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0"/>
  </p:notesMasterIdLst>
  <p:sldIdLst>
    <p:sldId id="257" r:id="rId3"/>
    <p:sldId id="259" r:id="rId4"/>
    <p:sldId id="2147309327" r:id="rId5"/>
    <p:sldId id="2147309321" r:id="rId6"/>
    <p:sldId id="2147309326" r:id="rId7"/>
    <p:sldId id="214730932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E354B-B507-449E-8D83-F3D0E9501B37}"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4EA81-2516-4A03-A1A3-F13531C7D5C1}" type="slidenum">
              <a:rPr lang="en-US" smtClean="0"/>
              <a:t>‹#›</a:t>
            </a:fld>
            <a:endParaRPr lang="en-US"/>
          </a:p>
        </p:txBody>
      </p:sp>
    </p:spTree>
    <p:extLst>
      <p:ext uri="{BB962C8B-B14F-4D97-AF65-F5344CB8AC3E}">
        <p14:creationId xmlns:p14="http://schemas.microsoft.com/office/powerpoint/2010/main" val="1973692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p:txBody>
          <a:bodyPr/>
          <a:lstStyle/>
          <a:p>
            <a:r>
              <a:rPr lang="en-US" dirty="0"/>
              <a:t>[Misty Ann Giles</a:t>
            </a:r>
            <a:r>
              <a:rPr lang="en-US" baseline="0" dirty="0"/>
              <a:t>]</a:t>
            </a:r>
            <a:endParaRPr lang="en-US" dirty="0"/>
          </a:p>
        </p:txBody>
      </p:sp>
      <p:sp>
        <p:nvSpPr>
          <p:cNvPr id="4" name="Slide Number Placeholder 3"/>
          <p:cNvSpPr>
            <a:spLocks noGrp="1"/>
          </p:cNvSpPr>
          <p:nvPr>
            <p:ph type="sldNum" sz="quarter" idx="5"/>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716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274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8661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323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65887" rtl="0" eaLnBrk="1" fontAlgn="auto" latinLnBrk="0" hangingPunct="1">
              <a:lnSpc>
                <a:spcPct val="100000"/>
              </a:lnSpc>
              <a:spcBef>
                <a:spcPts val="0"/>
              </a:spcBef>
              <a:spcAft>
                <a:spcPts val="0"/>
              </a:spcAft>
              <a:buClrTx/>
              <a:buSzTx/>
              <a:buFontTx/>
              <a:buNone/>
              <a:tabLst/>
              <a:defRPr/>
            </a:pPr>
            <a:fld id="{F335D275-97F6-48DE-A155-BD289AC7691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65887"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759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06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9DB801-E242-469E-9D9B-CC01B835831E}" type="datetime1">
              <a:rPr lang="en-US" smtClean="0"/>
              <a:t>11/2/2022</a:t>
            </a:fld>
            <a:endParaRPr lang="en-US"/>
          </a:p>
        </p:txBody>
      </p:sp>
      <p:sp>
        <p:nvSpPr>
          <p:cNvPr id="5" name="Footer Placeholder 4"/>
          <p:cNvSpPr>
            <a:spLocks noGrp="1"/>
          </p:cNvSpPr>
          <p:nvPr>
            <p:ph type="ftr" sz="quarter" idx="11"/>
          </p:nvPr>
        </p:nvSpPr>
        <p:spPr/>
        <p:txBody>
          <a:bodyPr/>
          <a:lstStyle/>
          <a:p>
            <a:r>
              <a:rPr lang="en-US"/>
              <a:t>Department of Administration</a:t>
            </a:r>
          </a:p>
        </p:txBody>
      </p:sp>
      <p:sp>
        <p:nvSpPr>
          <p:cNvPr id="6" name="Slide Number Placeholder 5"/>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2536495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4CE32-52F7-4513-9166-DBF1385E226B}" type="datetime1">
              <a:rPr lang="en-US" smtClean="0"/>
              <a:t>11/2/2022</a:t>
            </a:fld>
            <a:endParaRPr lang="en-US"/>
          </a:p>
        </p:txBody>
      </p:sp>
      <p:sp>
        <p:nvSpPr>
          <p:cNvPr id="5" name="Footer Placeholder 4"/>
          <p:cNvSpPr>
            <a:spLocks noGrp="1"/>
          </p:cNvSpPr>
          <p:nvPr>
            <p:ph type="ftr" sz="quarter" idx="11"/>
          </p:nvPr>
        </p:nvSpPr>
        <p:spPr/>
        <p:txBody>
          <a:bodyPr/>
          <a:lstStyle/>
          <a:p>
            <a:r>
              <a:rPr lang="en-US"/>
              <a:t>Department of Administration</a:t>
            </a:r>
          </a:p>
        </p:txBody>
      </p:sp>
      <p:sp>
        <p:nvSpPr>
          <p:cNvPr id="6" name="Slide Number Placeholder 5"/>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4027832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3DEB6CD-AED2-434C-8015-5BEE22746B7A}"/>
              </a:ext>
            </a:extLst>
          </p:cNvPr>
          <p:cNvSpPr>
            <a:spLocks noGrp="1"/>
          </p:cNvSpPr>
          <p:nvPr>
            <p:ph type="body" idx="1"/>
          </p:nvPr>
        </p:nvSpPr>
        <p:spPr>
          <a:xfrm>
            <a:off x="831851" y="4589467"/>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a:extLst>
              <a:ext uri="{FF2B5EF4-FFF2-40B4-BE49-F238E27FC236}">
                <a16:creationId xmlns:a16="http://schemas.microsoft.com/office/drawing/2014/main" id="{6019DF3E-4BD2-4B3F-B42C-BFC76078D1F1}"/>
              </a:ext>
            </a:extLst>
          </p:cNvPr>
          <p:cNvSpPr>
            <a:spLocks noGrp="1"/>
          </p:cNvSpPr>
          <p:nvPr>
            <p:ph type="dt" sz="half" idx="10"/>
          </p:nvPr>
        </p:nvSpPr>
        <p:spPr>
          <a:xfrm>
            <a:off x="838200" y="6356354"/>
            <a:ext cx="2743200" cy="365125"/>
          </a:xfrm>
          <a:prstGeom prst="rect">
            <a:avLst/>
          </a:prstGeom>
        </p:spPr>
        <p:txBody>
          <a:bodyPr/>
          <a:lstStyle/>
          <a:p>
            <a:fld id="{FCE15104-F91D-471F-BE7B-14D95A0B41F3}" type="datetime1">
              <a:rPr lang="en-US" smtClean="0"/>
              <a:t>11/2/2022</a:t>
            </a:fld>
            <a:endParaRPr lang="en-US"/>
          </a:p>
        </p:txBody>
      </p:sp>
      <p:sp>
        <p:nvSpPr>
          <p:cNvPr id="8" name="Footer Placeholder 7">
            <a:extLst>
              <a:ext uri="{FF2B5EF4-FFF2-40B4-BE49-F238E27FC236}">
                <a16:creationId xmlns:a16="http://schemas.microsoft.com/office/drawing/2014/main" id="{07F6ABD6-F6EE-4571-A487-348CE43E133F}"/>
              </a:ext>
            </a:extLst>
          </p:cNvPr>
          <p:cNvSpPr>
            <a:spLocks noGrp="1"/>
          </p:cNvSpPr>
          <p:nvPr>
            <p:ph type="ftr" sz="quarter" idx="11"/>
          </p:nvPr>
        </p:nvSpPr>
        <p:spPr>
          <a:xfrm>
            <a:off x="4038600" y="6356354"/>
            <a:ext cx="4114800" cy="365125"/>
          </a:xfrm>
          <a:prstGeom prst="rect">
            <a:avLst/>
          </a:prstGeom>
        </p:spPr>
        <p:txBody>
          <a:bodyPr/>
          <a:lstStyle/>
          <a:p>
            <a:r>
              <a:rPr lang="en-US"/>
              <a:t>Department of Administration</a:t>
            </a:r>
          </a:p>
        </p:txBody>
      </p:sp>
      <p:sp>
        <p:nvSpPr>
          <p:cNvPr id="9" name="Slide Number Placeholder 8">
            <a:extLst>
              <a:ext uri="{FF2B5EF4-FFF2-40B4-BE49-F238E27FC236}">
                <a16:creationId xmlns:a16="http://schemas.microsoft.com/office/drawing/2014/main" id="{E322B60A-A8AD-4580-BF80-FB4B55405D17}"/>
              </a:ext>
            </a:extLst>
          </p:cNvPr>
          <p:cNvSpPr>
            <a:spLocks noGrp="1"/>
          </p:cNvSpPr>
          <p:nvPr>
            <p:ph type="sldNum" sz="quarter" idx="12"/>
          </p:nvPr>
        </p:nvSpPr>
        <p:spPr>
          <a:xfrm>
            <a:off x="8610600" y="6356354"/>
            <a:ext cx="2743200" cy="365125"/>
          </a:xfrm>
          <a:prstGeom prst="rect">
            <a:avLst/>
          </a:prstGeom>
        </p:spPr>
        <p:txBody>
          <a:bodyPr/>
          <a:lstStyle/>
          <a:p>
            <a:fld id="{FE4E75A2-CA41-49D8-A529-D1D3823E4648}" type="slidenum">
              <a:rPr lang="en-US" smtClean="0"/>
              <a:t>‹#›</a:t>
            </a:fld>
            <a:endParaRPr lang="en-US"/>
          </a:p>
        </p:txBody>
      </p:sp>
      <p:sp>
        <p:nvSpPr>
          <p:cNvPr id="10" name="Title 9">
            <a:extLst>
              <a:ext uri="{FF2B5EF4-FFF2-40B4-BE49-F238E27FC236}">
                <a16:creationId xmlns:a16="http://schemas.microsoft.com/office/drawing/2014/main" id="{002161E8-9104-4397-99D8-7E61A7A47D7C}"/>
              </a:ext>
            </a:extLst>
          </p:cNvPr>
          <p:cNvSpPr>
            <a:spLocks noGrp="1"/>
          </p:cNvSpPr>
          <p:nvPr>
            <p:ph type="title"/>
          </p:nvPr>
        </p:nvSpPr>
        <p:spPr>
          <a:xfrm>
            <a:off x="817197" y="338752"/>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546599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Subhead &amp; Breadcrumb">
    <p:spTree>
      <p:nvGrpSpPr>
        <p:cNvPr id="1" name=""/>
        <p:cNvGrpSpPr/>
        <p:nvPr/>
      </p:nvGrpSpPr>
      <p:grpSpPr>
        <a:xfrm>
          <a:off x="0" y="0"/>
          <a:ext cx="0" cy="0"/>
          <a:chOff x="0" y="0"/>
          <a:chExt cx="0" cy="0"/>
        </a:xfrm>
      </p:grpSpPr>
      <p:sp>
        <p:nvSpPr>
          <p:cNvPr id="2" name="Title 1"/>
          <p:cNvSpPr>
            <a:spLocks noGrp="1"/>
          </p:cNvSpPr>
          <p:nvPr>
            <p:ph type="title"/>
          </p:nvPr>
        </p:nvSpPr>
        <p:spPr>
          <a:xfrm>
            <a:off x="914400" y="694944"/>
            <a:ext cx="10363200" cy="594360"/>
          </a:xfrm>
        </p:spPr>
        <p:txBody>
          <a:bodyPr vert="horz" lIns="0" tIns="45720" rIns="0" bIns="0" rtlCol="0" anchor="b" anchorCtr="0">
            <a:noAutofit/>
          </a:bodyPr>
          <a:lstStyle>
            <a:lvl1pPr>
              <a:defRPr lang="en-US" sz="3600" spc="-75" dirty="0">
                <a:latin typeface="+mj-lt"/>
              </a:defRPr>
            </a:lvl1pPr>
          </a:lstStyle>
          <a:p>
            <a:pPr lvl="0" defTabSz="685800">
              <a:lnSpc>
                <a:spcPct val="85000"/>
              </a:lnSpc>
            </a:pPr>
            <a:r>
              <a:rPr lang="en-GB"/>
              <a:t>Click to edit Master title style</a:t>
            </a:r>
            <a:endParaRPr lang="en-US"/>
          </a:p>
        </p:txBody>
      </p:sp>
      <p:sp>
        <p:nvSpPr>
          <p:cNvPr id="4" name="Text Placeholder 8"/>
          <p:cNvSpPr>
            <a:spLocks noGrp="1"/>
          </p:cNvSpPr>
          <p:nvPr>
            <p:ph type="body" sz="quarter" idx="14"/>
          </p:nvPr>
        </p:nvSpPr>
        <p:spPr>
          <a:xfrm>
            <a:off x="914720" y="1942397"/>
            <a:ext cx="10362880" cy="475488"/>
          </a:xfrm>
        </p:spPr>
        <p:txBody>
          <a:bodyPr vert="horz" lIns="0" tIns="0" rIns="0" bIns="0" rtlCol="0">
            <a:noAutofit/>
          </a:bodyPr>
          <a:lstStyle>
            <a:lvl1pPr marL="0" indent="0">
              <a:buNone/>
              <a:defRPr lang="en-US" sz="1200"/>
            </a:lvl1pPr>
          </a:lstStyle>
          <a:p>
            <a:pPr marL="228600" lvl="0" indent="-228600">
              <a:lnSpc>
                <a:spcPct val="130000"/>
              </a:lnSpc>
            </a:pPr>
            <a:r>
              <a:rPr lang="en-GB"/>
              <a:t>Click to edit Master text styles</a:t>
            </a:r>
          </a:p>
        </p:txBody>
      </p:sp>
      <p:sp>
        <p:nvSpPr>
          <p:cNvPr id="8" name="Text Placeholder 5"/>
          <p:cNvSpPr>
            <a:spLocks noGrp="1"/>
          </p:cNvSpPr>
          <p:nvPr>
            <p:ph type="body" sz="quarter" idx="15" hasCustomPrompt="1"/>
          </p:nvPr>
        </p:nvSpPr>
        <p:spPr>
          <a:xfrm>
            <a:off x="914971" y="466344"/>
            <a:ext cx="3355848" cy="203200"/>
          </a:xfrm>
        </p:spPr>
        <p:txBody>
          <a:bodyPr vert="horz" lIns="0" tIns="0" rIns="0" bIns="0" rtlCol="0">
            <a:noAutofit/>
          </a:bodyPr>
          <a:lstStyle>
            <a:lvl1pPr marL="0" indent="0">
              <a:buNone/>
              <a:defRPr lang="en-US" sz="900" b="1" kern="0" cap="all" spc="250" baseline="0" dirty="0">
                <a:solidFill>
                  <a:schemeClr val="accent5">
                    <a:lumMod val="60000"/>
                    <a:lumOff val="40000"/>
                  </a:schemeClr>
                </a:solidFill>
                <a:ea typeface="Nexa Black" charset="0"/>
                <a:cs typeface="Nexa Black" charset="0"/>
              </a:defRPr>
            </a:lvl1pPr>
          </a:lstStyle>
          <a:p>
            <a:pPr marL="228600" lvl="0" indent="-228600"/>
            <a:r>
              <a:rPr lang="en-US"/>
              <a:t>BREADCRUMBS</a:t>
            </a:r>
          </a:p>
        </p:txBody>
      </p:sp>
    </p:spTree>
    <p:extLst>
      <p:ext uri="{BB962C8B-B14F-4D97-AF65-F5344CB8AC3E}">
        <p14:creationId xmlns:p14="http://schemas.microsoft.com/office/powerpoint/2010/main" val="2623625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4471D4A-AE98-4409-BAAF-823594A91A8F}"/>
              </a:ext>
            </a:extLst>
          </p:cNvPr>
          <p:cNvSpPr/>
          <p:nvPr userDrawn="1"/>
        </p:nvSpPr>
        <p:spPr>
          <a:xfrm flipH="1">
            <a:off x="0" y="0"/>
            <a:ext cx="3351057" cy="6858000"/>
          </a:xfrm>
          <a:prstGeom prst="rect">
            <a:avLst/>
          </a:prstGeom>
          <a:solidFill>
            <a:srgbClr val="0A3161"/>
          </a:solidFill>
          <a:ln w="12700">
            <a:miter lim="400000"/>
          </a:ln>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1600" b="0" i="0" u="none" strike="noStrike" kern="0" cap="none" spc="0" normalizeH="0" baseline="0" noProof="0" dirty="0">
              <a:ln>
                <a:noFill/>
              </a:ln>
              <a:solidFill>
                <a:srgbClr val="FFFFFF"/>
              </a:solidFill>
              <a:effectLst/>
              <a:uLnTx/>
              <a:uFillTx/>
              <a:latin typeface="Century Gothic" panose="020F0302020204030204"/>
              <a:ea typeface="+mn-ea"/>
              <a:cs typeface="+mn-cs"/>
              <a:sym typeface="Helvetica Neue Medium"/>
            </a:endParaRPr>
          </a:p>
        </p:txBody>
      </p:sp>
    </p:spTree>
    <p:extLst>
      <p:ext uri="{BB962C8B-B14F-4D97-AF65-F5344CB8AC3E}">
        <p14:creationId xmlns:p14="http://schemas.microsoft.com/office/powerpoint/2010/main" val="3180340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061AD-AEBD-4388-B7B0-3BE522DE31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BAE690-A22C-4040-B3F2-2EA31255F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803E20-1EDA-47A8-B900-CD5B2F4061A8}"/>
              </a:ext>
            </a:extLst>
          </p:cNvPr>
          <p:cNvSpPr>
            <a:spLocks noGrp="1"/>
          </p:cNvSpPr>
          <p:nvPr>
            <p:ph type="dt" sz="half" idx="10"/>
          </p:nvPr>
        </p:nvSpPr>
        <p:spPr/>
        <p:txBody>
          <a:bodyPr/>
          <a:lstStyle/>
          <a:p>
            <a:fld id="{84D6D7BE-88D9-406D-8BA2-413B3D68ACF9}" type="datetimeFigureOut">
              <a:rPr lang="en-US" smtClean="0"/>
              <a:t>11/2/2022</a:t>
            </a:fld>
            <a:endParaRPr lang="en-US"/>
          </a:p>
        </p:txBody>
      </p:sp>
      <p:sp>
        <p:nvSpPr>
          <p:cNvPr id="5" name="Footer Placeholder 4">
            <a:extLst>
              <a:ext uri="{FF2B5EF4-FFF2-40B4-BE49-F238E27FC236}">
                <a16:creationId xmlns:a16="http://schemas.microsoft.com/office/drawing/2014/main" id="{8AF2C770-9ACF-49A1-8310-66A944D9F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10A33-271F-49FF-9440-0DC6AE2D1674}"/>
              </a:ext>
            </a:extLst>
          </p:cNvPr>
          <p:cNvSpPr>
            <a:spLocks noGrp="1"/>
          </p:cNvSpPr>
          <p:nvPr>
            <p:ph type="sldNum" sz="quarter" idx="12"/>
          </p:nvPr>
        </p:nvSpPr>
        <p:spPr/>
        <p:txBody>
          <a:bodyPr/>
          <a:lstStyle/>
          <a:p>
            <a:fld id="{52935B40-5B97-4FA3-B236-CB63462C78D7}" type="slidenum">
              <a:rPr lang="en-US" smtClean="0"/>
              <a:t>‹#›</a:t>
            </a:fld>
            <a:endParaRPr lang="en-US"/>
          </a:p>
        </p:txBody>
      </p:sp>
    </p:spTree>
    <p:extLst>
      <p:ext uri="{BB962C8B-B14F-4D97-AF65-F5344CB8AC3E}">
        <p14:creationId xmlns:p14="http://schemas.microsoft.com/office/powerpoint/2010/main" val="3868186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94471D4A-AE98-4409-BAAF-823594A91A8F}"/>
              </a:ext>
            </a:extLst>
          </p:cNvPr>
          <p:cNvSpPr/>
          <p:nvPr userDrawn="1"/>
        </p:nvSpPr>
        <p:spPr>
          <a:xfrm flipH="1">
            <a:off x="0" y="0"/>
            <a:ext cx="3351057" cy="6858000"/>
          </a:xfrm>
          <a:prstGeom prst="rect">
            <a:avLst/>
          </a:prstGeom>
          <a:solidFill>
            <a:srgbClr val="0A3161"/>
          </a:solidFill>
          <a:ln w="12700">
            <a:miter lim="400000"/>
          </a:ln>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1600" b="0" i="0" u="none" strike="noStrike" kern="0" cap="none" spc="0" normalizeH="0" baseline="0" noProof="0" dirty="0">
              <a:ln>
                <a:noFill/>
              </a:ln>
              <a:solidFill>
                <a:srgbClr val="FFFFFF"/>
              </a:solidFill>
              <a:effectLst/>
              <a:uLnTx/>
              <a:uFillTx/>
              <a:latin typeface="Century Gothic" panose="020F0302020204030204"/>
              <a:ea typeface="+mn-ea"/>
              <a:cs typeface="+mn-cs"/>
              <a:sym typeface="Helvetica Neue Medium"/>
            </a:endParaRPr>
          </a:p>
        </p:txBody>
      </p:sp>
    </p:spTree>
    <p:extLst>
      <p:ext uri="{BB962C8B-B14F-4D97-AF65-F5344CB8AC3E}">
        <p14:creationId xmlns:p14="http://schemas.microsoft.com/office/powerpoint/2010/main" val="262881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15104-F91D-471F-BE7B-14D95A0B41F3}" type="datetime1">
              <a:rPr lang="en-US" smtClean="0"/>
              <a:t>11/2/2022</a:t>
            </a:fld>
            <a:endParaRPr lang="en-US"/>
          </a:p>
        </p:txBody>
      </p:sp>
      <p:sp>
        <p:nvSpPr>
          <p:cNvPr id="5" name="Footer Placeholder 4"/>
          <p:cNvSpPr>
            <a:spLocks noGrp="1"/>
          </p:cNvSpPr>
          <p:nvPr>
            <p:ph type="ftr" sz="quarter" idx="11"/>
          </p:nvPr>
        </p:nvSpPr>
        <p:spPr/>
        <p:txBody>
          <a:bodyPr/>
          <a:lstStyle/>
          <a:p>
            <a:r>
              <a:rPr lang="en-US"/>
              <a:t>Department of Administration</a:t>
            </a:r>
          </a:p>
        </p:txBody>
      </p:sp>
      <p:sp>
        <p:nvSpPr>
          <p:cNvPr id="6" name="Slide Number Placeholder 5"/>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255041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26676" y="-300631"/>
            <a:ext cx="10058400" cy="1450757"/>
          </a:xfrm>
        </p:spPr>
        <p:txBody>
          <a:bodyPr/>
          <a:lstStyle/>
          <a:p>
            <a:r>
              <a:rPr lang="en-US"/>
              <a:t>Click to edit Master title style</a:t>
            </a:r>
            <a:endParaRPr lang="en-US" dirty="0"/>
          </a:p>
        </p:txBody>
      </p:sp>
      <p:sp>
        <p:nvSpPr>
          <p:cNvPr id="3" name="Content Placeholder 2"/>
          <p:cNvSpPr>
            <a:spLocks noGrp="1"/>
          </p:cNvSpPr>
          <p:nvPr>
            <p:ph idx="1"/>
          </p:nvPr>
        </p:nvSpPr>
        <p:spPr>
          <a:xfrm>
            <a:off x="1108613" y="2436427"/>
            <a:ext cx="10058400" cy="40233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1ADC4B0-4730-4A9A-B7EF-4991EBF8D892}" type="datetime1">
              <a:rPr lang="en-US" smtClean="0"/>
              <a:t>11/2/2022</a:t>
            </a:fld>
            <a:endParaRPr lang="en-US"/>
          </a:p>
        </p:txBody>
      </p:sp>
      <p:sp>
        <p:nvSpPr>
          <p:cNvPr id="5" name="Footer Placeholder 4"/>
          <p:cNvSpPr>
            <a:spLocks noGrp="1"/>
          </p:cNvSpPr>
          <p:nvPr>
            <p:ph type="ftr" sz="quarter" idx="11"/>
          </p:nvPr>
        </p:nvSpPr>
        <p:spPr/>
        <p:txBody>
          <a:bodyPr/>
          <a:lstStyle/>
          <a:p>
            <a:r>
              <a:rPr lang="en-US"/>
              <a:t>Department of Administration</a:t>
            </a:r>
          </a:p>
        </p:txBody>
      </p:sp>
      <p:sp>
        <p:nvSpPr>
          <p:cNvPr id="6" name="Slide Number Placeholder 5"/>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2122075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E15104-F91D-471F-BE7B-14D95A0B41F3}" type="datetime1">
              <a:rPr lang="en-US" smtClean="0"/>
              <a:t>11/2/2022</a:t>
            </a:fld>
            <a:endParaRPr lang="en-US"/>
          </a:p>
        </p:txBody>
      </p:sp>
      <p:sp>
        <p:nvSpPr>
          <p:cNvPr id="5" name="Footer Placeholder 4"/>
          <p:cNvSpPr>
            <a:spLocks noGrp="1"/>
          </p:cNvSpPr>
          <p:nvPr>
            <p:ph type="ftr" sz="quarter" idx="11"/>
          </p:nvPr>
        </p:nvSpPr>
        <p:spPr/>
        <p:txBody>
          <a:bodyPr/>
          <a:lstStyle/>
          <a:p>
            <a:r>
              <a:rPr lang="en-US"/>
              <a:t>Department of Administration</a:t>
            </a:r>
          </a:p>
        </p:txBody>
      </p:sp>
      <p:sp>
        <p:nvSpPr>
          <p:cNvPr id="6" name="Slide Number Placeholder 5"/>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100704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A44A1E-CC48-4313-BAAF-EC71F3A71A92}" type="datetime1">
              <a:rPr lang="en-US" smtClean="0"/>
              <a:t>11/2/2022</a:t>
            </a:fld>
            <a:endParaRPr lang="en-US"/>
          </a:p>
        </p:txBody>
      </p:sp>
      <p:sp>
        <p:nvSpPr>
          <p:cNvPr id="6" name="Footer Placeholder 5"/>
          <p:cNvSpPr>
            <a:spLocks noGrp="1"/>
          </p:cNvSpPr>
          <p:nvPr>
            <p:ph type="ftr" sz="quarter" idx="11"/>
          </p:nvPr>
        </p:nvSpPr>
        <p:spPr/>
        <p:txBody>
          <a:bodyPr/>
          <a:lstStyle/>
          <a:p>
            <a:r>
              <a:rPr lang="en-US"/>
              <a:t>Department of Administration</a:t>
            </a:r>
          </a:p>
        </p:txBody>
      </p:sp>
      <p:sp>
        <p:nvSpPr>
          <p:cNvPr id="7" name="Slide Number Placeholder 6"/>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327914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667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4586" y="2598485"/>
            <a:ext cx="10058400" cy="145075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964ADF-0DF6-430E-88EA-613AE97D7475}" type="datetime1">
              <a:rPr lang="en-US" smtClean="0"/>
              <a:t>11/2/2022</a:t>
            </a:fld>
            <a:endParaRPr lang="en-US"/>
          </a:p>
        </p:txBody>
      </p:sp>
      <p:sp>
        <p:nvSpPr>
          <p:cNvPr id="4" name="Footer Placeholder 3"/>
          <p:cNvSpPr>
            <a:spLocks noGrp="1"/>
          </p:cNvSpPr>
          <p:nvPr>
            <p:ph type="ftr" sz="quarter" idx="11"/>
          </p:nvPr>
        </p:nvSpPr>
        <p:spPr/>
        <p:txBody>
          <a:bodyPr/>
          <a:lstStyle/>
          <a:p>
            <a:r>
              <a:rPr lang="en-US"/>
              <a:t>Department of Administration</a:t>
            </a:r>
          </a:p>
        </p:txBody>
      </p:sp>
      <p:sp>
        <p:nvSpPr>
          <p:cNvPr id="5" name="Slide Number Placeholder 4"/>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170068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E3CAEA-8223-446D-8806-29BE707D88AA}" type="datetime1">
              <a:rPr lang="en-US" smtClean="0"/>
              <a:t>11/2/2022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Department of Administration</a:t>
            </a:r>
          </a:p>
        </p:txBody>
      </p:sp>
      <p:sp>
        <p:nvSpPr>
          <p:cNvPr id="9" name="Slide Number Placeholder 8"/>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180964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F08EE957-6441-4D79-A5B4-164E7D28DB95}" type="datetime1">
              <a:rPr lang="en-US" smtClean="0"/>
              <a:t>11/2/2022</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r>
              <a:rPr lang="en-US"/>
              <a:t>Department of Administration</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E4E75A2-CA41-49D8-A529-D1D3823E4648}" type="slidenum">
              <a:rPr lang="en-US" smtClean="0"/>
              <a:t>‹#›</a:t>
            </a:fld>
            <a:endParaRPr lang="en-US"/>
          </a:p>
        </p:txBody>
      </p:sp>
    </p:spTree>
    <p:extLst>
      <p:ext uri="{BB962C8B-B14F-4D97-AF65-F5344CB8AC3E}">
        <p14:creationId xmlns:p14="http://schemas.microsoft.com/office/powerpoint/2010/main" val="381832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415797-E5AE-4223-8AF7-AAE5AF72D563}" type="datetime1">
              <a:rPr lang="en-US" smtClean="0"/>
              <a:t>11/2/2022</a:t>
            </a:fld>
            <a:endParaRPr lang="en-US"/>
          </a:p>
        </p:txBody>
      </p:sp>
      <p:sp>
        <p:nvSpPr>
          <p:cNvPr id="6" name="Footer Placeholder 5"/>
          <p:cNvSpPr>
            <a:spLocks noGrp="1"/>
          </p:cNvSpPr>
          <p:nvPr>
            <p:ph type="ftr" sz="quarter" idx="11"/>
          </p:nvPr>
        </p:nvSpPr>
        <p:spPr/>
        <p:txBody>
          <a:bodyPr/>
          <a:lstStyle/>
          <a:p>
            <a:r>
              <a:rPr lang="en-US"/>
              <a:t>Department of Administration</a:t>
            </a:r>
          </a:p>
        </p:txBody>
      </p:sp>
      <p:sp>
        <p:nvSpPr>
          <p:cNvPr id="7" name="Slide Number Placeholder 6"/>
          <p:cNvSpPr>
            <a:spLocks noGrp="1"/>
          </p:cNvSpPr>
          <p:nvPr>
            <p:ph type="sldNum" sz="quarter" idx="12"/>
          </p:nvPr>
        </p:nvSpPr>
        <p:spPr/>
        <p:txBody>
          <a:bodyPr/>
          <a:lstStyle/>
          <a:p>
            <a:fld id="{FE4E75A2-CA41-49D8-A529-D1D3823E4648}" type="slidenum">
              <a:rPr lang="en-US" smtClean="0"/>
              <a:t>‹#›</a:t>
            </a:fld>
            <a:endParaRPr lang="en-US"/>
          </a:p>
        </p:txBody>
      </p:sp>
    </p:spTree>
    <p:extLst>
      <p:ext uri="{BB962C8B-B14F-4D97-AF65-F5344CB8AC3E}">
        <p14:creationId xmlns:p14="http://schemas.microsoft.com/office/powerpoint/2010/main" val="42640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11/2/2022</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2427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5C904287-EC19-48F4-9276-3C2D656F811C}"/>
              </a:ext>
            </a:extLst>
          </p:cNvPr>
          <p:cNvSpPr/>
          <p:nvPr userDrawn="1"/>
        </p:nvSpPr>
        <p:spPr>
          <a:xfrm flipH="1">
            <a:off x="0" y="0"/>
            <a:ext cx="3351057" cy="6858000"/>
          </a:xfrm>
          <a:prstGeom prst="rect">
            <a:avLst/>
          </a:prstGeom>
          <a:solidFill>
            <a:srgbClr val="0A3161"/>
          </a:solidFill>
          <a:ln w="12700">
            <a:miter lim="400000"/>
          </a:ln>
        </p:spPr>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sz="3200" b="0">
                <a:solidFill>
                  <a:srgbClr val="FFFFFF"/>
                </a:solidFill>
                <a:latin typeface="+mn-lt"/>
                <a:ea typeface="+mn-ea"/>
                <a:cs typeface="+mn-cs"/>
                <a:sym typeface="Helvetica Neue Medium"/>
              </a:defRPr>
            </a:pPr>
            <a:endParaRPr kumimoji="0" lang="en-US" sz="1600" b="0" i="0" u="none" strike="noStrike" kern="0" cap="none" spc="0" normalizeH="0" baseline="0" noProof="0" dirty="0">
              <a:ln>
                <a:noFill/>
              </a:ln>
              <a:solidFill>
                <a:srgbClr val="FFFFFF"/>
              </a:solidFill>
              <a:effectLst/>
              <a:uLnTx/>
              <a:uFillTx/>
              <a:latin typeface="Century Gothic" panose="020F0302020204030204"/>
              <a:ea typeface="+mn-ea"/>
              <a:cs typeface="+mn-cs"/>
              <a:sym typeface="Helvetica Neue Medium"/>
            </a:endParaRPr>
          </a:p>
        </p:txBody>
      </p:sp>
    </p:spTree>
    <p:extLst>
      <p:ext uri="{BB962C8B-B14F-4D97-AF65-F5344CB8AC3E}">
        <p14:creationId xmlns:p14="http://schemas.microsoft.com/office/powerpoint/2010/main" val="349792267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rkatherman@mt.gov" TargetMode="External"/><Relationship Id="rId2" Type="http://schemas.openxmlformats.org/officeDocument/2006/relationships/hyperlink" Target="mailto:mistyann.giles@mt.gov" TargetMode="External"/><Relationship Id="rId1" Type="http://schemas.openxmlformats.org/officeDocument/2006/relationships/slideLayout" Target="../slideLayouts/slideLayout15.xml"/><Relationship Id="rId5" Type="http://schemas.openxmlformats.org/officeDocument/2006/relationships/image" Target="../media/image2.png"/><Relationship Id="rId4" Type="http://schemas.openxmlformats.org/officeDocument/2006/relationships/hyperlink" Target="mailto:moriah.keller@mt.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17">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4ACD91-7339-40BE-BAB5-6A6805E2487B}"/>
              </a:ext>
            </a:extLst>
          </p:cNvPr>
          <p:cNvSpPr>
            <a:spLocks noGrp="1"/>
          </p:cNvSpPr>
          <p:nvPr>
            <p:ph type="ctrTitle"/>
          </p:nvPr>
        </p:nvSpPr>
        <p:spPr>
          <a:xfrm>
            <a:off x="638423" y="3766457"/>
            <a:ext cx="10909073" cy="1654629"/>
          </a:xfrm>
        </p:spPr>
        <p:txBody>
          <a:bodyPr vert="horz" lIns="91440" tIns="45720" rIns="91440" bIns="45720" rtlCol="0">
            <a:normAutofit/>
          </a:bodyPr>
          <a:lstStyle/>
          <a:p>
            <a:pPr algn="ctr">
              <a:spcAft>
                <a:spcPts val="1800"/>
              </a:spcAft>
            </a:pPr>
            <a:r>
              <a:rPr lang="en-US" sz="1500" cap="all" spc="100" dirty="0">
                <a:solidFill>
                  <a:schemeClr val="accent6"/>
                </a:solidFill>
                <a:latin typeface="+mn-lt"/>
              </a:rPr>
              <a:t>Misty Ann GILES</a:t>
            </a:r>
            <a:br>
              <a:rPr lang="en-US" sz="1500" cap="all" spc="100" dirty="0">
                <a:solidFill>
                  <a:schemeClr val="accent6"/>
                </a:solidFill>
                <a:latin typeface="+mn-lt"/>
              </a:rPr>
            </a:br>
            <a:r>
              <a:rPr lang="en-US" sz="1500" cap="all" spc="100" dirty="0">
                <a:solidFill>
                  <a:schemeClr val="accent6"/>
                </a:solidFill>
                <a:latin typeface="+mn-lt"/>
              </a:rPr>
              <a:t>DIRECTOR</a:t>
            </a:r>
            <a:br>
              <a:rPr lang="en-US" sz="1500" cap="all" spc="100" dirty="0">
                <a:solidFill>
                  <a:schemeClr val="accent6"/>
                </a:solidFill>
                <a:latin typeface="+mn-lt"/>
              </a:rPr>
            </a:br>
            <a:br>
              <a:rPr lang="en-US" sz="1500" spc="100" dirty="0">
                <a:solidFill>
                  <a:schemeClr val="accent6"/>
                </a:solidFill>
                <a:latin typeface="+mn-lt"/>
              </a:rPr>
            </a:br>
            <a:r>
              <a:rPr lang="en-US" sz="1500" spc="100" dirty="0">
                <a:solidFill>
                  <a:schemeClr val="accent6"/>
                </a:solidFill>
                <a:latin typeface="+mn-lt"/>
              </a:rPr>
              <a:t>406-444-2460</a:t>
            </a:r>
            <a:br>
              <a:rPr lang="en-US" sz="1500" spc="100" dirty="0">
                <a:solidFill>
                  <a:schemeClr val="accent6"/>
                </a:solidFill>
                <a:latin typeface="+mn-lt"/>
              </a:rPr>
            </a:br>
            <a:r>
              <a:rPr lang="en-US" sz="1500" spc="100" dirty="0">
                <a:solidFill>
                  <a:schemeClr val="accent6"/>
                </a:solidFill>
                <a:latin typeface="+mn-lt"/>
              </a:rPr>
              <a:t>mistyann.giles@mt.gov</a:t>
            </a:r>
            <a:br>
              <a:rPr lang="en-US" sz="1500" spc="100" dirty="0">
                <a:solidFill>
                  <a:schemeClr val="accent6"/>
                </a:solidFill>
                <a:latin typeface="+mn-lt"/>
              </a:rPr>
            </a:br>
            <a:r>
              <a:rPr lang="en-US" sz="1500" spc="100" dirty="0">
                <a:solidFill>
                  <a:schemeClr val="accent6"/>
                </a:solidFill>
                <a:latin typeface="+mn-lt"/>
              </a:rPr>
              <a:t>doa.mt.gov</a:t>
            </a:r>
            <a:br>
              <a:rPr lang="en-US" sz="1500" spc="100" dirty="0">
                <a:latin typeface="+mn-lt"/>
              </a:rPr>
            </a:br>
            <a:br>
              <a:rPr lang="en-US" sz="1500" spc="100" dirty="0">
                <a:latin typeface="+mn-lt"/>
              </a:rPr>
            </a:br>
            <a:endParaRPr lang="en-US" sz="1500" dirty="0"/>
          </a:p>
        </p:txBody>
      </p:sp>
      <p:sp>
        <p:nvSpPr>
          <p:cNvPr id="3" name="Subtitle 2">
            <a:extLst>
              <a:ext uri="{FF2B5EF4-FFF2-40B4-BE49-F238E27FC236}">
                <a16:creationId xmlns:a16="http://schemas.microsoft.com/office/drawing/2014/main" id="{41935B53-1312-4FC3-884F-112BF140DFD1}"/>
              </a:ext>
            </a:extLst>
          </p:cNvPr>
          <p:cNvSpPr>
            <a:spLocks noGrp="1"/>
          </p:cNvSpPr>
          <p:nvPr>
            <p:ph type="subTitle" idx="1"/>
          </p:nvPr>
        </p:nvSpPr>
        <p:spPr>
          <a:xfrm>
            <a:off x="1278181" y="5693664"/>
            <a:ext cx="9622971" cy="381027"/>
          </a:xfrm>
        </p:spPr>
        <p:txBody>
          <a:bodyPr vert="horz" lIns="91440" tIns="45720" rIns="91440" bIns="45720" rtlCol="0">
            <a:noAutofit/>
          </a:bodyPr>
          <a:lstStyle/>
          <a:p>
            <a:pPr algn="ctr">
              <a:spcBef>
                <a:spcPts val="600"/>
              </a:spcBef>
            </a:pPr>
            <a:r>
              <a:rPr lang="en-US" sz="3200" b="1" dirty="0">
                <a:solidFill>
                  <a:schemeClr val="accent6"/>
                </a:solidFill>
              </a:rPr>
              <a:t>DEPARTMENT OF ADMINISTRATION</a:t>
            </a:r>
          </a:p>
          <a:p>
            <a:pPr algn="ctr">
              <a:spcBef>
                <a:spcPts val="600"/>
              </a:spcBef>
            </a:pPr>
            <a:endParaRPr lang="en-US" sz="3200" b="1" dirty="0">
              <a:solidFill>
                <a:schemeClr val="accent6"/>
              </a:solidFill>
            </a:endParaRPr>
          </a:p>
        </p:txBody>
      </p:sp>
      <p:pic>
        <p:nvPicPr>
          <p:cNvPr id="6" name="Picture 5">
            <a:extLst>
              <a:ext uri="{FF2B5EF4-FFF2-40B4-BE49-F238E27FC236}">
                <a16:creationId xmlns:a16="http://schemas.microsoft.com/office/drawing/2014/main" id="{1C86C56E-625F-4A43-85B9-FA88D106B2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6412" y="932016"/>
            <a:ext cx="2506511" cy="2506511"/>
          </a:xfrm>
          <a:prstGeom prst="rect">
            <a:avLst/>
          </a:prstGeom>
        </p:spPr>
      </p:pic>
      <p:cxnSp>
        <p:nvCxnSpPr>
          <p:cNvPr id="30" name="Straight Connector 19">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1" name="Rectangle 21">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3">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55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287274" y="626605"/>
            <a:ext cx="9989820" cy="450763"/>
          </a:xfrm>
          <a:prstGeom prst="rect">
            <a:avLst/>
          </a:prstGeom>
        </p:spPr>
        <p:txBody>
          <a:bodyPr vert="horz" wrap="square" lIns="0" tIns="58419" rIns="0" bIns="0" rtlCol="0">
            <a:spAutoFit/>
          </a:bodyPr>
          <a:lstStyle/>
          <a:p>
            <a:pPr marL="38100" marR="30480" lvl="0" indent="0" algn="l" defTabSz="914400" rtl="0" eaLnBrk="1" fontAlgn="auto" latinLnBrk="0" hangingPunct="1">
              <a:lnSpc>
                <a:spcPts val="2920"/>
              </a:lnSpc>
              <a:spcBef>
                <a:spcPts val="459"/>
              </a:spcBef>
              <a:spcAft>
                <a:spcPts val="0"/>
              </a:spcAft>
              <a:buClrTx/>
              <a:buSzTx/>
              <a:buFontTx/>
              <a:buNone/>
              <a:tabLst/>
              <a:defRPr/>
            </a:pPr>
            <a:r>
              <a:rPr kumimoji="0" lang="en-US" sz="5000" b="1" i="0" u="none" strike="noStrike" kern="1200" cap="none" spc="-25" normalizeH="0" baseline="24691" noProof="0" dirty="0">
                <a:ln>
                  <a:noFill/>
                </a:ln>
                <a:solidFill>
                  <a:srgbClr val="5F5F5F">
                    <a:lumMod val="75000"/>
                  </a:srgbClr>
                </a:solidFill>
                <a:effectLst/>
                <a:uLnTx/>
                <a:uFillTx/>
                <a:latin typeface="Calibri Light" panose="020F0302020204030204"/>
                <a:ea typeface="+mn-ea"/>
                <a:cs typeface="Arial"/>
              </a:rPr>
              <a:t>IIJA BROADBAND FUNDING STREAMS  </a:t>
            </a:r>
            <a:endParaRPr kumimoji="0" sz="5000" b="1" i="0" u="none" strike="noStrike" kern="1200" cap="none" spc="0" normalizeH="0" baseline="24691" noProof="0" dirty="0">
              <a:ln>
                <a:noFill/>
              </a:ln>
              <a:solidFill>
                <a:srgbClr val="5F5F5F">
                  <a:lumMod val="75000"/>
                </a:srgbClr>
              </a:solidFill>
              <a:effectLst/>
              <a:uLnTx/>
              <a:uFillTx/>
              <a:latin typeface="Calibri Light" panose="020F0302020204030204"/>
              <a:ea typeface="+mn-ea"/>
              <a:cs typeface="Arial"/>
            </a:endParaRPr>
          </a:p>
        </p:txBody>
      </p:sp>
      <p:sp>
        <p:nvSpPr>
          <p:cNvPr id="8" name="object 8"/>
          <p:cNvSpPr/>
          <p:nvPr/>
        </p:nvSpPr>
        <p:spPr>
          <a:xfrm>
            <a:off x="287274" y="2544317"/>
            <a:ext cx="2687320" cy="0"/>
          </a:xfrm>
          <a:custGeom>
            <a:avLst/>
            <a:gdLst/>
            <a:ahLst/>
            <a:cxnLst/>
            <a:rect l="l" t="t" r="r" b="b"/>
            <a:pathLst>
              <a:path w="2687320">
                <a:moveTo>
                  <a:pt x="0" y="0"/>
                </a:moveTo>
                <a:lnTo>
                  <a:pt x="2687180" y="0"/>
                </a:lnTo>
              </a:path>
            </a:pathLst>
          </a:custGeom>
          <a:ln w="19812">
            <a:solidFill>
              <a:srgbClr val="154484"/>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9" name="object 9"/>
          <p:cNvSpPr txBox="1"/>
          <p:nvPr/>
        </p:nvSpPr>
        <p:spPr>
          <a:xfrm>
            <a:off x="253678" y="1590883"/>
            <a:ext cx="2893060" cy="4447371"/>
          </a:xfrm>
          <a:prstGeom prst="rect">
            <a:avLst/>
          </a:prstGeom>
          <a:ln w="9144">
            <a:noFill/>
          </a:ln>
        </p:spPr>
        <p:txBody>
          <a:bodyPr vert="horz" wrap="square" lIns="0" tIns="40640" rIns="0" bIns="0" rtlCol="0">
            <a:spAutoFit/>
          </a:bodyPr>
          <a:lstStyle/>
          <a:p>
            <a:pPr marL="0" marR="0" lvl="0" indent="0" algn="ctr" defTabSz="914400" rtl="0" eaLnBrk="1" fontAlgn="auto" latinLnBrk="0" hangingPunct="1">
              <a:lnSpc>
                <a:spcPct val="100000"/>
              </a:lnSpc>
              <a:spcBef>
                <a:spcPts val="1005"/>
              </a:spcBef>
              <a:spcAft>
                <a:spcPts val="0"/>
              </a:spcAft>
              <a:buClrTx/>
              <a:buSzTx/>
              <a:buFontTx/>
              <a:buNone/>
              <a:tabLst/>
              <a:defRPr/>
            </a:pPr>
            <a:r>
              <a:rPr kumimoji="0" sz="3000" b="0" i="0" u="none" strike="noStrike" kern="1200" cap="none" spc="-20" normalizeH="0" baseline="0" noProof="0" dirty="0">
                <a:ln>
                  <a:noFill/>
                </a:ln>
                <a:solidFill>
                  <a:srgbClr val="5F5F5F">
                    <a:lumMod val="75000"/>
                  </a:srgbClr>
                </a:solidFill>
                <a:effectLst/>
                <a:uLnTx/>
                <a:uFillTx/>
                <a:latin typeface="Arial"/>
                <a:ea typeface="+mn-ea"/>
                <a:cs typeface="Arial"/>
              </a:rPr>
              <a:t>BEAD</a:t>
            </a:r>
            <a:endParaRPr kumimoji="0" sz="30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285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127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 normalizeH="0" baseline="0" noProof="0" dirty="0">
              <a:ln>
                <a:noFill/>
              </a:ln>
              <a:solidFill>
                <a:srgbClr val="5F5F5F">
                  <a:lumMod val="75000"/>
                </a:srgbClr>
              </a:solidFill>
              <a:effectLst/>
              <a:uLnTx/>
              <a:uFillTx/>
              <a:latin typeface="Arial"/>
              <a:ea typeface="+mn-ea"/>
              <a:cs typeface="Arial"/>
            </a:endParaRPr>
          </a:p>
          <a:p>
            <a:pPr marL="1270" marR="0" lvl="0" indent="0" algn="ctr" defTabSz="914400" rtl="0" eaLnBrk="1" fontAlgn="auto" latinLnBrk="0" hangingPunct="1">
              <a:lnSpc>
                <a:spcPct val="100000"/>
              </a:lnSpc>
              <a:spcBef>
                <a:spcPts val="0"/>
              </a:spcBef>
              <a:spcAft>
                <a:spcPts val="0"/>
              </a:spcAft>
              <a:buClrTx/>
              <a:buSzTx/>
              <a:buFontTx/>
              <a:buNone/>
              <a:tabLst/>
              <a:defRPr/>
            </a:pPr>
            <a:r>
              <a:rPr kumimoji="0" sz="2800" b="1" i="0" u="none" strike="noStrike" kern="1200" cap="none" spc="-10" normalizeH="0" baseline="0" noProof="0" dirty="0">
                <a:ln>
                  <a:noFill/>
                </a:ln>
                <a:solidFill>
                  <a:srgbClr val="5F5F5F">
                    <a:lumMod val="75000"/>
                  </a:srgbClr>
                </a:solidFill>
                <a:effectLst/>
                <a:uLnTx/>
                <a:uFillTx/>
                <a:latin typeface="Arial"/>
                <a:ea typeface="+mn-ea"/>
                <a:cs typeface="Arial"/>
              </a:rPr>
              <a:t>$42.45B</a:t>
            </a:r>
            <a:endParaRPr kumimoji="0" sz="28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173990" marR="167640" lvl="0" indent="0" algn="ctr" defTabSz="914400" rtl="0" eaLnBrk="1" fontAlgn="auto" latinLnBrk="0" hangingPunct="1">
              <a:lnSpc>
                <a:spcPct val="100000"/>
              </a:lnSpc>
              <a:spcBef>
                <a:spcPts val="1010"/>
              </a:spcBef>
              <a:spcAft>
                <a:spcPts val="0"/>
              </a:spcAft>
              <a:buClrTx/>
              <a:buSzTx/>
              <a:buFontTx/>
              <a:buNone/>
              <a:tabLst/>
              <a:defRPr/>
            </a:pP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Broadband</a:t>
            </a:r>
            <a:r>
              <a:rPr kumimoji="0" sz="1600" b="1" i="0" u="none" strike="noStrike" kern="1200" cap="none" spc="-7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25" normalizeH="0" baseline="0" noProof="0" dirty="0">
                <a:ln>
                  <a:noFill/>
                </a:ln>
                <a:solidFill>
                  <a:srgbClr val="5F5F5F">
                    <a:lumMod val="75000"/>
                  </a:srgbClr>
                </a:solidFill>
                <a:effectLst/>
                <a:uLnTx/>
                <a:uFillTx/>
                <a:latin typeface="Arial"/>
                <a:ea typeface="+mn-ea"/>
                <a:cs typeface="Arial"/>
              </a:rPr>
              <a:t>Equity,</a:t>
            </a:r>
            <a:r>
              <a:rPr kumimoji="0" sz="1600" b="1" i="0" u="none" strike="noStrike" kern="1200" cap="none" spc="-8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Access </a:t>
            </a: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&amp;</a:t>
            </a:r>
            <a:r>
              <a:rPr kumimoji="0" sz="1600" b="1" i="0" u="none" strike="noStrike" kern="1200" cap="none" spc="-80"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Deployment</a:t>
            </a:r>
            <a:r>
              <a:rPr kumimoji="0" sz="1600" b="1" i="0" u="none" strike="noStrike" kern="1200" cap="none" spc="-2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Program</a:t>
            </a:r>
            <a:endParaRPr kumimoji="0" sz="16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sz="1650" b="0" i="0" u="none" strike="noStrike" kern="1200" cap="none" spc="0" normalizeH="0" baseline="0" noProof="0" dirty="0">
              <a:ln>
                <a:noFill/>
              </a:ln>
              <a:solidFill>
                <a:srgbClr val="002060"/>
              </a:solidFill>
              <a:effectLst/>
              <a:uLnTx/>
              <a:uFillTx/>
              <a:latin typeface="Arial"/>
              <a:ea typeface="+mn-ea"/>
              <a:cs typeface="Arial"/>
            </a:endParaRPr>
          </a:p>
          <a:p>
            <a:pPr marL="134620" marR="130175" lvl="0" indent="1270" algn="ctr" defTabSz="914400" rtl="0" eaLnBrk="1" fontAlgn="auto" latinLnBrk="0" hangingPunct="1">
              <a:lnSpc>
                <a:spcPct val="100000"/>
              </a:lnSpc>
              <a:spcBef>
                <a:spcPts val="0"/>
              </a:spcBef>
              <a:spcAft>
                <a:spcPts val="0"/>
              </a:spcAft>
              <a:buClrTx/>
              <a:buSzTx/>
              <a:buFontTx/>
              <a:buNone/>
              <a:tabLst/>
              <a:defRPr/>
            </a:pPr>
            <a:r>
              <a:rPr kumimoji="0" sz="1600" b="0" i="0" u="none" strike="noStrike" kern="1200" cap="none" spc="0" normalizeH="0" baseline="0" noProof="0" dirty="0">
                <a:ln>
                  <a:noFill/>
                </a:ln>
                <a:solidFill>
                  <a:srgbClr val="3B3B3B"/>
                </a:solidFill>
                <a:effectLst/>
                <a:uLnTx/>
                <a:uFillTx/>
                <a:latin typeface="Arial"/>
                <a:ea typeface="+mn-ea"/>
                <a:cs typeface="Arial"/>
              </a:rPr>
              <a:t>A</a:t>
            </a:r>
            <a:r>
              <a:rPr kumimoji="0" sz="1600" b="0" i="0" u="none" strike="noStrike" kern="1200" cap="none" spc="-114"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program</a:t>
            </a:r>
            <a:r>
              <a:rPr kumimoji="0" sz="1600" b="0" i="0" u="none" strike="noStrike" kern="1200" cap="none" spc="-1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get</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all </a:t>
            </a:r>
            <a:r>
              <a:rPr kumimoji="0" sz="1600" b="0" i="0" u="none" strike="noStrike" kern="1200" cap="none" spc="0" normalizeH="0" baseline="0" noProof="0" dirty="0">
                <a:ln>
                  <a:noFill/>
                </a:ln>
                <a:solidFill>
                  <a:srgbClr val="3B3B3B"/>
                </a:solidFill>
                <a:effectLst/>
                <a:uLnTx/>
                <a:uFillTx/>
                <a:latin typeface="Arial"/>
                <a:ea typeface="+mn-ea"/>
                <a:cs typeface="Arial"/>
              </a:rPr>
              <a:t>Americans</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online</a:t>
            </a:r>
            <a:r>
              <a:rPr kumimoji="0" sz="1600" b="0" i="0" u="none" strike="noStrike" kern="1200" cap="none" spc="-8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by</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funding </a:t>
            </a:r>
            <a:r>
              <a:rPr kumimoji="0" sz="1600" b="0" i="0" u="none" strike="noStrike" kern="1200" cap="none" spc="0" normalizeH="0" baseline="0" noProof="0" dirty="0">
                <a:ln>
                  <a:noFill/>
                </a:ln>
                <a:solidFill>
                  <a:srgbClr val="3B3B3B"/>
                </a:solidFill>
                <a:effectLst/>
                <a:uLnTx/>
                <a:uFillTx/>
                <a:latin typeface="Arial"/>
                <a:ea typeface="+mn-ea"/>
                <a:cs typeface="Arial"/>
              </a:rPr>
              <a:t>partnerships</a:t>
            </a:r>
            <a:r>
              <a:rPr kumimoji="0" sz="1600" b="0" i="0" u="none" strike="noStrike" kern="1200" cap="none" spc="-9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between</a:t>
            </a:r>
            <a:r>
              <a:rPr kumimoji="0" sz="1600" b="0" i="0" u="none" strike="noStrike" kern="1200" cap="none" spc="-95"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states </a:t>
            </a:r>
            <a:r>
              <a:rPr kumimoji="0" sz="1600" b="0" i="0" u="none" strike="noStrike" kern="1200" cap="none" spc="0" normalizeH="0" baseline="0" noProof="0" dirty="0">
                <a:ln>
                  <a:noFill/>
                </a:ln>
                <a:solidFill>
                  <a:srgbClr val="3B3B3B"/>
                </a:solidFill>
                <a:effectLst/>
                <a:uLnTx/>
                <a:uFillTx/>
                <a:latin typeface="Arial"/>
                <a:ea typeface="+mn-ea"/>
                <a:cs typeface="Arial"/>
              </a:rPr>
              <a:t>or</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territories,</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communities, </a:t>
            </a:r>
            <a:r>
              <a:rPr kumimoji="0" sz="1600" b="0" i="0" u="none" strike="noStrike" kern="1200" cap="none" spc="0" normalizeH="0" baseline="0" noProof="0" dirty="0">
                <a:ln>
                  <a:noFill/>
                </a:ln>
                <a:solidFill>
                  <a:srgbClr val="3B3B3B"/>
                </a:solidFill>
                <a:effectLst/>
                <a:uLnTx/>
                <a:uFillTx/>
                <a:latin typeface="Arial"/>
                <a:ea typeface="+mn-ea"/>
                <a:cs typeface="Arial"/>
              </a:rPr>
              <a:t>and</a:t>
            </a:r>
            <a:r>
              <a:rPr kumimoji="0" sz="1600" b="0" i="0" u="none" strike="noStrike" kern="1200" cap="none" spc="-6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stakeholders</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20" normalizeH="0" baseline="0" noProof="0" dirty="0">
                <a:ln>
                  <a:noFill/>
                </a:ln>
                <a:solidFill>
                  <a:srgbClr val="3B3B3B"/>
                </a:solidFill>
                <a:effectLst/>
                <a:uLnTx/>
                <a:uFillTx/>
                <a:latin typeface="Arial"/>
                <a:ea typeface="+mn-ea"/>
                <a:cs typeface="Arial"/>
              </a:rPr>
              <a:t>build </a:t>
            </a:r>
            <a:r>
              <a:rPr kumimoji="0" sz="1600" b="0" i="0" u="none" strike="noStrike" kern="1200" cap="none" spc="0" normalizeH="0" baseline="0" noProof="0" dirty="0">
                <a:ln>
                  <a:noFill/>
                </a:ln>
                <a:solidFill>
                  <a:srgbClr val="3B3B3B"/>
                </a:solidFill>
                <a:effectLst/>
                <a:uLnTx/>
                <a:uFillTx/>
                <a:latin typeface="Arial"/>
                <a:ea typeface="+mn-ea"/>
                <a:cs typeface="Arial"/>
              </a:rPr>
              <a:t>infrastructure</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where</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we</a:t>
            </a:r>
            <a:r>
              <a:rPr kumimoji="0" sz="1600" b="0" i="0" u="none" strike="noStrike" kern="1200" cap="none" spc="-60" normalizeH="0" baseline="0" noProof="0" dirty="0">
                <a:ln>
                  <a:noFill/>
                </a:ln>
                <a:solidFill>
                  <a:srgbClr val="3B3B3B"/>
                </a:solidFill>
                <a:effectLst/>
                <a:uLnTx/>
                <a:uFillTx/>
                <a:latin typeface="Arial"/>
                <a:ea typeface="+mn-ea"/>
                <a:cs typeface="Arial"/>
              </a:rPr>
              <a:t> </a:t>
            </a:r>
            <a:r>
              <a:rPr kumimoji="0" sz="1600" b="0" i="0" u="none" strike="noStrike" kern="1200" cap="none" spc="-20" normalizeH="0" baseline="0" noProof="0" dirty="0">
                <a:ln>
                  <a:noFill/>
                </a:ln>
                <a:solidFill>
                  <a:srgbClr val="3B3B3B"/>
                </a:solidFill>
                <a:effectLst/>
                <a:uLnTx/>
                <a:uFillTx/>
                <a:latin typeface="Arial"/>
                <a:ea typeface="+mn-ea"/>
                <a:cs typeface="Arial"/>
              </a:rPr>
              <a:t>need </a:t>
            </a:r>
            <a:r>
              <a:rPr kumimoji="0" sz="1600" b="0" i="0" u="none" strike="noStrike" kern="1200" cap="none" spc="0" normalizeH="0" baseline="0" noProof="0" dirty="0">
                <a:ln>
                  <a:noFill/>
                </a:ln>
                <a:solidFill>
                  <a:srgbClr val="3B3B3B"/>
                </a:solidFill>
                <a:effectLst/>
                <a:uLnTx/>
                <a:uFillTx/>
                <a:latin typeface="Arial"/>
                <a:ea typeface="+mn-ea"/>
                <a:cs typeface="Arial"/>
              </a:rPr>
              <a:t>it</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and</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increase</a:t>
            </a:r>
            <a:r>
              <a:rPr kumimoji="0" sz="1600" b="0" i="0" u="none" strike="noStrike" kern="1200" cap="none" spc="-6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adoption</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of </a:t>
            </a:r>
            <a:r>
              <a:rPr kumimoji="0" sz="1600" b="0" i="0" u="none" strike="noStrike" kern="1200" cap="none" spc="-20" normalizeH="0" baseline="0" noProof="0" dirty="0">
                <a:ln>
                  <a:noFill/>
                </a:ln>
                <a:solidFill>
                  <a:srgbClr val="3B3B3B"/>
                </a:solidFill>
                <a:effectLst/>
                <a:uLnTx/>
                <a:uFillTx/>
                <a:latin typeface="Arial"/>
                <a:ea typeface="+mn-ea"/>
                <a:cs typeface="Arial"/>
              </a:rPr>
              <a:t>high-</a:t>
            </a:r>
            <a:r>
              <a:rPr kumimoji="0" sz="1600" b="0" i="0" u="none" strike="noStrike" kern="1200" cap="none" spc="0" normalizeH="0" baseline="0" noProof="0" dirty="0">
                <a:ln>
                  <a:noFill/>
                </a:ln>
                <a:solidFill>
                  <a:srgbClr val="3B3B3B"/>
                </a:solidFill>
                <a:effectLst/>
                <a:uLnTx/>
                <a:uFillTx/>
                <a:latin typeface="Arial"/>
                <a:ea typeface="+mn-ea"/>
                <a:cs typeface="Arial"/>
              </a:rPr>
              <a:t>speed</a:t>
            </a:r>
            <a:r>
              <a:rPr kumimoji="0" sz="1600" b="0" i="0" u="none" strike="noStrike" kern="1200" cap="none" spc="-10" normalizeH="0" baseline="0" noProof="0" dirty="0">
                <a:ln>
                  <a:noFill/>
                </a:ln>
                <a:solidFill>
                  <a:srgbClr val="3B3B3B"/>
                </a:solidFill>
                <a:effectLst/>
                <a:uLnTx/>
                <a:uFillTx/>
                <a:latin typeface="Arial"/>
                <a:ea typeface="+mn-ea"/>
                <a:cs typeface="Arial"/>
              </a:rPr>
              <a:t> internet.</a:t>
            </a:r>
            <a:endParaRPr kumimoji="0" sz="1600" b="0" i="0" u="none" strike="noStrike" kern="1200" cap="none" spc="0" normalizeH="0" baseline="0" noProof="0" dirty="0">
              <a:ln>
                <a:noFill/>
              </a:ln>
              <a:solidFill>
                <a:srgbClr val="002060"/>
              </a:solidFill>
              <a:effectLst/>
              <a:uLnTx/>
              <a:uFillTx/>
              <a:latin typeface="Arial"/>
              <a:ea typeface="+mn-ea"/>
              <a:cs typeface="Arial"/>
            </a:endParaRPr>
          </a:p>
        </p:txBody>
      </p:sp>
      <p:sp>
        <p:nvSpPr>
          <p:cNvPr id="10" name="object 10"/>
          <p:cNvSpPr txBox="1"/>
          <p:nvPr/>
        </p:nvSpPr>
        <p:spPr>
          <a:xfrm>
            <a:off x="3793159" y="2442773"/>
            <a:ext cx="1696085" cy="1049020"/>
          </a:xfrm>
          <a:prstGeom prst="rect">
            <a:avLst/>
          </a:prstGeom>
        </p:spPr>
        <p:txBody>
          <a:bodyPr vert="horz" wrap="square" lIns="0" tIns="237490" rIns="0" bIns="0" rtlCol="0">
            <a:spAutoFit/>
          </a:bodyPr>
          <a:lstStyle/>
          <a:p>
            <a:pPr marL="1270" marR="0" lvl="0" indent="0" algn="ctr" defTabSz="914400" rtl="0" eaLnBrk="1" fontAlgn="auto" latinLnBrk="0" hangingPunct="1">
              <a:lnSpc>
                <a:spcPct val="100000"/>
              </a:lnSpc>
              <a:spcBef>
                <a:spcPts val="1870"/>
              </a:spcBef>
              <a:spcAft>
                <a:spcPts val="0"/>
              </a:spcAft>
              <a:buClrTx/>
              <a:buSzTx/>
              <a:buFontTx/>
              <a:buNone/>
              <a:tabLst/>
              <a:defRPr/>
            </a:pPr>
            <a:r>
              <a:rPr kumimoji="0" sz="2800" b="1" i="0" u="none" strike="noStrike" kern="1200" cap="none" spc="-10" normalizeH="0" baseline="0" noProof="0" dirty="0">
                <a:ln>
                  <a:noFill/>
                </a:ln>
                <a:solidFill>
                  <a:srgbClr val="5F5F5F">
                    <a:lumMod val="75000"/>
                  </a:srgbClr>
                </a:solidFill>
                <a:effectLst/>
                <a:uLnTx/>
                <a:uFillTx/>
                <a:latin typeface="Arial"/>
                <a:ea typeface="+mn-ea"/>
                <a:cs typeface="Arial"/>
              </a:rPr>
              <a:t>$2.75B</a:t>
            </a:r>
            <a:endParaRPr kumimoji="0" sz="28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0" marR="0" lvl="0" indent="0" algn="ctr" defTabSz="914400" rtl="0" eaLnBrk="1" fontAlgn="auto" latinLnBrk="0" hangingPunct="1">
              <a:lnSpc>
                <a:spcPct val="100000"/>
              </a:lnSpc>
              <a:spcBef>
                <a:spcPts val="1005"/>
              </a:spcBef>
              <a:spcAft>
                <a:spcPts val="0"/>
              </a:spcAft>
              <a:buClrTx/>
              <a:buSzTx/>
              <a:buFontTx/>
              <a:buNone/>
              <a:tabLst/>
              <a:defRPr/>
            </a:pP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Digital</a:t>
            </a:r>
            <a:r>
              <a:rPr kumimoji="0" sz="1600" b="1" i="0" u="none" strike="noStrike" kern="1200" cap="none" spc="-40"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Equity</a:t>
            </a:r>
            <a:r>
              <a:rPr kumimoji="0" sz="1600" b="1" i="0" u="none" strike="noStrike" kern="1200" cap="none" spc="-10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25" normalizeH="0" baseline="0" noProof="0" dirty="0">
                <a:ln>
                  <a:noFill/>
                </a:ln>
                <a:solidFill>
                  <a:srgbClr val="5F5F5F">
                    <a:lumMod val="75000"/>
                  </a:srgbClr>
                </a:solidFill>
                <a:effectLst/>
                <a:uLnTx/>
                <a:uFillTx/>
                <a:latin typeface="Arial"/>
                <a:ea typeface="+mn-ea"/>
                <a:cs typeface="Arial"/>
              </a:rPr>
              <a:t>Act</a:t>
            </a:r>
            <a:endParaRPr kumimoji="0" sz="16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sp>
        <p:nvSpPr>
          <p:cNvPr id="11" name="object 11"/>
          <p:cNvSpPr txBox="1"/>
          <p:nvPr/>
        </p:nvSpPr>
        <p:spPr>
          <a:xfrm>
            <a:off x="3326765" y="3710439"/>
            <a:ext cx="2629535" cy="2219960"/>
          </a:xfrm>
          <a:prstGeom prst="rect">
            <a:avLst/>
          </a:prstGeom>
        </p:spPr>
        <p:txBody>
          <a:bodyPr vert="horz" wrap="square" lIns="0" tIns="12065" rIns="0" bIns="0" rtlCol="0">
            <a:spAutoFit/>
          </a:bodyPr>
          <a:lstStyle/>
          <a:p>
            <a:pPr marL="12700" marR="5080" lvl="0" indent="-2540" algn="ctr" defTabSz="914400" rtl="0" eaLnBrk="1" fontAlgn="auto" latinLnBrk="0" hangingPunct="1">
              <a:lnSpc>
                <a:spcPct val="100000"/>
              </a:lnSpc>
              <a:spcBef>
                <a:spcPts val="95"/>
              </a:spcBef>
              <a:spcAft>
                <a:spcPts val="0"/>
              </a:spcAft>
              <a:buClrTx/>
              <a:buSzTx/>
              <a:buFontTx/>
              <a:buNone/>
              <a:tabLst/>
              <a:defRPr/>
            </a:pPr>
            <a:r>
              <a:rPr kumimoji="0" sz="1600" b="0" i="0" u="none" strike="noStrike" kern="1200" cap="none" spc="0" normalizeH="0" baseline="0" noProof="0" dirty="0">
                <a:ln>
                  <a:noFill/>
                </a:ln>
                <a:solidFill>
                  <a:srgbClr val="3B3B3B"/>
                </a:solidFill>
                <a:effectLst/>
                <a:uLnTx/>
                <a:uFillTx/>
                <a:latin typeface="Arial"/>
                <a:ea typeface="+mn-ea"/>
                <a:cs typeface="Arial"/>
              </a:rPr>
              <a:t>Three</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programs</a:t>
            </a:r>
            <a:r>
              <a:rPr kumimoji="0" sz="1600" b="0" i="0" u="none" strike="noStrike" kern="1200" cap="none" spc="-3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that</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provide </a:t>
            </a:r>
            <a:r>
              <a:rPr kumimoji="0" sz="1600" b="0" i="0" u="none" strike="noStrike" kern="1200" cap="none" spc="0" normalizeH="0" baseline="0" noProof="0" dirty="0">
                <a:ln>
                  <a:noFill/>
                </a:ln>
                <a:solidFill>
                  <a:srgbClr val="3B3B3B"/>
                </a:solidFill>
                <a:effectLst/>
                <a:uLnTx/>
                <a:uFillTx/>
                <a:latin typeface="Arial"/>
                <a:ea typeface="+mn-ea"/>
                <a:cs typeface="Arial"/>
              </a:rPr>
              <a:t>funding</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promote</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digital </a:t>
            </a:r>
            <a:r>
              <a:rPr kumimoji="0" sz="1600" b="0" i="0" u="none" strike="noStrike" kern="1200" cap="none" spc="0" normalizeH="0" baseline="0" noProof="0" dirty="0">
                <a:ln>
                  <a:noFill/>
                </a:ln>
                <a:solidFill>
                  <a:srgbClr val="3B3B3B"/>
                </a:solidFill>
                <a:effectLst/>
                <a:uLnTx/>
                <a:uFillTx/>
                <a:latin typeface="Arial"/>
                <a:ea typeface="+mn-ea"/>
                <a:cs typeface="Arial"/>
              </a:rPr>
              <a:t>inclusion</a:t>
            </a:r>
            <a:r>
              <a:rPr kumimoji="0" sz="1600" b="0" i="0" u="none" strike="noStrike" kern="1200" cap="none" spc="-9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and</a:t>
            </a:r>
            <a:r>
              <a:rPr kumimoji="0" sz="1600" b="0" i="0" u="none" strike="noStrike" kern="1200" cap="none" spc="-4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advance</a:t>
            </a:r>
            <a:r>
              <a:rPr kumimoji="0" sz="1600" b="0" i="0" u="none" strike="noStrike" kern="1200" cap="none" spc="-65"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equity </a:t>
            </a:r>
            <a:r>
              <a:rPr kumimoji="0" sz="1600" b="0" i="0" u="none" strike="noStrike" kern="1200" cap="none" spc="0" normalizeH="0" baseline="0" noProof="0" dirty="0">
                <a:ln>
                  <a:noFill/>
                </a:ln>
                <a:solidFill>
                  <a:srgbClr val="3B3B3B"/>
                </a:solidFill>
                <a:effectLst/>
                <a:uLnTx/>
                <a:uFillTx/>
                <a:latin typeface="Arial"/>
                <a:ea typeface="+mn-ea"/>
                <a:cs typeface="Arial"/>
              </a:rPr>
              <a:t>for</a:t>
            </a:r>
            <a:r>
              <a:rPr kumimoji="0" sz="1600" b="0" i="0" u="none" strike="noStrike" kern="1200" cap="none" spc="-1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all.</a:t>
            </a:r>
            <a:r>
              <a:rPr kumimoji="0" sz="1600" b="0" i="0" u="none" strike="noStrike" kern="1200" cap="none" spc="-6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They</a:t>
            </a:r>
            <a:r>
              <a:rPr kumimoji="0" sz="1600" b="0" i="0" u="none" strike="noStrike" kern="1200" cap="none" spc="-2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aim</a:t>
            </a:r>
            <a:r>
              <a:rPr kumimoji="0" sz="1600" b="0" i="0" u="none" strike="noStrike" kern="1200" cap="none" spc="-2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15"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ensure </a:t>
            </a:r>
            <a:r>
              <a:rPr kumimoji="0" sz="1600" b="0" i="0" u="none" strike="noStrike" kern="1200" cap="none" spc="0" normalizeH="0" baseline="0" noProof="0" dirty="0">
                <a:ln>
                  <a:noFill/>
                </a:ln>
                <a:solidFill>
                  <a:srgbClr val="3B3B3B"/>
                </a:solidFill>
                <a:effectLst/>
                <a:uLnTx/>
                <a:uFillTx/>
                <a:latin typeface="Arial"/>
                <a:ea typeface="+mn-ea"/>
                <a:cs typeface="Arial"/>
              </a:rPr>
              <a:t>that</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all</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communities</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can </a:t>
            </a:r>
            <a:r>
              <a:rPr kumimoji="0" sz="1600" b="0" i="0" u="none" strike="noStrike" kern="1200" cap="none" spc="0" normalizeH="0" baseline="0" noProof="0" dirty="0">
                <a:ln>
                  <a:noFill/>
                </a:ln>
                <a:solidFill>
                  <a:srgbClr val="3B3B3B"/>
                </a:solidFill>
                <a:effectLst/>
                <a:uLnTx/>
                <a:uFillTx/>
                <a:latin typeface="Arial"/>
                <a:ea typeface="+mn-ea"/>
                <a:cs typeface="Arial"/>
              </a:rPr>
              <a:t>access</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and</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use</a:t>
            </a:r>
            <a:r>
              <a:rPr kumimoji="0" sz="1600" b="0" i="0" u="none" strike="noStrike" kern="1200" cap="none" spc="-25"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affordable, </a:t>
            </a:r>
            <a:r>
              <a:rPr kumimoji="0" sz="1600" b="0" i="0" u="none" strike="noStrike" kern="1200" cap="none" spc="0" normalizeH="0" baseline="0" noProof="0" dirty="0">
                <a:ln>
                  <a:noFill/>
                </a:ln>
                <a:solidFill>
                  <a:srgbClr val="3B3B3B"/>
                </a:solidFill>
                <a:effectLst/>
                <a:uLnTx/>
                <a:uFillTx/>
                <a:latin typeface="Arial"/>
                <a:ea typeface="+mn-ea"/>
                <a:cs typeface="Arial"/>
              </a:rPr>
              <a:t>reliable</a:t>
            </a:r>
            <a:r>
              <a:rPr kumimoji="0" sz="1600" b="0" i="0" u="none" strike="noStrike" kern="1200" cap="none" spc="-7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high-</a:t>
            </a:r>
            <a:r>
              <a:rPr kumimoji="0" sz="1600" b="0" i="0" u="none" strike="noStrike" kern="1200" cap="none" spc="0" normalizeH="0" baseline="0" noProof="0" dirty="0">
                <a:ln>
                  <a:noFill/>
                </a:ln>
                <a:solidFill>
                  <a:srgbClr val="3B3B3B"/>
                </a:solidFill>
                <a:effectLst/>
                <a:uLnTx/>
                <a:uFillTx/>
                <a:latin typeface="Arial"/>
                <a:ea typeface="+mn-ea"/>
                <a:cs typeface="Arial"/>
              </a:rPr>
              <a:t>speed</a:t>
            </a:r>
            <a:r>
              <a:rPr kumimoji="0" sz="1600" b="0" i="0" u="none" strike="noStrike" kern="1200" cap="none" spc="-7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internet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meet</a:t>
            </a:r>
            <a:r>
              <a:rPr kumimoji="0" sz="1600" b="0" i="0" u="none" strike="noStrike" kern="1200" cap="none" spc="-2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their</a:t>
            </a:r>
            <a:r>
              <a:rPr kumimoji="0" sz="1600" b="0" i="0" u="none" strike="noStrike" kern="1200" cap="none" spc="-3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needs</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and </a:t>
            </a:r>
            <a:r>
              <a:rPr kumimoji="0" sz="1600" b="0" i="0" u="none" strike="noStrike" kern="1200" cap="none" spc="0" normalizeH="0" baseline="0" noProof="0" dirty="0">
                <a:ln>
                  <a:noFill/>
                </a:ln>
                <a:solidFill>
                  <a:srgbClr val="3B3B3B"/>
                </a:solidFill>
                <a:effectLst/>
                <a:uLnTx/>
                <a:uFillTx/>
                <a:latin typeface="Arial"/>
                <a:ea typeface="+mn-ea"/>
                <a:cs typeface="Arial"/>
              </a:rPr>
              <a:t>improve</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their</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lives.</a:t>
            </a:r>
            <a:endParaRPr kumimoji="0" sz="1600" b="0" i="0" u="none" strike="noStrike" kern="1200" cap="none" spc="0" normalizeH="0" baseline="0" noProof="0" dirty="0">
              <a:ln>
                <a:noFill/>
              </a:ln>
              <a:solidFill>
                <a:srgbClr val="002060"/>
              </a:solidFill>
              <a:effectLst/>
              <a:uLnTx/>
              <a:uFillTx/>
              <a:latin typeface="Arial"/>
              <a:ea typeface="+mn-ea"/>
              <a:cs typeface="Arial"/>
            </a:endParaRPr>
          </a:p>
        </p:txBody>
      </p:sp>
      <p:sp>
        <p:nvSpPr>
          <p:cNvPr id="12" name="object 12"/>
          <p:cNvSpPr/>
          <p:nvPr/>
        </p:nvSpPr>
        <p:spPr>
          <a:xfrm>
            <a:off x="3297173" y="2544317"/>
            <a:ext cx="2687320" cy="0"/>
          </a:xfrm>
          <a:custGeom>
            <a:avLst/>
            <a:gdLst/>
            <a:ahLst/>
            <a:cxnLst/>
            <a:rect l="l" t="t" r="r" b="b"/>
            <a:pathLst>
              <a:path w="2687320">
                <a:moveTo>
                  <a:pt x="0" y="0"/>
                </a:moveTo>
                <a:lnTo>
                  <a:pt x="2687180" y="0"/>
                </a:lnTo>
              </a:path>
            </a:pathLst>
          </a:custGeom>
          <a:ln w="19812">
            <a:solidFill>
              <a:srgbClr val="154484"/>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3" name="object 13"/>
          <p:cNvSpPr txBox="1"/>
          <p:nvPr/>
        </p:nvSpPr>
        <p:spPr>
          <a:xfrm>
            <a:off x="3908316" y="1563405"/>
            <a:ext cx="1478280" cy="939800"/>
          </a:xfrm>
          <a:prstGeom prst="rect">
            <a:avLst/>
          </a:prstGeom>
        </p:spPr>
        <p:txBody>
          <a:bodyPr vert="horz" wrap="square" lIns="0" tIns="12700" rIns="0" bIns="0" rtlCol="0">
            <a:spAutoFit/>
          </a:bodyPr>
          <a:lstStyle/>
          <a:p>
            <a:pPr marL="22860" marR="5080" lvl="0" indent="-10795" algn="l" defTabSz="914400" rtl="0" eaLnBrk="1" fontAlgn="auto" latinLnBrk="0" hangingPunct="1">
              <a:lnSpc>
                <a:spcPct val="100000"/>
              </a:lnSpc>
              <a:spcBef>
                <a:spcPts val="100"/>
              </a:spcBef>
              <a:spcAft>
                <a:spcPts val="0"/>
              </a:spcAft>
              <a:buClrTx/>
              <a:buSzTx/>
              <a:buFontTx/>
              <a:buNone/>
              <a:tabLst/>
              <a:defRPr/>
            </a:pPr>
            <a:r>
              <a:rPr kumimoji="0" sz="3000" b="0" i="0" u="none" strike="noStrike" kern="1200" cap="none" spc="-45" normalizeH="0" baseline="0" noProof="0" dirty="0">
                <a:ln>
                  <a:noFill/>
                </a:ln>
                <a:solidFill>
                  <a:srgbClr val="5F5F5F">
                    <a:lumMod val="75000"/>
                  </a:srgbClr>
                </a:solidFill>
                <a:effectLst/>
                <a:uLnTx/>
                <a:uFillTx/>
                <a:latin typeface="Arial"/>
                <a:ea typeface="+mn-ea"/>
                <a:cs typeface="Arial"/>
              </a:rPr>
              <a:t>DIGITAL </a:t>
            </a:r>
            <a:r>
              <a:rPr kumimoji="0" sz="3000" b="0" i="0" u="none" strike="noStrike" kern="1200" cap="none" spc="-10" normalizeH="0" baseline="0" noProof="0" dirty="0">
                <a:ln>
                  <a:noFill/>
                </a:ln>
                <a:solidFill>
                  <a:srgbClr val="5F5F5F">
                    <a:lumMod val="75000"/>
                  </a:srgbClr>
                </a:solidFill>
                <a:effectLst/>
                <a:uLnTx/>
                <a:uFillTx/>
                <a:latin typeface="Arial"/>
                <a:ea typeface="+mn-ea"/>
                <a:cs typeface="Arial"/>
              </a:rPr>
              <a:t>EQUITY</a:t>
            </a:r>
            <a:endParaRPr kumimoji="0" sz="30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sp>
        <p:nvSpPr>
          <p:cNvPr id="14" name="object 14"/>
          <p:cNvSpPr txBox="1"/>
          <p:nvPr/>
        </p:nvSpPr>
        <p:spPr>
          <a:xfrm>
            <a:off x="6451767" y="3954277"/>
            <a:ext cx="2396490" cy="1000760"/>
          </a:xfrm>
          <a:prstGeom prst="rect">
            <a:avLst/>
          </a:prstGeom>
        </p:spPr>
        <p:txBody>
          <a:bodyPr vert="horz" wrap="square" lIns="0" tIns="12065" rIns="0" bIns="0" rtlCol="0">
            <a:spAutoFit/>
          </a:bodyPr>
          <a:lstStyle/>
          <a:p>
            <a:pPr marL="12700" marR="5080" lvl="0" indent="-1270" algn="ctr" defTabSz="914400" rtl="0" eaLnBrk="1" fontAlgn="auto" latinLnBrk="0" hangingPunct="1">
              <a:lnSpc>
                <a:spcPct val="100000"/>
              </a:lnSpc>
              <a:spcBef>
                <a:spcPts val="95"/>
              </a:spcBef>
              <a:spcAft>
                <a:spcPts val="0"/>
              </a:spcAft>
              <a:buClrTx/>
              <a:buSzTx/>
              <a:buFontTx/>
              <a:buNone/>
              <a:tabLst/>
              <a:defRPr/>
            </a:pPr>
            <a:r>
              <a:rPr kumimoji="0" sz="1600" b="0" i="0" u="none" strike="noStrike" kern="1200" cap="none" spc="0" normalizeH="0" baseline="0" noProof="0" dirty="0">
                <a:ln>
                  <a:noFill/>
                </a:ln>
                <a:solidFill>
                  <a:srgbClr val="3B3B3B"/>
                </a:solidFill>
                <a:effectLst/>
                <a:uLnTx/>
                <a:uFillTx/>
                <a:latin typeface="Arial"/>
                <a:ea typeface="+mn-ea"/>
                <a:cs typeface="Arial"/>
              </a:rPr>
              <a:t>A</a:t>
            </a:r>
            <a:r>
              <a:rPr kumimoji="0" sz="1600" b="0" i="0" u="none" strike="noStrike" kern="1200" cap="none" spc="-114"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program</a:t>
            </a:r>
            <a:r>
              <a:rPr kumimoji="0" sz="1600" b="0" i="0" u="none" strike="noStrike" kern="1200" cap="none" spc="-2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help</a:t>
            </a:r>
            <a:r>
              <a:rPr kumimoji="0" sz="1600" b="0" i="0" u="none" strike="noStrike" kern="1200" cap="none" spc="-4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tribal </a:t>
            </a:r>
            <a:r>
              <a:rPr kumimoji="0" sz="1600" b="0" i="0" u="none" strike="noStrike" kern="1200" cap="none" spc="0" normalizeH="0" baseline="0" noProof="0" dirty="0">
                <a:ln>
                  <a:noFill/>
                </a:ln>
                <a:solidFill>
                  <a:srgbClr val="3B3B3B"/>
                </a:solidFill>
                <a:effectLst/>
                <a:uLnTx/>
                <a:uFillTx/>
                <a:latin typeface="Arial"/>
                <a:ea typeface="+mn-ea"/>
                <a:cs typeface="Arial"/>
              </a:rPr>
              <a:t>communities</a:t>
            </a:r>
            <a:r>
              <a:rPr kumimoji="0" sz="1600" b="0" i="0" u="none" strike="noStrike" kern="1200" cap="none" spc="-10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expand</a:t>
            </a:r>
            <a:r>
              <a:rPr kumimoji="0" sz="1600" b="0" i="0" u="none" strike="noStrike" kern="1200" cap="none" spc="-80" normalizeH="0" baseline="0" noProof="0" dirty="0">
                <a:ln>
                  <a:noFill/>
                </a:ln>
                <a:solidFill>
                  <a:srgbClr val="3B3B3B"/>
                </a:solidFill>
                <a:effectLst/>
                <a:uLnTx/>
                <a:uFillTx/>
                <a:latin typeface="Arial"/>
                <a:ea typeface="+mn-ea"/>
                <a:cs typeface="Arial"/>
              </a:rPr>
              <a:t> </a:t>
            </a:r>
            <a:r>
              <a:rPr kumimoji="0" sz="1600" b="0" i="0" u="none" strike="noStrike" kern="1200" cap="none" spc="-20" normalizeH="0" baseline="0" noProof="0" dirty="0">
                <a:ln>
                  <a:noFill/>
                </a:ln>
                <a:solidFill>
                  <a:srgbClr val="3B3B3B"/>
                </a:solidFill>
                <a:effectLst/>
                <a:uLnTx/>
                <a:uFillTx/>
                <a:latin typeface="Arial"/>
                <a:ea typeface="+mn-ea"/>
                <a:cs typeface="Arial"/>
              </a:rPr>
              <a:t>high- </a:t>
            </a:r>
            <a:r>
              <a:rPr kumimoji="0" sz="1600" b="0" i="0" u="none" strike="noStrike" kern="1200" cap="none" spc="0" normalizeH="0" baseline="0" noProof="0" dirty="0">
                <a:ln>
                  <a:noFill/>
                </a:ln>
                <a:solidFill>
                  <a:srgbClr val="3B3B3B"/>
                </a:solidFill>
                <a:effectLst/>
                <a:uLnTx/>
                <a:uFillTx/>
                <a:latin typeface="Arial"/>
                <a:ea typeface="+mn-ea"/>
                <a:cs typeface="Arial"/>
              </a:rPr>
              <a:t>speed</a:t>
            </a:r>
            <a:r>
              <a:rPr kumimoji="0" sz="1600" b="0" i="0" u="none" strike="noStrike" kern="1200" cap="none" spc="-6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internet</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access</a:t>
            </a:r>
            <a:r>
              <a:rPr kumimoji="0" sz="1600" b="0" i="0" u="none" strike="noStrike" kern="1200" cap="none" spc="-70"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and </a:t>
            </a:r>
            <a:r>
              <a:rPr kumimoji="0" sz="1600" b="0" i="0" u="none" strike="noStrike" kern="1200" cap="none" spc="0" normalizeH="0" baseline="0" noProof="0" dirty="0">
                <a:ln>
                  <a:noFill/>
                </a:ln>
                <a:solidFill>
                  <a:srgbClr val="3B3B3B"/>
                </a:solidFill>
                <a:effectLst/>
                <a:uLnTx/>
                <a:uFillTx/>
                <a:latin typeface="Arial"/>
                <a:ea typeface="+mn-ea"/>
                <a:cs typeface="Arial"/>
              </a:rPr>
              <a:t>adoption</a:t>
            </a:r>
            <a:r>
              <a:rPr kumimoji="0" sz="1600" b="0" i="0" u="none" strike="noStrike" kern="1200" cap="none" spc="-6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on</a:t>
            </a:r>
            <a:r>
              <a:rPr kumimoji="0" sz="1600" b="0" i="0" u="none" strike="noStrike" kern="1200" cap="none" spc="-5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tribal</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lands.</a:t>
            </a:r>
            <a:endParaRPr kumimoji="0" sz="1600" b="0" i="0" u="none" strike="noStrike" kern="1200" cap="none" spc="0" normalizeH="0" baseline="0" noProof="0" dirty="0">
              <a:ln>
                <a:noFill/>
              </a:ln>
              <a:solidFill>
                <a:srgbClr val="002060"/>
              </a:solidFill>
              <a:effectLst/>
              <a:uLnTx/>
              <a:uFillTx/>
              <a:latin typeface="Arial"/>
              <a:ea typeface="+mn-ea"/>
              <a:cs typeface="Arial"/>
            </a:endParaRPr>
          </a:p>
        </p:txBody>
      </p:sp>
      <p:sp>
        <p:nvSpPr>
          <p:cNvPr id="15" name="object 15"/>
          <p:cNvSpPr txBox="1"/>
          <p:nvPr/>
        </p:nvSpPr>
        <p:spPr>
          <a:xfrm>
            <a:off x="6512777" y="2442773"/>
            <a:ext cx="2274570" cy="1292860"/>
          </a:xfrm>
          <a:prstGeom prst="rect">
            <a:avLst/>
          </a:prstGeom>
        </p:spPr>
        <p:txBody>
          <a:bodyPr vert="horz" wrap="square" lIns="0" tIns="237490" rIns="0" bIns="0" rtlCol="0">
            <a:spAutoFit/>
          </a:bodyPr>
          <a:lstStyle/>
          <a:p>
            <a:pPr marL="3175" marR="0" lvl="0" indent="0" algn="ctr" defTabSz="914400" rtl="0" eaLnBrk="1" fontAlgn="auto" latinLnBrk="0" hangingPunct="1">
              <a:lnSpc>
                <a:spcPct val="100000"/>
              </a:lnSpc>
              <a:spcBef>
                <a:spcPts val="1870"/>
              </a:spcBef>
              <a:spcAft>
                <a:spcPts val="0"/>
              </a:spcAft>
              <a:buClrTx/>
              <a:buSzTx/>
              <a:buFontTx/>
              <a:buNone/>
              <a:tabLst/>
              <a:defRPr/>
            </a:pPr>
            <a:r>
              <a:rPr kumimoji="0" sz="2800" b="1" i="0" u="none" strike="noStrike" kern="1200" cap="none" spc="-10" normalizeH="0" baseline="0" noProof="0" dirty="0">
                <a:ln>
                  <a:noFill/>
                </a:ln>
                <a:solidFill>
                  <a:srgbClr val="5F5F5F">
                    <a:lumMod val="75000"/>
                  </a:srgbClr>
                </a:solidFill>
                <a:effectLst/>
                <a:uLnTx/>
                <a:uFillTx/>
                <a:latin typeface="Arial"/>
                <a:ea typeface="+mn-ea"/>
                <a:cs typeface="Arial"/>
              </a:rPr>
              <a:t>$2.00B</a:t>
            </a:r>
            <a:endParaRPr kumimoji="0" sz="28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12700" marR="5080" lvl="0" indent="2540" algn="ctr" defTabSz="914400" rtl="0" eaLnBrk="1" fontAlgn="auto" latinLnBrk="0" hangingPunct="1">
              <a:lnSpc>
                <a:spcPct val="100000"/>
              </a:lnSpc>
              <a:spcBef>
                <a:spcPts val="1005"/>
              </a:spcBef>
              <a:spcAft>
                <a:spcPts val="0"/>
              </a:spcAft>
              <a:buClrTx/>
              <a:buSzTx/>
              <a:buFontTx/>
              <a:buNone/>
              <a:tabLst/>
              <a:defRPr/>
            </a:pP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Tribal</a:t>
            </a:r>
            <a:r>
              <a:rPr kumimoji="0" sz="1600" b="1" i="0" u="none" strike="noStrike" kern="1200" cap="none" spc="-6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Connectivity </a:t>
            </a:r>
            <a:r>
              <a:rPr kumimoji="0" sz="1600" b="1" i="0" u="none" strike="noStrike" kern="1200" cap="none" spc="-25" normalizeH="0" baseline="0" noProof="0" dirty="0">
                <a:ln>
                  <a:noFill/>
                </a:ln>
                <a:solidFill>
                  <a:srgbClr val="5F5F5F">
                    <a:lumMod val="75000"/>
                  </a:srgbClr>
                </a:solidFill>
                <a:effectLst/>
                <a:uLnTx/>
                <a:uFillTx/>
                <a:latin typeface="Arial"/>
                <a:ea typeface="+mn-ea"/>
                <a:cs typeface="Arial"/>
              </a:rPr>
              <a:t>Technical</a:t>
            </a:r>
            <a:r>
              <a:rPr kumimoji="0" sz="1600" b="1" i="0" u="none" strike="noStrike" kern="1200" cap="none" spc="-3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Amendments</a:t>
            </a:r>
            <a:endParaRPr kumimoji="0" sz="16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sp>
        <p:nvSpPr>
          <p:cNvPr id="16" name="object 16"/>
          <p:cNvSpPr/>
          <p:nvPr/>
        </p:nvSpPr>
        <p:spPr>
          <a:xfrm>
            <a:off x="6308597" y="2544317"/>
            <a:ext cx="2687320" cy="0"/>
          </a:xfrm>
          <a:custGeom>
            <a:avLst/>
            <a:gdLst/>
            <a:ahLst/>
            <a:cxnLst/>
            <a:rect l="l" t="t" r="r" b="b"/>
            <a:pathLst>
              <a:path w="2687320">
                <a:moveTo>
                  <a:pt x="0" y="0"/>
                </a:moveTo>
                <a:lnTo>
                  <a:pt x="2687180" y="0"/>
                </a:lnTo>
              </a:path>
            </a:pathLst>
          </a:custGeom>
          <a:ln w="19812">
            <a:solidFill>
              <a:srgbClr val="154484"/>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7" name="object 17"/>
          <p:cNvSpPr txBox="1"/>
          <p:nvPr/>
        </p:nvSpPr>
        <p:spPr>
          <a:xfrm>
            <a:off x="6970354" y="1794236"/>
            <a:ext cx="1361440" cy="48260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3000" b="0" i="0" u="none" strike="noStrike" kern="1200" cap="none" spc="-10" normalizeH="0" baseline="0" noProof="0" dirty="0">
                <a:ln>
                  <a:noFill/>
                </a:ln>
                <a:solidFill>
                  <a:srgbClr val="5F5F5F">
                    <a:lumMod val="75000"/>
                  </a:srgbClr>
                </a:solidFill>
                <a:effectLst/>
                <a:uLnTx/>
                <a:uFillTx/>
                <a:latin typeface="Arial"/>
                <a:ea typeface="+mn-ea"/>
                <a:cs typeface="Arial"/>
              </a:rPr>
              <a:t>TRIBAL</a:t>
            </a:r>
            <a:endParaRPr kumimoji="0" sz="30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sp>
        <p:nvSpPr>
          <p:cNvPr id="18" name="object 18"/>
          <p:cNvSpPr/>
          <p:nvPr/>
        </p:nvSpPr>
        <p:spPr>
          <a:xfrm>
            <a:off x="9318497" y="2544317"/>
            <a:ext cx="2687320" cy="0"/>
          </a:xfrm>
          <a:custGeom>
            <a:avLst/>
            <a:gdLst/>
            <a:ahLst/>
            <a:cxnLst/>
            <a:rect l="l" t="t" r="r" b="b"/>
            <a:pathLst>
              <a:path w="2687320">
                <a:moveTo>
                  <a:pt x="0" y="0"/>
                </a:moveTo>
                <a:lnTo>
                  <a:pt x="2687180" y="0"/>
                </a:lnTo>
              </a:path>
            </a:pathLst>
          </a:custGeom>
          <a:ln w="19812">
            <a:solidFill>
              <a:srgbClr val="154484"/>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9" name="object 19"/>
          <p:cNvSpPr txBox="1"/>
          <p:nvPr/>
        </p:nvSpPr>
        <p:spPr>
          <a:xfrm>
            <a:off x="9425719" y="2442773"/>
            <a:ext cx="2470785" cy="1292860"/>
          </a:xfrm>
          <a:prstGeom prst="rect">
            <a:avLst/>
          </a:prstGeom>
        </p:spPr>
        <p:txBody>
          <a:bodyPr vert="horz" wrap="square" lIns="0" tIns="237490" rIns="0" bIns="0" rtlCol="0">
            <a:spAutoFit/>
          </a:bodyPr>
          <a:lstStyle/>
          <a:p>
            <a:pPr marL="1905" marR="0" lvl="0" indent="0" algn="ctr" defTabSz="914400" rtl="0" eaLnBrk="1" fontAlgn="auto" latinLnBrk="0" hangingPunct="1">
              <a:lnSpc>
                <a:spcPct val="100000"/>
              </a:lnSpc>
              <a:spcBef>
                <a:spcPts val="1870"/>
              </a:spcBef>
              <a:spcAft>
                <a:spcPts val="0"/>
              </a:spcAft>
              <a:buClrTx/>
              <a:buSzTx/>
              <a:buFontTx/>
              <a:buNone/>
              <a:tabLst/>
              <a:defRPr/>
            </a:pPr>
            <a:r>
              <a:rPr kumimoji="0" sz="2800" b="1" i="0" u="none" strike="noStrike" kern="1200" cap="none" spc="-10" normalizeH="0" baseline="0" noProof="0" dirty="0">
                <a:ln>
                  <a:noFill/>
                </a:ln>
                <a:solidFill>
                  <a:srgbClr val="5F5F5F">
                    <a:lumMod val="75000"/>
                  </a:srgbClr>
                </a:solidFill>
                <a:effectLst/>
                <a:uLnTx/>
                <a:uFillTx/>
                <a:latin typeface="Arial"/>
                <a:ea typeface="+mn-ea"/>
                <a:cs typeface="Arial"/>
              </a:rPr>
              <a:t>$1.00B</a:t>
            </a:r>
            <a:endParaRPr kumimoji="0" sz="2800" b="0" i="0" u="none" strike="noStrike" kern="1200" cap="none" spc="0" normalizeH="0" baseline="0" noProof="0" dirty="0">
              <a:ln>
                <a:noFill/>
              </a:ln>
              <a:solidFill>
                <a:srgbClr val="5F5F5F">
                  <a:lumMod val="75000"/>
                </a:srgbClr>
              </a:solidFill>
              <a:effectLst/>
              <a:uLnTx/>
              <a:uFillTx/>
              <a:latin typeface="Arial"/>
              <a:ea typeface="+mn-ea"/>
              <a:cs typeface="Arial"/>
            </a:endParaRPr>
          </a:p>
          <a:p>
            <a:pPr marL="12700" marR="5080" lvl="0" indent="635" algn="ctr" defTabSz="914400" rtl="0" eaLnBrk="1" fontAlgn="auto" latinLnBrk="0" hangingPunct="1">
              <a:lnSpc>
                <a:spcPct val="100000"/>
              </a:lnSpc>
              <a:spcBef>
                <a:spcPts val="1005"/>
              </a:spcBef>
              <a:spcAft>
                <a:spcPts val="0"/>
              </a:spcAft>
              <a:buClrTx/>
              <a:buSzTx/>
              <a:buFontTx/>
              <a:buNone/>
              <a:tabLst/>
              <a:defRPr/>
            </a:pP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Enabling</a:t>
            </a:r>
            <a:r>
              <a:rPr kumimoji="0" sz="1600" b="1" i="0" u="none" strike="noStrike" kern="1200" cap="none" spc="-5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Middle</a:t>
            </a:r>
            <a:r>
              <a:rPr kumimoji="0" sz="1600" b="1" i="0" u="none" strike="noStrike" kern="1200" cap="none" spc="-55"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20" normalizeH="0" baseline="0" noProof="0" dirty="0">
                <a:ln>
                  <a:noFill/>
                </a:ln>
                <a:solidFill>
                  <a:srgbClr val="5F5F5F">
                    <a:lumMod val="75000"/>
                  </a:srgbClr>
                </a:solidFill>
                <a:effectLst/>
                <a:uLnTx/>
                <a:uFillTx/>
                <a:latin typeface="Arial"/>
                <a:ea typeface="+mn-ea"/>
                <a:cs typeface="Arial"/>
              </a:rPr>
              <a:t>Mile </a:t>
            </a:r>
            <a:r>
              <a:rPr kumimoji="0" sz="1600" b="1" i="0" u="none" strike="noStrike" kern="1200" cap="none" spc="0" normalizeH="0" baseline="0" noProof="0" dirty="0">
                <a:ln>
                  <a:noFill/>
                </a:ln>
                <a:solidFill>
                  <a:srgbClr val="5F5F5F">
                    <a:lumMod val="75000"/>
                  </a:srgbClr>
                </a:solidFill>
                <a:effectLst/>
                <a:uLnTx/>
                <a:uFillTx/>
                <a:latin typeface="Arial"/>
                <a:ea typeface="+mn-ea"/>
                <a:cs typeface="Arial"/>
              </a:rPr>
              <a:t>Broadband</a:t>
            </a:r>
            <a:r>
              <a:rPr kumimoji="0" sz="1600" b="1" i="0" u="none" strike="noStrike" kern="1200" cap="none" spc="-90" normalizeH="0" baseline="0" noProof="0" dirty="0">
                <a:ln>
                  <a:noFill/>
                </a:ln>
                <a:solidFill>
                  <a:srgbClr val="5F5F5F">
                    <a:lumMod val="75000"/>
                  </a:srgbClr>
                </a:solidFill>
                <a:effectLst/>
                <a:uLnTx/>
                <a:uFillTx/>
                <a:latin typeface="Arial"/>
                <a:ea typeface="+mn-ea"/>
                <a:cs typeface="Arial"/>
              </a:rPr>
              <a:t> </a:t>
            </a:r>
            <a:r>
              <a:rPr kumimoji="0" sz="1600" b="1" i="0" u="none" strike="noStrike" kern="1200" cap="none" spc="-10" normalizeH="0" baseline="0" noProof="0" dirty="0">
                <a:ln>
                  <a:noFill/>
                </a:ln>
                <a:solidFill>
                  <a:srgbClr val="5F5F5F">
                    <a:lumMod val="75000"/>
                  </a:srgbClr>
                </a:solidFill>
                <a:effectLst/>
                <a:uLnTx/>
                <a:uFillTx/>
                <a:latin typeface="Arial"/>
                <a:ea typeface="+mn-ea"/>
                <a:cs typeface="Arial"/>
              </a:rPr>
              <a:t>Infrastructure</a:t>
            </a:r>
            <a:endParaRPr kumimoji="0" sz="16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sp>
        <p:nvSpPr>
          <p:cNvPr id="20" name="object 20"/>
          <p:cNvSpPr txBox="1"/>
          <p:nvPr/>
        </p:nvSpPr>
        <p:spPr>
          <a:xfrm>
            <a:off x="9486729" y="3954277"/>
            <a:ext cx="2347595" cy="1244600"/>
          </a:xfrm>
          <a:prstGeom prst="rect">
            <a:avLst/>
          </a:prstGeom>
        </p:spPr>
        <p:txBody>
          <a:bodyPr vert="horz" wrap="square" lIns="0" tIns="12065" rIns="0" bIns="0" rtlCol="0">
            <a:spAutoFit/>
          </a:bodyPr>
          <a:lstStyle/>
          <a:p>
            <a:pPr marL="12065" marR="5080" lvl="0" indent="-635" algn="ctr" defTabSz="914400" rtl="0" eaLnBrk="1" fontAlgn="auto" latinLnBrk="0" hangingPunct="1">
              <a:lnSpc>
                <a:spcPct val="100000"/>
              </a:lnSpc>
              <a:spcBef>
                <a:spcPts val="95"/>
              </a:spcBef>
              <a:spcAft>
                <a:spcPts val="0"/>
              </a:spcAft>
              <a:buClrTx/>
              <a:buSzTx/>
              <a:buFontTx/>
              <a:buNone/>
              <a:tabLst/>
              <a:defRPr/>
            </a:pPr>
            <a:r>
              <a:rPr kumimoji="0" sz="1600" b="0" i="0" u="none" strike="noStrike" kern="1200" cap="none" spc="0" normalizeH="0" baseline="0" noProof="0" dirty="0">
                <a:ln>
                  <a:noFill/>
                </a:ln>
                <a:solidFill>
                  <a:srgbClr val="3B3B3B"/>
                </a:solidFill>
                <a:effectLst/>
                <a:uLnTx/>
                <a:uFillTx/>
                <a:latin typeface="Arial"/>
                <a:ea typeface="+mn-ea"/>
                <a:cs typeface="Arial"/>
              </a:rPr>
              <a:t>A</a:t>
            </a:r>
            <a:r>
              <a:rPr kumimoji="0" sz="1600" b="0" i="0" u="none" strike="noStrike" kern="1200" cap="none" spc="-114"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program</a:t>
            </a:r>
            <a:r>
              <a:rPr kumimoji="0" sz="1600" b="0" i="0" u="none" strike="noStrike" kern="1200" cap="none" spc="-2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expand </a:t>
            </a:r>
            <a:r>
              <a:rPr kumimoji="0" sz="1600" b="0" i="0" u="none" strike="noStrike" kern="1200" cap="none" spc="0" normalizeH="0" baseline="0" noProof="0" dirty="0">
                <a:ln>
                  <a:noFill/>
                </a:ln>
                <a:solidFill>
                  <a:srgbClr val="3B3B3B"/>
                </a:solidFill>
                <a:effectLst/>
                <a:uLnTx/>
                <a:uFillTx/>
                <a:latin typeface="Arial"/>
                <a:ea typeface="+mn-ea"/>
                <a:cs typeface="Arial"/>
              </a:rPr>
              <a:t>middle</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mile</a:t>
            </a:r>
            <a:r>
              <a:rPr kumimoji="0" sz="1600" b="0" i="0" u="none" strike="noStrike" kern="1200" cap="none" spc="-5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infrastructure, </a:t>
            </a:r>
            <a:r>
              <a:rPr kumimoji="0" sz="1600" b="0" i="0" u="none" strike="noStrike" kern="1200" cap="none" spc="0" normalizeH="0" baseline="0" noProof="0" dirty="0">
                <a:ln>
                  <a:noFill/>
                </a:ln>
                <a:solidFill>
                  <a:srgbClr val="3B3B3B"/>
                </a:solidFill>
                <a:effectLst/>
                <a:uLnTx/>
                <a:uFillTx/>
                <a:latin typeface="Arial"/>
                <a:ea typeface="+mn-ea"/>
                <a:cs typeface="Arial"/>
              </a:rPr>
              <a:t>to</a:t>
            </a:r>
            <a:r>
              <a:rPr kumimoji="0" sz="1600" b="0" i="0" u="none" strike="noStrike" kern="1200" cap="none" spc="-25"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reduce</a:t>
            </a:r>
            <a:r>
              <a:rPr kumimoji="0" sz="1600" b="0" i="0" u="none" strike="noStrike" kern="1200" cap="none" spc="-2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the</a:t>
            </a:r>
            <a:r>
              <a:rPr kumimoji="0" sz="1600" b="0" i="0" u="none" strike="noStrike" kern="1200" cap="none" spc="-2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cost</a:t>
            </a:r>
            <a:r>
              <a:rPr kumimoji="0" sz="1600" b="0" i="0" u="none" strike="noStrike" kern="1200" cap="none" spc="-30"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of </a:t>
            </a:r>
            <a:r>
              <a:rPr kumimoji="0" sz="1600" b="0" i="0" u="none" strike="noStrike" kern="1200" cap="none" spc="0" normalizeH="0" baseline="0" noProof="0" dirty="0">
                <a:ln>
                  <a:noFill/>
                </a:ln>
                <a:solidFill>
                  <a:srgbClr val="3B3B3B"/>
                </a:solidFill>
                <a:effectLst/>
                <a:uLnTx/>
                <a:uFillTx/>
                <a:latin typeface="Arial"/>
                <a:ea typeface="+mn-ea"/>
                <a:cs typeface="Arial"/>
              </a:rPr>
              <a:t>connecting</a:t>
            </a:r>
            <a:r>
              <a:rPr kumimoji="0" sz="1600" b="0" i="0" u="none" strike="noStrike" kern="1200" cap="none" spc="-100" normalizeH="0" baseline="0" noProof="0" dirty="0">
                <a:ln>
                  <a:noFill/>
                </a:ln>
                <a:solidFill>
                  <a:srgbClr val="3B3B3B"/>
                </a:solidFill>
                <a:effectLst/>
                <a:uLnTx/>
                <a:uFillTx/>
                <a:latin typeface="Arial"/>
                <a:ea typeface="+mn-ea"/>
                <a:cs typeface="Arial"/>
              </a:rPr>
              <a:t> </a:t>
            </a:r>
            <a:r>
              <a:rPr kumimoji="0" sz="1600" b="0" i="0" u="none" strike="noStrike" kern="1200" cap="none" spc="0" normalizeH="0" baseline="0" noProof="0" dirty="0">
                <a:ln>
                  <a:noFill/>
                </a:ln>
                <a:solidFill>
                  <a:srgbClr val="3B3B3B"/>
                </a:solidFill>
                <a:effectLst/>
                <a:uLnTx/>
                <a:uFillTx/>
                <a:latin typeface="Arial"/>
                <a:ea typeface="+mn-ea"/>
                <a:cs typeface="Arial"/>
              </a:rPr>
              <a:t>unserved</a:t>
            </a:r>
            <a:r>
              <a:rPr kumimoji="0" sz="1600" b="0" i="0" u="none" strike="noStrike" kern="1200" cap="none" spc="-75" normalizeH="0" baseline="0" noProof="0" dirty="0">
                <a:ln>
                  <a:noFill/>
                </a:ln>
                <a:solidFill>
                  <a:srgbClr val="3B3B3B"/>
                </a:solidFill>
                <a:effectLst/>
                <a:uLnTx/>
                <a:uFillTx/>
                <a:latin typeface="Arial"/>
                <a:ea typeface="+mn-ea"/>
                <a:cs typeface="Arial"/>
              </a:rPr>
              <a:t> </a:t>
            </a:r>
            <a:r>
              <a:rPr kumimoji="0" sz="1600" b="0" i="0" u="none" strike="noStrike" kern="1200" cap="none" spc="-25" normalizeH="0" baseline="0" noProof="0" dirty="0">
                <a:ln>
                  <a:noFill/>
                </a:ln>
                <a:solidFill>
                  <a:srgbClr val="3B3B3B"/>
                </a:solidFill>
                <a:effectLst/>
                <a:uLnTx/>
                <a:uFillTx/>
                <a:latin typeface="Arial"/>
                <a:ea typeface="+mn-ea"/>
                <a:cs typeface="Arial"/>
              </a:rPr>
              <a:t>and </a:t>
            </a:r>
            <a:r>
              <a:rPr kumimoji="0" sz="1600" b="0" i="0" u="none" strike="noStrike" kern="1200" cap="none" spc="0" normalizeH="0" baseline="0" noProof="0" dirty="0">
                <a:ln>
                  <a:noFill/>
                </a:ln>
                <a:solidFill>
                  <a:srgbClr val="3B3B3B"/>
                </a:solidFill>
                <a:effectLst/>
                <a:uLnTx/>
                <a:uFillTx/>
                <a:latin typeface="Arial"/>
                <a:ea typeface="+mn-ea"/>
                <a:cs typeface="Arial"/>
              </a:rPr>
              <a:t>underserved</a:t>
            </a:r>
            <a:r>
              <a:rPr kumimoji="0" sz="1600" b="0" i="0" u="none" strike="noStrike" kern="1200" cap="none" spc="-110" normalizeH="0" baseline="0" noProof="0" dirty="0">
                <a:ln>
                  <a:noFill/>
                </a:ln>
                <a:solidFill>
                  <a:srgbClr val="3B3B3B"/>
                </a:solidFill>
                <a:effectLst/>
                <a:uLnTx/>
                <a:uFillTx/>
                <a:latin typeface="Arial"/>
                <a:ea typeface="+mn-ea"/>
                <a:cs typeface="Arial"/>
              </a:rPr>
              <a:t> </a:t>
            </a:r>
            <a:r>
              <a:rPr kumimoji="0" sz="1600" b="0" i="0" u="none" strike="noStrike" kern="1200" cap="none" spc="-10" normalizeH="0" baseline="0" noProof="0" dirty="0">
                <a:ln>
                  <a:noFill/>
                </a:ln>
                <a:solidFill>
                  <a:srgbClr val="3B3B3B"/>
                </a:solidFill>
                <a:effectLst/>
                <a:uLnTx/>
                <a:uFillTx/>
                <a:latin typeface="Arial"/>
                <a:ea typeface="+mn-ea"/>
                <a:cs typeface="Arial"/>
              </a:rPr>
              <a:t>areas.</a:t>
            </a:r>
            <a:endParaRPr kumimoji="0" sz="1600" b="0" i="0" u="none" strike="noStrike" kern="1200" cap="none" spc="0" normalizeH="0" baseline="0" noProof="0" dirty="0">
              <a:ln>
                <a:noFill/>
              </a:ln>
              <a:solidFill>
                <a:srgbClr val="002060"/>
              </a:solidFill>
              <a:effectLst/>
              <a:uLnTx/>
              <a:uFillTx/>
              <a:latin typeface="Arial"/>
              <a:ea typeface="+mn-ea"/>
              <a:cs typeface="Arial"/>
            </a:endParaRPr>
          </a:p>
        </p:txBody>
      </p:sp>
      <p:sp>
        <p:nvSpPr>
          <p:cNvPr id="21" name="object 21"/>
          <p:cNvSpPr txBox="1"/>
          <p:nvPr/>
        </p:nvSpPr>
        <p:spPr>
          <a:xfrm>
            <a:off x="9928759" y="1563405"/>
            <a:ext cx="1465580" cy="939800"/>
          </a:xfrm>
          <a:prstGeom prst="rect">
            <a:avLst/>
          </a:prstGeom>
        </p:spPr>
        <p:txBody>
          <a:bodyPr vert="horz" wrap="square" lIns="0" tIns="12700" rIns="0" bIns="0" rtlCol="0">
            <a:spAutoFit/>
          </a:bodyPr>
          <a:lstStyle/>
          <a:p>
            <a:pPr marL="288290" marR="5080" lvl="0" indent="-276225" algn="l" defTabSz="914400" rtl="0" eaLnBrk="1" fontAlgn="auto" latinLnBrk="0" hangingPunct="1">
              <a:lnSpc>
                <a:spcPct val="100000"/>
              </a:lnSpc>
              <a:spcBef>
                <a:spcPts val="100"/>
              </a:spcBef>
              <a:spcAft>
                <a:spcPts val="0"/>
              </a:spcAft>
              <a:buClrTx/>
              <a:buSzTx/>
              <a:buFontTx/>
              <a:buNone/>
              <a:tabLst/>
              <a:defRPr/>
            </a:pPr>
            <a:r>
              <a:rPr kumimoji="0" sz="3000" b="0" i="0" u="none" strike="noStrike" kern="1200" cap="none" spc="-10" normalizeH="0" baseline="0" noProof="0" dirty="0">
                <a:ln>
                  <a:noFill/>
                </a:ln>
                <a:solidFill>
                  <a:srgbClr val="5F5F5F">
                    <a:lumMod val="75000"/>
                  </a:srgbClr>
                </a:solidFill>
                <a:effectLst/>
                <a:uLnTx/>
                <a:uFillTx/>
                <a:latin typeface="Arial"/>
                <a:ea typeface="+mn-ea"/>
                <a:cs typeface="Arial"/>
              </a:rPr>
              <a:t>MIDDLE</a:t>
            </a:r>
            <a:r>
              <a:rPr kumimoji="0" sz="3000" b="0" i="0" u="none" strike="noStrike" kern="1200" cap="none" spc="-10" normalizeH="0" baseline="0" noProof="0" dirty="0">
                <a:ln>
                  <a:noFill/>
                </a:ln>
                <a:solidFill>
                  <a:srgbClr val="154484"/>
                </a:solidFill>
                <a:effectLst/>
                <a:uLnTx/>
                <a:uFillTx/>
                <a:latin typeface="Arial"/>
                <a:ea typeface="+mn-ea"/>
                <a:cs typeface="Arial"/>
              </a:rPr>
              <a:t> </a:t>
            </a:r>
            <a:r>
              <a:rPr kumimoji="0" sz="3000" b="0" i="0" u="none" strike="noStrike" kern="1200" cap="none" spc="-20" normalizeH="0" baseline="0" noProof="0" dirty="0">
                <a:ln>
                  <a:noFill/>
                </a:ln>
                <a:solidFill>
                  <a:srgbClr val="5F5F5F">
                    <a:lumMod val="75000"/>
                  </a:srgbClr>
                </a:solidFill>
                <a:effectLst/>
                <a:uLnTx/>
                <a:uFillTx/>
                <a:latin typeface="Arial"/>
                <a:ea typeface="+mn-ea"/>
                <a:cs typeface="Arial"/>
              </a:rPr>
              <a:t>MILE</a:t>
            </a:r>
            <a:endParaRPr kumimoji="0" sz="3000" b="0" i="0" u="none" strike="noStrike" kern="1200" cap="none" spc="0" normalizeH="0" baseline="0" noProof="0" dirty="0">
              <a:ln>
                <a:noFill/>
              </a:ln>
              <a:solidFill>
                <a:srgbClr val="5F5F5F">
                  <a:lumMod val="75000"/>
                </a:srgbClr>
              </a:solidFill>
              <a:effectLst/>
              <a:uLnTx/>
              <a:uFillTx/>
              <a:latin typeface="Arial"/>
              <a:ea typeface="+mn-ea"/>
              <a:cs typeface="Arial"/>
            </a:endParaRPr>
          </a:p>
        </p:txBody>
      </p:sp>
      <p:cxnSp>
        <p:nvCxnSpPr>
          <p:cNvPr id="22" name="Straight Connector 21">
            <a:extLst>
              <a:ext uri="{FF2B5EF4-FFF2-40B4-BE49-F238E27FC236}">
                <a16:creationId xmlns:a16="http://schemas.microsoft.com/office/drawing/2014/main" id="{83839D5C-30F2-4E5E-AFFC-5034FD585964}"/>
              </a:ext>
            </a:extLst>
          </p:cNvPr>
          <p:cNvCxnSpPr>
            <a:cxnSpLocks/>
          </p:cNvCxnSpPr>
          <p:nvPr/>
        </p:nvCxnSpPr>
        <p:spPr>
          <a:xfrm>
            <a:off x="287274" y="1135868"/>
            <a:ext cx="10983316" cy="0"/>
          </a:xfrm>
          <a:prstGeom prst="line">
            <a:avLst/>
          </a:prstGeom>
          <a:ln w="57150">
            <a:solidFill>
              <a:srgbClr val="6F87A3"/>
            </a:solidFill>
          </a:ln>
        </p:spPr>
        <p:style>
          <a:lnRef idx="1">
            <a:schemeClr val="accent1"/>
          </a:lnRef>
          <a:fillRef idx="0">
            <a:schemeClr val="accent1"/>
          </a:fillRef>
          <a:effectRef idx="0">
            <a:schemeClr val="accent1"/>
          </a:effectRef>
          <a:fontRef idx="minor">
            <a:schemeClr val="tx1"/>
          </a:fontRef>
        </p:style>
      </p:cxnSp>
      <p:pic>
        <p:nvPicPr>
          <p:cNvPr id="23" name="Picture 22" descr="Logo&#10;&#10;Description automatically generated">
            <a:extLst>
              <a:ext uri="{FF2B5EF4-FFF2-40B4-BE49-F238E27FC236}">
                <a16:creationId xmlns:a16="http://schemas.microsoft.com/office/drawing/2014/main" id="{9AADF6C5-3C19-49B6-AE59-7FD8AFAFA9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6605" y="6230716"/>
            <a:ext cx="551255" cy="551814"/>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EDD587CD-BDA3-4A06-8E79-319438F31FD3}"/>
              </a:ext>
            </a:extLst>
          </p:cNvPr>
          <p:cNvCxnSpPr>
            <a:cxnSpLocks/>
          </p:cNvCxnSpPr>
          <p:nvPr/>
        </p:nvCxnSpPr>
        <p:spPr>
          <a:xfrm>
            <a:off x="604342" y="1378227"/>
            <a:ext cx="10983316" cy="0"/>
          </a:xfrm>
          <a:prstGeom prst="line">
            <a:avLst/>
          </a:prstGeom>
          <a:ln w="57150">
            <a:solidFill>
              <a:srgbClr val="6F87A3"/>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65715FCF-0716-47D3-8BB8-B4FA4C8BB36F}"/>
              </a:ext>
            </a:extLst>
          </p:cNvPr>
          <p:cNvSpPr txBox="1">
            <a:spLocks/>
          </p:cNvSpPr>
          <p:nvPr/>
        </p:nvSpPr>
        <p:spPr>
          <a:xfrm>
            <a:off x="604342" y="596866"/>
            <a:ext cx="10058400" cy="644106"/>
          </a:xfrm>
          <a:prstGeom prst="rect">
            <a:avLst/>
          </a:prstGeom>
        </p:spPr>
        <p:txBody>
          <a:bodyPr vert="horz" lIns="91440" tIns="45720" rIns="91440" bIns="45720" rtlCol="0" anchor="t"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600" b="0" i="0" u="none" strike="noStrike" kern="1200" cap="none" spc="-50" normalizeH="0" baseline="0" noProof="0" dirty="0">
                <a:ln>
                  <a:noFill/>
                </a:ln>
                <a:solidFill>
                  <a:srgbClr val="5F5F5F"/>
                </a:solidFill>
                <a:effectLst/>
                <a:uLnTx/>
                <a:uFillTx/>
                <a:latin typeface="Calibri Light" panose="020F0302020204030204"/>
                <a:ea typeface="+mj-ea"/>
                <a:cs typeface="+mj-cs"/>
              </a:rPr>
              <a:t>BEAD Program Deployment Steps </a:t>
            </a:r>
          </a:p>
        </p:txBody>
      </p:sp>
      <p:sp>
        <p:nvSpPr>
          <p:cNvPr id="9" name="TextBox 8">
            <a:extLst>
              <a:ext uri="{FF2B5EF4-FFF2-40B4-BE49-F238E27FC236}">
                <a16:creationId xmlns:a16="http://schemas.microsoft.com/office/drawing/2014/main" id="{A5D5DB0C-9AD0-46CE-8590-89F9C17341A0}"/>
              </a:ext>
            </a:extLst>
          </p:cNvPr>
          <p:cNvSpPr txBox="1"/>
          <p:nvPr/>
        </p:nvSpPr>
        <p:spPr>
          <a:xfrm>
            <a:off x="604342" y="1408940"/>
            <a:ext cx="10983316"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The Broadband Equity Access and Deployment (BEAD) Program has separate and distinct steps for full enactment to ensure transparency and the state’s most unserved and underserved areas are targeted. </a:t>
            </a:r>
          </a:p>
        </p:txBody>
      </p:sp>
      <p:pic>
        <p:nvPicPr>
          <p:cNvPr id="10" name="Picture 9" descr="Logo&#10;&#10;Description automatically generated">
            <a:extLst>
              <a:ext uri="{FF2B5EF4-FFF2-40B4-BE49-F238E27FC236}">
                <a16:creationId xmlns:a16="http://schemas.microsoft.com/office/drawing/2014/main" id="{2DE9B1C8-0868-45D9-BFAD-84D43F21B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6605" y="6230716"/>
            <a:ext cx="551255" cy="551814"/>
          </a:xfrm>
          <a:prstGeom prst="rect">
            <a:avLst/>
          </a:prstGeom>
        </p:spPr>
      </p:pic>
      <p:graphicFrame>
        <p:nvGraphicFramePr>
          <p:cNvPr id="3" name="Table 3">
            <a:extLst>
              <a:ext uri="{FF2B5EF4-FFF2-40B4-BE49-F238E27FC236}">
                <a16:creationId xmlns:a16="http://schemas.microsoft.com/office/drawing/2014/main" id="{5036D548-E6F7-23DF-BD60-1FE7E776E860}"/>
              </a:ext>
            </a:extLst>
          </p:cNvPr>
          <p:cNvGraphicFramePr>
            <a:graphicFrameLocks noGrp="1"/>
          </p:cNvGraphicFramePr>
          <p:nvPr/>
        </p:nvGraphicFramePr>
        <p:xfrm>
          <a:off x="604342" y="2085983"/>
          <a:ext cx="11212520" cy="4498784"/>
        </p:xfrm>
        <a:graphic>
          <a:graphicData uri="http://schemas.openxmlformats.org/drawingml/2006/table">
            <a:tbl>
              <a:tblPr firstRow="1" bandRow="1">
                <a:tableStyleId>{5C22544A-7EE6-4342-B048-85BDC9FD1C3A}</a:tableStyleId>
              </a:tblPr>
              <a:tblGrid>
                <a:gridCol w="4002827">
                  <a:extLst>
                    <a:ext uri="{9D8B030D-6E8A-4147-A177-3AD203B41FA5}">
                      <a16:colId xmlns:a16="http://schemas.microsoft.com/office/drawing/2014/main" val="2738044335"/>
                    </a:ext>
                  </a:extLst>
                </a:gridCol>
                <a:gridCol w="7209693">
                  <a:extLst>
                    <a:ext uri="{9D8B030D-6E8A-4147-A177-3AD203B41FA5}">
                      <a16:colId xmlns:a16="http://schemas.microsoft.com/office/drawing/2014/main" val="3634418784"/>
                    </a:ext>
                  </a:extLst>
                </a:gridCol>
              </a:tblGrid>
              <a:tr h="411931">
                <a:tc>
                  <a:txBody>
                    <a:bodyPr/>
                    <a:lstStyle/>
                    <a:p>
                      <a:r>
                        <a:rPr lang="en-US" sz="1400" dirty="0">
                          <a:solidFill>
                            <a:schemeClr val="tx1"/>
                          </a:solidFill>
                        </a:rPr>
                        <a:t>Program Sequencing </a:t>
                      </a:r>
                    </a:p>
                  </a:txBody>
                  <a:tcPr/>
                </a:tc>
                <a:tc>
                  <a:txBody>
                    <a:bodyPr/>
                    <a:lstStyle/>
                    <a:p>
                      <a:r>
                        <a:rPr lang="en-US" sz="1400" dirty="0">
                          <a:solidFill>
                            <a:schemeClr val="tx1"/>
                          </a:solidFill>
                        </a:rPr>
                        <a:t>Key Dates </a:t>
                      </a:r>
                    </a:p>
                  </a:txBody>
                  <a:tcPr/>
                </a:tc>
                <a:extLst>
                  <a:ext uri="{0D108BD9-81ED-4DB2-BD59-A6C34878D82A}">
                    <a16:rowId xmlns:a16="http://schemas.microsoft.com/office/drawing/2014/main" val="837672173"/>
                  </a:ext>
                </a:extLst>
              </a:tr>
              <a:tr h="471816">
                <a:tc>
                  <a:txBody>
                    <a:bodyPr/>
                    <a:lstStyle/>
                    <a:p>
                      <a:r>
                        <a:rPr lang="en-US" sz="1400" dirty="0"/>
                        <a:t>Funding NOFO Released / Application Intake Opens</a:t>
                      </a:r>
                    </a:p>
                  </a:txBody>
                  <a:tcPr/>
                </a:tc>
                <a:tc>
                  <a:txBody>
                    <a:bodyPr/>
                    <a:lstStyle/>
                    <a:p>
                      <a:r>
                        <a:rPr lang="en-US" sz="1400" dirty="0"/>
                        <a:t>May 13, 2022</a:t>
                      </a:r>
                    </a:p>
                  </a:txBody>
                  <a:tcPr/>
                </a:tc>
                <a:extLst>
                  <a:ext uri="{0D108BD9-81ED-4DB2-BD59-A6C34878D82A}">
                    <a16:rowId xmlns:a16="http://schemas.microsoft.com/office/drawing/2014/main" val="1580734963"/>
                  </a:ext>
                </a:extLst>
              </a:tr>
              <a:tr h="411931">
                <a:tc>
                  <a:txBody>
                    <a:bodyPr/>
                    <a:lstStyle/>
                    <a:p>
                      <a:r>
                        <a:rPr lang="en-US" sz="1400" dirty="0"/>
                        <a:t>Letter of Intent Due </a:t>
                      </a:r>
                    </a:p>
                  </a:txBody>
                  <a:tcPr/>
                </a:tc>
                <a:tc>
                  <a:txBody>
                    <a:bodyPr/>
                    <a:lstStyle/>
                    <a:p>
                      <a:r>
                        <a:rPr lang="en-US" sz="1400" dirty="0"/>
                        <a:t>July 18, 2022 </a:t>
                      </a:r>
                    </a:p>
                  </a:txBody>
                  <a:tcPr/>
                </a:tc>
                <a:extLst>
                  <a:ext uri="{0D108BD9-81ED-4DB2-BD59-A6C34878D82A}">
                    <a16:rowId xmlns:a16="http://schemas.microsoft.com/office/drawing/2014/main" val="3746255090"/>
                  </a:ext>
                </a:extLst>
              </a:tr>
              <a:tr h="411931">
                <a:tc>
                  <a:txBody>
                    <a:bodyPr/>
                    <a:lstStyle/>
                    <a:p>
                      <a:r>
                        <a:rPr lang="en-US" sz="1400" dirty="0"/>
                        <a:t>Request for Initial Planning Funds </a:t>
                      </a:r>
                    </a:p>
                  </a:txBody>
                  <a:tcPr/>
                </a:tc>
                <a:tc>
                  <a:txBody>
                    <a:bodyPr/>
                    <a:lstStyle/>
                    <a:p>
                      <a:r>
                        <a:rPr lang="en-US" sz="1400" dirty="0"/>
                        <a:t>August 15, 2022</a:t>
                      </a:r>
                    </a:p>
                  </a:txBody>
                  <a:tcPr/>
                </a:tc>
                <a:extLst>
                  <a:ext uri="{0D108BD9-81ED-4DB2-BD59-A6C34878D82A}">
                    <a16:rowId xmlns:a16="http://schemas.microsoft.com/office/drawing/2014/main" val="3260579412"/>
                  </a:ext>
                </a:extLst>
              </a:tr>
              <a:tr h="411931">
                <a:tc>
                  <a:txBody>
                    <a:bodyPr/>
                    <a:lstStyle/>
                    <a:p>
                      <a:r>
                        <a:rPr lang="en-US" sz="1400" dirty="0"/>
                        <a:t>5-Year Action Plan</a:t>
                      </a:r>
                    </a:p>
                  </a:txBody>
                  <a:tcPr/>
                </a:tc>
                <a:tc>
                  <a:txBody>
                    <a:bodyPr/>
                    <a:lstStyle/>
                    <a:p>
                      <a:r>
                        <a:rPr lang="en-US" sz="1400" dirty="0"/>
                        <a:t>Within 270 days of receipt of Initial Planning Funds </a:t>
                      </a:r>
                    </a:p>
                  </a:txBody>
                  <a:tcPr/>
                </a:tc>
                <a:extLst>
                  <a:ext uri="{0D108BD9-81ED-4DB2-BD59-A6C34878D82A}">
                    <a16:rowId xmlns:a16="http://schemas.microsoft.com/office/drawing/2014/main" val="1844853485"/>
                  </a:ext>
                </a:extLst>
              </a:tr>
              <a:tr h="411931">
                <a:tc>
                  <a:txBody>
                    <a:bodyPr/>
                    <a:lstStyle/>
                    <a:p>
                      <a:r>
                        <a:rPr lang="en-US" sz="1400" dirty="0"/>
                        <a:t>Program Fund Allocation / Notice of Amounts</a:t>
                      </a:r>
                    </a:p>
                  </a:txBody>
                  <a:tcPr/>
                </a:tc>
                <a:tc>
                  <a:txBody>
                    <a:bodyPr/>
                    <a:lstStyle/>
                    <a:p>
                      <a:r>
                        <a:rPr lang="en-US" sz="1400" dirty="0"/>
                        <a:t>On or after Broadband DATA Maps released</a:t>
                      </a:r>
                    </a:p>
                  </a:txBody>
                  <a:tcPr/>
                </a:tc>
                <a:extLst>
                  <a:ext uri="{0D108BD9-81ED-4DB2-BD59-A6C34878D82A}">
                    <a16:rowId xmlns:a16="http://schemas.microsoft.com/office/drawing/2014/main" val="3863747098"/>
                  </a:ext>
                </a:extLst>
              </a:tr>
              <a:tr h="411931">
                <a:tc>
                  <a:txBody>
                    <a:bodyPr/>
                    <a:lstStyle/>
                    <a:p>
                      <a:r>
                        <a:rPr lang="en-US" sz="1400" dirty="0"/>
                        <a:t>Initial Proposal</a:t>
                      </a:r>
                    </a:p>
                  </a:txBody>
                  <a:tcPr/>
                </a:tc>
                <a:tc>
                  <a:txBody>
                    <a:bodyPr/>
                    <a:lstStyle/>
                    <a:p>
                      <a:r>
                        <a:rPr lang="en-US" sz="1400" dirty="0"/>
                        <a:t>180 days to submit after issuance of Notice of Available Amounts</a:t>
                      </a:r>
                    </a:p>
                  </a:txBody>
                  <a:tcPr/>
                </a:tc>
                <a:extLst>
                  <a:ext uri="{0D108BD9-81ED-4DB2-BD59-A6C34878D82A}">
                    <a16:rowId xmlns:a16="http://schemas.microsoft.com/office/drawing/2014/main" val="827137440"/>
                  </a:ext>
                </a:extLst>
              </a:tr>
              <a:tr h="411931">
                <a:tc>
                  <a:txBody>
                    <a:bodyPr/>
                    <a:lstStyle/>
                    <a:p>
                      <a:r>
                        <a:rPr lang="en-US" sz="1400" dirty="0"/>
                        <a:t>Challenge Process</a:t>
                      </a:r>
                    </a:p>
                  </a:txBody>
                  <a:tcPr/>
                </a:tc>
                <a:tc>
                  <a:txBody>
                    <a:bodyPr/>
                    <a:lstStyle/>
                    <a:p>
                      <a:r>
                        <a:rPr lang="en-US" sz="1400" dirty="0"/>
                        <a:t>Challenge: Begins after submission of Initial Proposal + before allocation of BEAD funds </a:t>
                      </a:r>
                    </a:p>
                    <a:p>
                      <a:r>
                        <a:rPr lang="en-US" sz="1400" dirty="0"/>
                        <a:t>Final Classification: After resolving challenges + at least 60 days before allocating funds for deployment</a:t>
                      </a:r>
                    </a:p>
                  </a:txBody>
                  <a:tcPr/>
                </a:tc>
                <a:extLst>
                  <a:ext uri="{0D108BD9-81ED-4DB2-BD59-A6C34878D82A}">
                    <a16:rowId xmlns:a16="http://schemas.microsoft.com/office/drawing/2014/main" val="1757054668"/>
                  </a:ext>
                </a:extLst>
              </a:tr>
              <a:tr h="411931">
                <a:tc>
                  <a:txBody>
                    <a:bodyPr/>
                    <a:lstStyle/>
                    <a:p>
                      <a:r>
                        <a:rPr lang="en-US" sz="1400" dirty="0"/>
                        <a:t>20% Funding Release</a:t>
                      </a:r>
                    </a:p>
                  </a:txBody>
                  <a:tcPr/>
                </a:tc>
                <a:tc>
                  <a:txBody>
                    <a:bodyPr/>
                    <a:lstStyle/>
                    <a:p>
                      <a:r>
                        <a:rPr lang="en-US" sz="1400" dirty="0"/>
                        <a:t>Assistant Secretary shall make available to the Eligible Entity 20% of the grant funds </a:t>
                      </a:r>
                    </a:p>
                  </a:txBody>
                  <a:tcPr/>
                </a:tc>
                <a:extLst>
                  <a:ext uri="{0D108BD9-81ED-4DB2-BD59-A6C34878D82A}">
                    <a16:rowId xmlns:a16="http://schemas.microsoft.com/office/drawing/2014/main" val="1490812723"/>
                  </a:ext>
                </a:extLst>
              </a:tr>
              <a:tr h="411931">
                <a:tc>
                  <a:txBody>
                    <a:bodyPr/>
                    <a:lstStyle/>
                    <a:p>
                      <a:r>
                        <a:rPr lang="en-US" sz="1400" dirty="0"/>
                        <a:t>Final Proposal and Release of Remaining 80% Funds</a:t>
                      </a:r>
                    </a:p>
                  </a:txBody>
                  <a:tcPr/>
                </a:tc>
                <a:tc>
                  <a:txBody>
                    <a:bodyPr/>
                    <a:lstStyle/>
                    <a:p>
                      <a:r>
                        <a:rPr lang="en-US" sz="1400" dirty="0"/>
                        <a:t>No later than 12 months after approval of Initial Proposal</a:t>
                      </a:r>
                    </a:p>
                  </a:txBody>
                  <a:tcPr/>
                </a:tc>
                <a:extLst>
                  <a:ext uri="{0D108BD9-81ED-4DB2-BD59-A6C34878D82A}">
                    <a16:rowId xmlns:a16="http://schemas.microsoft.com/office/drawing/2014/main" val="1422190056"/>
                  </a:ext>
                </a:extLst>
              </a:tr>
            </a:tbl>
          </a:graphicData>
        </a:graphic>
      </p:graphicFrame>
    </p:spTree>
    <p:extLst>
      <p:ext uri="{BB962C8B-B14F-4D97-AF65-F5344CB8AC3E}">
        <p14:creationId xmlns:p14="http://schemas.microsoft.com/office/powerpoint/2010/main" val="35734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EDD587CD-BDA3-4A06-8E79-319438F31FD3}"/>
              </a:ext>
            </a:extLst>
          </p:cNvPr>
          <p:cNvCxnSpPr>
            <a:cxnSpLocks/>
          </p:cNvCxnSpPr>
          <p:nvPr/>
        </p:nvCxnSpPr>
        <p:spPr>
          <a:xfrm>
            <a:off x="604342" y="1378227"/>
            <a:ext cx="10983316" cy="0"/>
          </a:xfrm>
          <a:prstGeom prst="line">
            <a:avLst/>
          </a:prstGeom>
          <a:ln w="57150">
            <a:solidFill>
              <a:srgbClr val="6F87A3"/>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65715FCF-0716-47D3-8BB8-B4FA4C8BB36F}"/>
              </a:ext>
            </a:extLst>
          </p:cNvPr>
          <p:cNvSpPr txBox="1">
            <a:spLocks/>
          </p:cNvSpPr>
          <p:nvPr/>
        </p:nvSpPr>
        <p:spPr>
          <a:xfrm>
            <a:off x="604342" y="596866"/>
            <a:ext cx="10058400" cy="644106"/>
          </a:xfrm>
          <a:prstGeom prst="rect">
            <a:avLst/>
          </a:prstGeom>
        </p:spPr>
        <p:txBody>
          <a:bodyPr vert="horz" lIns="91440" tIns="45720" rIns="91440" bIns="45720" rtlCol="0" anchor="t"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600" b="1" i="0" u="none" strike="noStrike" kern="1200" cap="none" spc="-50" normalizeH="0" baseline="0" noProof="0" dirty="0">
                <a:ln>
                  <a:noFill/>
                </a:ln>
                <a:solidFill>
                  <a:srgbClr val="5F5F5F"/>
                </a:solidFill>
                <a:effectLst/>
                <a:uLnTx/>
                <a:uFillTx/>
                <a:latin typeface="Calibri Light" panose="020F0302020204030204"/>
                <a:ea typeface="+mj-ea"/>
                <a:cs typeface="+mj-cs"/>
              </a:rPr>
              <a:t>DIGITAL EQUITY ACT</a:t>
            </a:r>
          </a:p>
        </p:txBody>
      </p:sp>
      <p:sp>
        <p:nvSpPr>
          <p:cNvPr id="9" name="TextBox 8">
            <a:extLst>
              <a:ext uri="{FF2B5EF4-FFF2-40B4-BE49-F238E27FC236}">
                <a16:creationId xmlns:a16="http://schemas.microsoft.com/office/drawing/2014/main" id="{A5D5DB0C-9AD0-46CE-8590-89F9C17341A0}"/>
              </a:ext>
            </a:extLst>
          </p:cNvPr>
          <p:cNvSpPr txBox="1"/>
          <p:nvPr/>
        </p:nvSpPr>
        <p:spPr>
          <a:xfrm>
            <a:off x="651550" y="1515483"/>
            <a:ext cx="10936108"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The Digital Equity Act provides $2.75 billion to establish three grant programs that promote digital equity and inclusion. They aim to ensure that all people and communities have the skills, technology, and capacity needed to reap the full benefits of our digital economy.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State Digital Equity Planning Grant Program</a:t>
            </a: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 A $60M formula grant program for states, territories and tribal governments to develop digital equity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State Digital Equity Capacity Grant Program</a:t>
            </a: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 A $1.44 billion formula grant program for states, territories, and tribal governments. It will fund an annual grant program for five years in support of digital equity projects and the implementation of digital equity plans.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Digital Equity Competitive Grant Program</a:t>
            </a: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 A $1.25 billion grant program. It will fund annual grant programs for five years to implement digital equity projects.</a:t>
            </a:r>
          </a:p>
          <a:p>
            <a:pPr marR="0" lvl="0" algn="l" defTabSz="914400" rtl="0" eaLnBrk="1" fontAlgn="auto" latinLnBrk="0" hangingPunct="1">
              <a:lnSpc>
                <a:spcPct val="100000"/>
              </a:lnSpc>
              <a:spcBef>
                <a:spcPts val="0"/>
              </a:spcBef>
              <a:spcAft>
                <a:spcPts val="0"/>
              </a:spcAft>
              <a:buClrTx/>
              <a:buSzTx/>
              <a:tabLst/>
              <a:defRPr/>
            </a:pPr>
            <a:endParaRPr lang="en-US" dirty="0">
              <a:solidFill>
                <a:srgbClr val="002060"/>
              </a:solidFill>
              <a:latin typeface="Source Sans Pro" panose="020B0503030403020204" pitchFamily="34" charset="0"/>
            </a:endParaRPr>
          </a:p>
          <a:p>
            <a:pPr marR="0" lvl="0" algn="l" defTabSz="914400" rtl="0" eaLnBrk="1" fontAlgn="auto" latinLnBrk="0" hangingPunct="1">
              <a:lnSpc>
                <a:spcPct val="100000"/>
              </a:lnSpc>
              <a:spcBef>
                <a:spcPts val="0"/>
              </a:spcBef>
              <a:spcAft>
                <a:spcPts val="0"/>
              </a:spcAft>
              <a:buClrTx/>
              <a:buSzTx/>
              <a:tabLst/>
              <a:defRPr/>
            </a:pP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Montana received </a:t>
            </a:r>
            <a:r>
              <a:rPr kumimoji="0" lang="en-US" sz="1800" b="0" i="0" u="none" strike="noStrike" kern="1200" cap="none" spc="0" normalizeH="0" baseline="0" noProof="0">
                <a:ln>
                  <a:noFill/>
                </a:ln>
                <a:solidFill>
                  <a:srgbClr val="002060"/>
                </a:solidFill>
                <a:effectLst/>
                <a:uLnTx/>
                <a:uFillTx/>
                <a:latin typeface="Source Sans Pro" panose="020B0503030403020204" pitchFamily="34" charset="0"/>
                <a:ea typeface="+mn-ea"/>
                <a:cs typeface="+mn-cs"/>
              </a:rPr>
              <a:t>$601K </a:t>
            </a:r>
            <a:r>
              <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rPr>
              <a:t>to support planning activities to develop the state’s digital equity plan for submission to NTIA and application for formula grant funds; the state’s application is due in October 2023. </a:t>
            </a:r>
          </a:p>
        </p:txBody>
      </p:sp>
      <p:pic>
        <p:nvPicPr>
          <p:cNvPr id="10" name="Picture 9" descr="Logo&#10;&#10;Description automatically generated">
            <a:extLst>
              <a:ext uri="{FF2B5EF4-FFF2-40B4-BE49-F238E27FC236}">
                <a16:creationId xmlns:a16="http://schemas.microsoft.com/office/drawing/2014/main" id="{2DE9B1C8-0868-45D9-BFAD-84D43F21B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6605" y="6230716"/>
            <a:ext cx="551255" cy="551814"/>
          </a:xfrm>
          <a:prstGeom prst="rect">
            <a:avLst/>
          </a:prstGeom>
        </p:spPr>
      </p:pic>
    </p:spTree>
    <p:extLst>
      <p:ext uri="{BB962C8B-B14F-4D97-AF65-F5344CB8AC3E}">
        <p14:creationId xmlns:p14="http://schemas.microsoft.com/office/powerpoint/2010/main" val="3313106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EDD587CD-BDA3-4A06-8E79-319438F31FD3}"/>
              </a:ext>
            </a:extLst>
          </p:cNvPr>
          <p:cNvCxnSpPr>
            <a:cxnSpLocks/>
          </p:cNvCxnSpPr>
          <p:nvPr/>
        </p:nvCxnSpPr>
        <p:spPr>
          <a:xfrm>
            <a:off x="604342" y="1378227"/>
            <a:ext cx="10983316" cy="0"/>
          </a:xfrm>
          <a:prstGeom prst="line">
            <a:avLst/>
          </a:prstGeom>
          <a:ln w="57150">
            <a:solidFill>
              <a:srgbClr val="6F87A3"/>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65715FCF-0716-47D3-8BB8-B4FA4C8BB36F}"/>
              </a:ext>
            </a:extLst>
          </p:cNvPr>
          <p:cNvSpPr txBox="1">
            <a:spLocks/>
          </p:cNvSpPr>
          <p:nvPr/>
        </p:nvSpPr>
        <p:spPr>
          <a:xfrm>
            <a:off x="604341" y="596866"/>
            <a:ext cx="10882263" cy="644106"/>
          </a:xfrm>
          <a:prstGeom prst="rect">
            <a:avLst/>
          </a:prstGeom>
        </p:spPr>
        <p:txBody>
          <a:bodyPr vert="horz" lIns="91440" tIns="45720" rIns="91440" bIns="45720" rtlCol="0" anchor="t"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000" b="1" i="0" u="none" strike="noStrike" kern="1200" cap="none" spc="0" normalizeH="0" baseline="0" noProof="0" dirty="0">
                <a:ln>
                  <a:noFill/>
                </a:ln>
                <a:solidFill>
                  <a:srgbClr val="5F5F5F"/>
                </a:solidFill>
                <a:effectLst/>
                <a:uLnTx/>
                <a:uFillTx/>
                <a:latin typeface="Calibri Light" panose="020F0302020204030204"/>
                <a:ea typeface="+mj-ea"/>
                <a:cs typeface="+mj-cs"/>
              </a:rPr>
              <a:t>LOCAL COORDINATION &amp; PUBLIC ENGAGEMENT </a:t>
            </a:r>
          </a:p>
        </p:txBody>
      </p:sp>
      <p:pic>
        <p:nvPicPr>
          <p:cNvPr id="10" name="Picture 9" descr="Logo&#10;&#10;Description automatically generated">
            <a:extLst>
              <a:ext uri="{FF2B5EF4-FFF2-40B4-BE49-F238E27FC236}">
                <a16:creationId xmlns:a16="http://schemas.microsoft.com/office/drawing/2014/main" id="{2DE9B1C8-0868-45D9-BFAD-84D43F21B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6605" y="6230716"/>
            <a:ext cx="551255" cy="551814"/>
          </a:xfrm>
          <a:prstGeom prst="rect">
            <a:avLst/>
          </a:prstGeom>
        </p:spPr>
      </p:pic>
      <p:sp>
        <p:nvSpPr>
          <p:cNvPr id="2" name="TextBox 1">
            <a:extLst>
              <a:ext uri="{FF2B5EF4-FFF2-40B4-BE49-F238E27FC236}">
                <a16:creationId xmlns:a16="http://schemas.microsoft.com/office/drawing/2014/main" id="{40E36317-220A-8270-9E56-54553B346FF3}"/>
              </a:ext>
            </a:extLst>
          </p:cNvPr>
          <p:cNvSpPr txBox="1"/>
          <p:nvPr/>
        </p:nvSpPr>
        <p:spPr>
          <a:xfrm>
            <a:off x="651550" y="1515483"/>
            <a:ext cx="10936108" cy="507831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latin typeface="Source Sans Pro" panose="020B0503030403020204" pitchFamily="34" charset="0"/>
              </a:rPr>
              <a:t>BEAD and DE each require significant local coordination and public engagement to be eligible for funding.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2060"/>
                </a:solidFill>
                <a:latin typeface="Source Sans Pro" panose="020B0503030403020204" pitchFamily="34" charset="0"/>
              </a:rPr>
              <a:t>Local Coordination Activities: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Source Sans Pro" panose="020B0503030403020204" pitchFamily="34" charset="0"/>
              </a:rPr>
              <a:t>Statewide Roadshow in Billings, Glendive, Glasgow, Kalispell, Great Falls &amp; Helena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Source Sans Pro" panose="020B0503030403020204" pitchFamily="34" charset="0"/>
              </a:rPr>
              <a:t>Tribal Summit in Great Falls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Source Sans Pro" panose="020B0503030403020204" pitchFamily="34" charset="0"/>
              </a:rPr>
              <a:t>Statewide Internet Survey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Source Sans Pro" panose="020B0503030403020204" pitchFamily="34" charset="0"/>
              </a:rPr>
              <a:t>1:1 interactions / interviews with community leaders, telecommunication providers, etc.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rgbClr val="002060"/>
                </a:solidFill>
                <a:latin typeface="Source Sans Pro" panose="020B0503030403020204" pitchFamily="34" charset="0"/>
              </a:rPr>
              <a:t>Next Roadshow – December 5</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9</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a:t>
            </a:r>
          </a:p>
          <a:p>
            <a:pPr marL="742950" lvl="1" indent="-285750">
              <a:buFont typeface="Arial" panose="020B0604020202020204" pitchFamily="34" charset="0"/>
              <a:buChar char="•"/>
            </a:pPr>
            <a:r>
              <a:rPr lang="en-US" dirty="0">
                <a:solidFill>
                  <a:srgbClr val="002060"/>
                </a:solidFill>
                <a:latin typeface="Source Sans Pro" panose="020B0503030403020204" pitchFamily="34" charset="0"/>
              </a:rPr>
              <a:t>December 5</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Butte </a:t>
            </a:r>
          </a:p>
          <a:p>
            <a:pPr marL="742950" lvl="1" indent="-285750">
              <a:buFont typeface="Arial" panose="020B0604020202020204" pitchFamily="34" charset="0"/>
              <a:buChar char="•"/>
            </a:pPr>
            <a:r>
              <a:rPr lang="en-US" dirty="0">
                <a:solidFill>
                  <a:srgbClr val="002060"/>
                </a:solidFill>
                <a:latin typeface="Source Sans Pro" panose="020B0503030403020204" pitchFamily="34" charset="0"/>
              </a:rPr>
              <a:t>December 6</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Missoula </a:t>
            </a:r>
          </a:p>
          <a:p>
            <a:pPr marL="742950" lvl="1" indent="-285750">
              <a:buFont typeface="Arial" panose="020B0604020202020204" pitchFamily="34" charset="0"/>
              <a:buChar char="•"/>
            </a:pPr>
            <a:r>
              <a:rPr lang="en-US" dirty="0">
                <a:solidFill>
                  <a:srgbClr val="002060"/>
                </a:solidFill>
                <a:latin typeface="Source Sans Pro" panose="020B0503030403020204" pitchFamily="34" charset="0"/>
              </a:rPr>
              <a:t>December 7</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Havre </a:t>
            </a:r>
          </a:p>
          <a:p>
            <a:pPr marL="742950" lvl="1" indent="-285750">
              <a:buFont typeface="Arial" panose="020B0604020202020204" pitchFamily="34" charset="0"/>
              <a:buChar char="•"/>
            </a:pPr>
            <a:r>
              <a:rPr lang="en-US" dirty="0">
                <a:solidFill>
                  <a:srgbClr val="002060"/>
                </a:solidFill>
                <a:latin typeface="Source Sans Pro" panose="020B0503030403020204" pitchFamily="34" charset="0"/>
              </a:rPr>
              <a:t>December 8</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Miles City </a:t>
            </a:r>
          </a:p>
          <a:p>
            <a:pPr marL="742950" lvl="1" indent="-285750">
              <a:buFont typeface="Arial" panose="020B0604020202020204" pitchFamily="34" charset="0"/>
              <a:buChar char="•"/>
            </a:pPr>
            <a:r>
              <a:rPr lang="en-US" dirty="0">
                <a:solidFill>
                  <a:srgbClr val="002060"/>
                </a:solidFill>
                <a:latin typeface="Source Sans Pro" panose="020B0503030403020204" pitchFamily="34" charset="0"/>
              </a:rPr>
              <a:t>December 9</a:t>
            </a:r>
            <a:r>
              <a:rPr lang="en-US" baseline="30000" dirty="0">
                <a:solidFill>
                  <a:srgbClr val="002060"/>
                </a:solidFill>
                <a:latin typeface="Source Sans Pro" panose="020B0503030403020204" pitchFamily="34" charset="0"/>
              </a:rPr>
              <a:t>th</a:t>
            </a:r>
            <a:r>
              <a:rPr lang="en-US" dirty="0">
                <a:solidFill>
                  <a:srgbClr val="002060"/>
                </a:solidFill>
                <a:latin typeface="Source Sans Pro" panose="020B0503030403020204" pitchFamily="34" charset="0"/>
              </a:rPr>
              <a:t> – Billings Tribal Outreach </a:t>
            </a:r>
          </a:p>
          <a:p>
            <a:endParaRPr lang="en-US" b="1" dirty="0">
              <a:solidFill>
                <a:srgbClr val="002060"/>
              </a:solidFill>
              <a:latin typeface="Source Sans Pro" panose="020B0503030403020204" pitchFamily="34" charset="0"/>
            </a:endParaRPr>
          </a:p>
          <a:p>
            <a:r>
              <a:rPr lang="en-US" b="1" dirty="0">
                <a:solidFill>
                  <a:srgbClr val="002060"/>
                </a:solidFill>
                <a:latin typeface="Source Sans Pro" panose="020B0503030403020204" pitchFamily="34" charset="0"/>
              </a:rPr>
              <a:t>Public Engagement Activities: </a:t>
            </a:r>
          </a:p>
          <a:p>
            <a:pPr marL="285750" indent="-285750">
              <a:buFont typeface="Arial" panose="020B0604020202020204" pitchFamily="34" charset="0"/>
              <a:buChar char="•"/>
            </a:pPr>
            <a:r>
              <a:rPr lang="en-US" dirty="0">
                <a:solidFill>
                  <a:srgbClr val="002060"/>
                </a:solidFill>
                <a:latin typeface="Source Sans Pro" panose="020B0503030403020204" pitchFamily="34" charset="0"/>
              </a:rPr>
              <a:t>BEAD and DE each require the 5-Year Action Plan, Initial Proposal, Challenge Process, and Final Proposal be published for public comment prior to submission to NTIA and enactment.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Source Sans Pro" panose="020B0503030403020204" pitchFamily="34" charset="0"/>
              <a:ea typeface="+mn-ea"/>
              <a:cs typeface="+mn-cs"/>
            </a:endParaRPr>
          </a:p>
        </p:txBody>
      </p:sp>
    </p:spTree>
    <p:extLst>
      <p:ext uri="{BB962C8B-B14F-4D97-AF65-F5344CB8AC3E}">
        <p14:creationId xmlns:p14="http://schemas.microsoft.com/office/powerpoint/2010/main" val="3117353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EDD587CD-BDA3-4A06-8E79-319438F31FD3}"/>
              </a:ext>
            </a:extLst>
          </p:cNvPr>
          <p:cNvCxnSpPr>
            <a:cxnSpLocks/>
          </p:cNvCxnSpPr>
          <p:nvPr/>
        </p:nvCxnSpPr>
        <p:spPr>
          <a:xfrm>
            <a:off x="604342" y="1378227"/>
            <a:ext cx="10983316" cy="0"/>
          </a:xfrm>
          <a:prstGeom prst="line">
            <a:avLst/>
          </a:prstGeom>
          <a:ln w="57150">
            <a:solidFill>
              <a:srgbClr val="6F87A3"/>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65715FCF-0716-47D3-8BB8-B4FA4C8BB36F}"/>
              </a:ext>
            </a:extLst>
          </p:cNvPr>
          <p:cNvSpPr txBox="1">
            <a:spLocks/>
          </p:cNvSpPr>
          <p:nvPr/>
        </p:nvSpPr>
        <p:spPr>
          <a:xfrm>
            <a:off x="604342" y="596866"/>
            <a:ext cx="10058400" cy="644106"/>
          </a:xfrm>
          <a:prstGeom prst="rect">
            <a:avLst/>
          </a:prstGeom>
        </p:spPr>
        <p:txBody>
          <a:bodyPr vert="horz" lIns="91440" tIns="45720" rIns="91440" bIns="45720" rtlCol="0" anchor="t"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4600" b="1" i="0" u="none" strike="noStrike" kern="1200" cap="none" spc="-50" normalizeH="0" baseline="0" noProof="0" dirty="0">
                <a:ln>
                  <a:noFill/>
                </a:ln>
                <a:solidFill>
                  <a:srgbClr val="5F5F5F">
                    <a:lumMod val="75000"/>
                  </a:srgbClr>
                </a:solidFill>
                <a:effectLst/>
                <a:uLnTx/>
                <a:uFillTx/>
                <a:latin typeface="Calibri Light" panose="020F0302020204030204"/>
                <a:ea typeface="+mj-ea"/>
                <a:cs typeface="+mj-cs"/>
              </a:rPr>
              <a:t>IIJA BROADBAND: NEXT STEPS</a:t>
            </a:r>
          </a:p>
        </p:txBody>
      </p:sp>
      <p:sp>
        <p:nvSpPr>
          <p:cNvPr id="2" name="TextBox 1">
            <a:extLst>
              <a:ext uri="{FF2B5EF4-FFF2-40B4-BE49-F238E27FC236}">
                <a16:creationId xmlns:a16="http://schemas.microsoft.com/office/drawing/2014/main" id="{C6F3A9E6-15EC-473A-85FB-026DC3F05861}"/>
              </a:ext>
            </a:extLst>
          </p:cNvPr>
          <p:cNvSpPr txBox="1"/>
          <p:nvPr/>
        </p:nvSpPr>
        <p:spPr>
          <a:xfrm>
            <a:off x="604342" y="1648691"/>
            <a:ext cx="10983316" cy="400109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Submit BEAD Planning Grant Application by 8/15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Develop BEAD 5-Year Action Plan within 270 days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285750" lvl="0" indent="-285750">
              <a:buFont typeface="Arial" panose="020B0604020202020204" pitchFamily="34" charset="0"/>
              <a:buChar char="•"/>
            </a:pPr>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Launch </a:t>
            </a:r>
            <a:r>
              <a:rPr lang="en-US" sz="2500" dirty="0">
                <a:solidFill>
                  <a:srgbClr val="002060"/>
                </a:solidFill>
              </a:rPr>
              <a:t>Round 2 Statewide </a:t>
            </a:r>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Stakeholder Outreach</a:t>
            </a:r>
          </a:p>
          <a:p>
            <a:pPr lvl="0"/>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 </a:t>
            </a:r>
            <a:endParaRPr lang="en-US" sz="2500" dirty="0">
              <a:solidFill>
                <a:srgbClr val="002060"/>
              </a:solidFill>
              <a:latin typeface="Calibri" panose="020F0502020204030204"/>
            </a:endParaRPr>
          </a:p>
          <a:p>
            <a:pPr marL="285750" lvl="0" indent="-285750">
              <a:buFont typeface="Arial" panose="020B0604020202020204" pitchFamily="34" charset="0"/>
              <a:buChar char="•"/>
            </a:pPr>
            <a:r>
              <a:rPr kumimoji="0" lang="en-US" sz="2500" b="0" i="0" u="none" strike="noStrike" kern="1200" cap="none" spc="0" normalizeH="0" baseline="0" noProof="0" dirty="0">
                <a:ln>
                  <a:noFill/>
                </a:ln>
                <a:solidFill>
                  <a:srgbClr val="002060"/>
                </a:solidFill>
                <a:effectLst/>
                <a:uLnTx/>
                <a:uFillTx/>
                <a:latin typeface="Calibri" panose="020F0502020204030204"/>
                <a:ea typeface="+mn-ea"/>
                <a:cs typeface="+mn-cs"/>
              </a:rPr>
              <a:t>Publish 5-Year Action Plan for Public Comment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9" name="Picture 8" descr="Logo&#10;&#10;Description automatically generated">
            <a:extLst>
              <a:ext uri="{FF2B5EF4-FFF2-40B4-BE49-F238E27FC236}">
                <a16:creationId xmlns:a16="http://schemas.microsoft.com/office/drawing/2014/main" id="{2D51B4E3-042C-4DB3-9023-61D333FD4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6605" y="6230716"/>
            <a:ext cx="551255" cy="551814"/>
          </a:xfrm>
          <a:prstGeom prst="rect">
            <a:avLst/>
          </a:prstGeom>
        </p:spPr>
      </p:pic>
    </p:spTree>
    <p:extLst>
      <p:ext uri="{BB962C8B-B14F-4D97-AF65-F5344CB8AC3E}">
        <p14:creationId xmlns:p14="http://schemas.microsoft.com/office/powerpoint/2010/main" val="3450554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85B0FCD-2A4F-47C1-8360-93F5F72AAEDC}"/>
              </a:ext>
            </a:extLst>
          </p:cNvPr>
          <p:cNvSpPr txBox="1"/>
          <p:nvPr/>
        </p:nvSpPr>
        <p:spPr>
          <a:xfrm>
            <a:off x="841247" y="978619"/>
            <a:ext cx="3410712" cy="1106424"/>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srgbClr val="5F5F5F">
                    <a:lumMod val="75000"/>
                  </a:srgbClr>
                </a:solidFill>
                <a:effectLst/>
                <a:uLnTx/>
                <a:uFillTx/>
                <a:latin typeface="Calibri Light" panose="020F0302020204030204"/>
                <a:ea typeface="+mn-ea"/>
                <a:cs typeface="+mn-cs"/>
              </a:rPr>
              <a:t>QUESTIONS </a:t>
            </a:r>
          </a:p>
        </p:txBody>
      </p:sp>
      <p:sp>
        <p:nvSpPr>
          <p:cNvPr id="19"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E2A5711-0B26-46D2-97EF-1409DE5B230B}"/>
              </a:ext>
            </a:extLst>
          </p:cNvPr>
          <p:cNvSpPr txBox="1"/>
          <p:nvPr/>
        </p:nvSpPr>
        <p:spPr>
          <a:xfrm>
            <a:off x="478171" y="2222340"/>
            <a:ext cx="4126992" cy="4002041"/>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rPr>
              <a:t>Contact Us: </a:t>
            </a: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1.844.406.ARPA(2772) or visit </a:t>
            </a:r>
            <a:r>
              <a:rPr kumimoji="0" lang="en-US" sz="1400" b="1" i="0" u="sng" strike="noStrike" kern="1200" cap="none" spc="0" normalizeH="0" baseline="0" noProof="0" dirty="0">
                <a:ln>
                  <a:noFill/>
                </a:ln>
                <a:solidFill>
                  <a:srgbClr val="002060"/>
                </a:solidFill>
                <a:effectLst/>
                <a:uLnTx/>
                <a:uFillTx/>
                <a:latin typeface="Calibri" panose="020F0502020204030204"/>
                <a:ea typeface="+mn-ea"/>
                <a:cs typeface="+mn-cs"/>
              </a:rPr>
              <a:t>connect.mt.gov </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rPr>
              <a:t>Misty Ann Giles, </a:t>
            </a:r>
            <a:r>
              <a:rPr kumimoji="0" lang="en-US" sz="1400" b="1" i="1" u="none" strike="noStrike" kern="1200" cap="none" spc="0" normalizeH="0" baseline="0" noProof="0" dirty="0">
                <a:ln>
                  <a:noFill/>
                </a:ln>
                <a:solidFill>
                  <a:srgbClr val="002060"/>
                </a:solidFill>
                <a:effectLst/>
                <a:uLnTx/>
                <a:uFillTx/>
                <a:latin typeface="Calibri" panose="020F0502020204030204"/>
                <a:ea typeface="+mn-ea"/>
                <a:cs typeface="+mn-cs"/>
              </a:rPr>
              <a:t>Director, Department of Administration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406.444.2460 / </a:t>
            </a: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hlinkClick r:id="rId2"/>
              </a:rPr>
              <a:t>mistyann.giles@mt.gov</a:t>
            </a: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rPr>
              <a:t>Russ Katherman, </a:t>
            </a:r>
            <a:r>
              <a:rPr kumimoji="0" lang="en-US" sz="1400" b="1" i="1" u="none" strike="noStrike" kern="1200" cap="none" spc="0" normalizeH="0" baseline="0" noProof="0" dirty="0">
                <a:ln>
                  <a:noFill/>
                </a:ln>
                <a:solidFill>
                  <a:srgbClr val="002060"/>
                </a:solidFill>
                <a:effectLst/>
                <a:uLnTx/>
                <a:uFillTx/>
                <a:latin typeface="Calibri" panose="020F0502020204030204"/>
                <a:ea typeface="+mn-ea"/>
                <a:cs typeface="+mn-cs"/>
              </a:rPr>
              <a:t>State Architect and Engineer, Department of Administration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406.444.3332 / </a:t>
            </a: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hlinkClick r:id="rId3"/>
              </a:rPr>
              <a:t>rkatherman@mt.gov</a:t>
            </a: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0"/>
              </a:spcBef>
              <a:spcAft>
                <a:spcPts val="600"/>
              </a:spcAft>
              <a:buClrTx/>
              <a:buSzTx/>
              <a:buFontTx/>
              <a:buNone/>
              <a:tabLst/>
              <a:defRPr/>
            </a:pPr>
            <a:endParaRPr lang="en-US" sz="1400" dirty="0">
              <a:solidFill>
                <a:srgbClr val="002060"/>
              </a:solidFill>
              <a:latin typeface="Calibri" panose="020F0502020204030204"/>
            </a:endParaRP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Calibri" panose="020F0502020204030204"/>
                <a:ea typeface="+mn-ea"/>
                <a:cs typeface="+mn-cs"/>
              </a:rPr>
              <a:t>Moriah Keller, Program Coordinator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406-444-4242 / </a:t>
            </a: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hlinkClick r:id="rId4"/>
              </a:rPr>
              <a:t>moriah.keller@mt.gov</a:t>
            </a: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3DB7042A-7735-4AB0-A76E-DF77FAA45E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1284" y="630936"/>
            <a:ext cx="5495544" cy="5495544"/>
          </a:xfrm>
          <a:prstGeom prst="rect">
            <a:avLst/>
          </a:prstGeom>
        </p:spPr>
      </p:pic>
    </p:spTree>
    <p:extLst>
      <p:ext uri="{BB962C8B-B14F-4D97-AF65-F5344CB8AC3E}">
        <p14:creationId xmlns:p14="http://schemas.microsoft.com/office/powerpoint/2010/main" val="2573953887"/>
      </p:ext>
    </p:extLst>
  </p:cSld>
  <p:clrMapOvr>
    <a:masterClrMapping/>
  </p:clrMapOvr>
</p:sld>
</file>

<file path=ppt/theme/theme1.xml><?xml version="1.0" encoding="utf-8"?>
<a:theme xmlns:a="http://schemas.openxmlformats.org/drawingml/2006/main" name="Retrospect">
  <a:themeElements>
    <a:clrScheme name="Custom 1">
      <a:dk1>
        <a:srgbClr val="002060"/>
      </a:dk1>
      <a:lt1>
        <a:sysClr val="window" lastClr="FFFFFF"/>
      </a:lt1>
      <a:dk2>
        <a:srgbClr val="000099"/>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2_Office Theme">
  <a:themeElements>
    <a:clrScheme name="Custom 1">
      <a:dk1>
        <a:srgbClr val="002060"/>
      </a:dk1>
      <a:lt1>
        <a:sysClr val="window" lastClr="FFFFFF"/>
      </a:lt1>
      <a:dk2>
        <a:srgbClr val="000099"/>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777</Words>
  <Application>Microsoft Office PowerPoint</Application>
  <PresentationFormat>Widescreen</PresentationFormat>
  <Paragraphs>102</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Century Gothic</vt:lpstr>
      <vt:lpstr>Source Sans Pro</vt:lpstr>
      <vt:lpstr>Retrospect</vt:lpstr>
      <vt:lpstr>2_Office Theme</vt:lpstr>
      <vt:lpstr>Misty Ann GILES DIRECTOR  406-444-2460 mistyann.giles@mt.gov doa.mt.gov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Misty Ann GILES DIRECTOR  406-444-2460 mistyann.giles@mt.gov doa.mt.gov  </dc:title>
  <dc:creator>Giles, Misty Ann</dc:creator>
  <cp:lastModifiedBy>Keller, Moriah</cp:lastModifiedBy>
  <cp:revision>2</cp:revision>
  <dcterms:created xsi:type="dcterms:W3CDTF">2022-11-01T16:38:18Z</dcterms:created>
  <dcterms:modified xsi:type="dcterms:W3CDTF">2022-11-02T15:10:45Z</dcterms:modified>
</cp:coreProperties>
</file>