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notesSlides/notesSlide1.xml" ContentType="application/vnd.openxmlformats-officedocument.presentationml.notesSlide+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notesSlides/notesSlide2.xml" ContentType="application/vnd.openxmlformats-officedocument.presentationml.notesSlide+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notesSlides/notesSlide3.xml" ContentType="application/vnd.openxmlformats-officedocument.presentationml.notesSlide+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notesSlides/notesSlide4.xml" ContentType="application/vnd.openxmlformats-officedocument.presentationml.notesSlide+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notesSlides/notesSlide5.xml" ContentType="application/vnd.openxmlformats-officedocument.presentationml.notesSlide+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0" r:id="rId1"/>
    <p:sldMasterId id="2147483922" r:id="rId2"/>
    <p:sldMasterId id="2147483941" r:id="rId3"/>
    <p:sldMasterId id="2147483961" r:id="rId4"/>
    <p:sldMasterId id="2147483978" r:id="rId5"/>
    <p:sldMasterId id="2147483994" r:id="rId6"/>
    <p:sldMasterId id="2147484038" r:id="rId7"/>
  </p:sldMasterIdLst>
  <p:notesMasterIdLst>
    <p:notesMasterId r:id="rId46"/>
  </p:notesMasterIdLst>
  <p:handoutMasterIdLst>
    <p:handoutMasterId r:id="rId47"/>
  </p:handoutMasterIdLst>
  <p:sldIdLst>
    <p:sldId id="2147473803" r:id="rId8"/>
    <p:sldId id="2147477277" r:id="rId9"/>
    <p:sldId id="2147477270" r:id="rId10"/>
    <p:sldId id="2147477216" r:id="rId11"/>
    <p:sldId id="2147477264" r:id="rId12"/>
    <p:sldId id="2147477238" r:id="rId13"/>
    <p:sldId id="2147477272" r:id="rId14"/>
    <p:sldId id="2147477237" r:id="rId15"/>
    <p:sldId id="2147477265" r:id="rId16"/>
    <p:sldId id="2147477269" r:id="rId17"/>
    <p:sldId id="2147477207" r:id="rId18"/>
    <p:sldId id="2147477266" r:id="rId19"/>
    <p:sldId id="2147477258" r:id="rId20"/>
    <p:sldId id="2147477197" r:id="rId21"/>
    <p:sldId id="2147477196" r:id="rId22"/>
    <p:sldId id="2147477194" r:id="rId23"/>
    <p:sldId id="2147477271" r:id="rId24"/>
    <p:sldId id="2147477228" r:id="rId25"/>
    <p:sldId id="2147477267" r:id="rId26"/>
    <p:sldId id="2147477275" r:id="rId27"/>
    <p:sldId id="2147477253" r:id="rId28"/>
    <p:sldId id="2147477261" r:id="rId29"/>
    <p:sldId id="2147477262" r:id="rId30"/>
    <p:sldId id="2147473756" r:id="rId31"/>
    <p:sldId id="2147473720" r:id="rId32"/>
    <p:sldId id="2147477273" r:id="rId33"/>
    <p:sldId id="2147477274" r:id="rId34"/>
    <p:sldId id="2147477200" r:id="rId35"/>
    <p:sldId id="2147476822" r:id="rId36"/>
    <p:sldId id="2147476823" r:id="rId37"/>
    <p:sldId id="2147477257" r:id="rId38"/>
    <p:sldId id="261" r:id="rId39"/>
    <p:sldId id="257" r:id="rId40"/>
    <p:sldId id="262" r:id="rId41"/>
    <p:sldId id="2147477214" r:id="rId42"/>
    <p:sldId id="2147477213" r:id="rId43"/>
    <p:sldId id="2147473733" r:id="rId44"/>
    <p:sldId id="2147473732" r:id="rId45"/>
  </p:sldIdLst>
  <p:sldSz cx="12192000" cy="6858000"/>
  <p:notesSz cx="7102475" cy="93884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E8F"/>
    <a:srgbClr val="DA7335"/>
    <a:srgbClr val="D6EBFA"/>
    <a:srgbClr val="5F6E8F"/>
    <a:srgbClr val="627193"/>
    <a:srgbClr val="758AA7"/>
    <a:srgbClr val="888FAA"/>
    <a:srgbClr val="FFFFFF"/>
    <a:srgbClr val="637293"/>
    <a:srgbClr val="6A7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AF747-0AF7-44C6-890C-CF1F3ABE5F29}" v="5" dt="2023-07-11T16:26:40.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5118" autoAdjust="0"/>
  </p:normalViewPr>
  <p:slideViewPr>
    <p:cSldViewPr snapToGrid="0" snapToObjects="1">
      <p:cViewPr varScale="1">
        <p:scale>
          <a:sx n="76" d="100"/>
          <a:sy n="76" d="100"/>
        </p:scale>
        <p:origin x="97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70" d="100"/>
        <a:sy n="170" d="100"/>
      </p:scale>
      <p:origin x="0" y="-21756"/>
    </p:cViewPr>
  </p:sorterViewPr>
  <p:notesViewPr>
    <p:cSldViewPr snapToGrid="0" snapToObjects="1">
      <p:cViewPr>
        <p:scale>
          <a:sx n="75" d="100"/>
          <a:sy n="75" d="100"/>
        </p:scale>
        <p:origin x="3954" y="2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11 July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11 July 2023</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11 July 2023</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a:t>
            </a:fld>
            <a:endParaRPr lang="en-US"/>
          </a:p>
        </p:txBody>
      </p:sp>
    </p:spTree>
    <p:extLst>
      <p:ext uri="{BB962C8B-B14F-4D97-AF65-F5344CB8AC3E}">
        <p14:creationId xmlns:p14="http://schemas.microsoft.com/office/powerpoint/2010/main" val="156503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558800"/>
            <a:ext cx="5575300" cy="3136900"/>
          </a:xfrm>
        </p:spPr>
      </p:sp>
      <p:sp>
        <p:nvSpPr>
          <p:cNvPr id="3" name="Notes Placeholder 2"/>
          <p:cNvSpPr>
            <a:spLocks noGrp="1"/>
          </p:cNvSpPr>
          <p:nvPr>
            <p:ph type="body" idx="1"/>
          </p:nvPr>
        </p:nvSpPr>
        <p:spPr>
          <a:xfrm>
            <a:off x="709712" y="4473716"/>
            <a:ext cx="5438575" cy="169277"/>
          </a:xfrm>
        </p:spPr>
        <p:txBody>
          <a:bodyPr/>
          <a:lstStyle/>
          <a:p>
            <a:endParaRPr lang="en-US"/>
          </a:p>
        </p:txBody>
      </p:sp>
      <p:sp>
        <p:nvSpPr>
          <p:cNvPr id="4" name="Date Placeholder 3"/>
          <p:cNvSpPr>
            <a:spLocks noGrp="1"/>
          </p:cNvSpPr>
          <p:nvPr>
            <p:ph type="dt" idx="1"/>
          </p:nvPr>
        </p:nvSpPr>
        <p:spPr/>
        <p:txBody>
          <a:bodyPr/>
          <a:lstStyle/>
          <a:p>
            <a:pPr marL="0" marR="0" lvl="0" indent="0" algn="r" defTabSz="895655"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5655" rtl="0" eaLnBrk="1" fontAlgn="auto" latinLnBrk="0" hangingPunct="1">
                <a:lnSpc>
                  <a:spcPct val="100000"/>
                </a:lnSpc>
                <a:spcBef>
                  <a:spcPts val="0"/>
                </a:spcBef>
                <a:spcAft>
                  <a:spcPts val="0"/>
                </a:spcAft>
                <a:buClrTx/>
                <a:buSzTx/>
                <a:buFontTx/>
                <a:buNone/>
                <a:tabLst/>
                <a:defRPr/>
              </a:pPr>
              <a:t>11 July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895655"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5655"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63478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 July 2023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3132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558800"/>
            <a:ext cx="5575300" cy="3136900"/>
          </a:xfrm>
        </p:spPr>
      </p:sp>
      <p:sp>
        <p:nvSpPr>
          <p:cNvPr id="3" name="Notes Placeholder 2"/>
          <p:cNvSpPr>
            <a:spLocks noGrp="1"/>
          </p:cNvSpPr>
          <p:nvPr>
            <p:ph type="body" idx="1"/>
          </p:nvPr>
        </p:nvSpPr>
        <p:spPr>
          <a:xfrm>
            <a:off x="709712" y="4473716"/>
            <a:ext cx="5438575" cy="169277"/>
          </a:xfrm>
        </p:spPr>
        <p:txBody>
          <a:bodyPr/>
          <a:lstStyle/>
          <a:p>
            <a:endParaRPr lang="en-US"/>
          </a:p>
        </p:txBody>
      </p:sp>
      <p:sp>
        <p:nvSpPr>
          <p:cNvPr id="4" name="Date Placeholder 3"/>
          <p:cNvSpPr>
            <a:spLocks noGrp="1"/>
          </p:cNvSpPr>
          <p:nvPr>
            <p:ph type="dt" idx="1"/>
          </p:nvPr>
        </p:nvSpPr>
        <p:spPr/>
        <p:txBody>
          <a:bodyPr/>
          <a:lstStyle/>
          <a:p>
            <a:pPr marL="0" marR="0" lvl="0" indent="0" algn="r" defTabSz="895655"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5655" rtl="0" eaLnBrk="1" fontAlgn="auto" latinLnBrk="0" hangingPunct="1">
                <a:lnSpc>
                  <a:spcPct val="100000"/>
                </a:lnSpc>
                <a:spcBef>
                  <a:spcPts val="0"/>
                </a:spcBef>
                <a:spcAft>
                  <a:spcPts val="0"/>
                </a:spcAft>
                <a:buClrTx/>
                <a:buSzTx/>
                <a:buFontTx/>
                <a:buNone/>
                <a:tabLst/>
                <a:defRPr/>
              </a:pPr>
              <a:t>11 July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895655"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5655"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38226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558800"/>
            <a:ext cx="5575300" cy="3136900"/>
          </a:xfrm>
        </p:spPr>
      </p:sp>
      <p:sp>
        <p:nvSpPr>
          <p:cNvPr id="3" name="Notes Placeholder 2"/>
          <p:cNvSpPr>
            <a:spLocks noGrp="1"/>
          </p:cNvSpPr>
          <p:nvPr>
            <p:ph type="body" idx="1"/>
          </p:nvPr>
        </p:nvSpPr>
        <p:spPr>
          <a:xfrm>
            <a:off x="709712" y="4473716"/>
            <a:ext cx="5438575" cy="169277"/>
          </a:xfrm>
        </p:spPr>
        <p:txBody>
          <a:bodyPr/>
          <a:lstStyle/>
          <a:p>
            <a:endParaRPr lang="en-US"/>
          </a:p>
        </p:txBody>
      </p:sp>
      <p:sp>
        <p:nvSpPr>
          <p:cNvPr id="4" name="Date Placeholder 3"/>
          <p:cNvSpPr>
            <a:spLocks noGrp="1"/>
          </p:cNvSpPr>
          <p:nvPr>
            <p:ph type="dt" idx="1"/>
          </p:nvPr>
        </p:nvSpPr>
        <p:spPr/>
        <p:txBody>
          <a:bodyPr/>
          <a:lstStyle/>
          <a:p>
            <a:pPr marL="0" marR="0" lvl="0" indent="0" algn="r" defTabSz="895655"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5655" rtl="0" eaLnBrk="1" fontAlgn="auto" latinLnBrk="0" hangingPunct="1">
                <a:lnSpc>
                  <a:spcPct val="100000"/>
                </a:lnSpc>
                <a:spcBef>
                  <a:spcPts val="0"/>
                </a:spcBef>
                <a:spcAft>
                  <a:spcPts val="0"/>
                </a:spcAft>
                <a:buClrTx/>
                <a:buSzTx/>
                <a:buFontTx/>
                <a:buNone/>
                <a:tabLst/>
                <a:defRPr/>
              </a:pPr>
              <a:t>11 July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895655"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pPr marL="0" marR="0" lvl="0" indent="0" algn="r" defTabSz="895655"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1857803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10" Type="http://schemas.openxmlformats.org/officeDocument/2006/relationships/image" Target="../media/image5.png"/><Relationship Id="rId4" Type="http://schemas.openxmlformats.org/officeDocument/2006/relationships/tags" Target="../tags/tag25.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2.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1.emf"/><Relationship Id="rId5" Type="http://schemas.openxmlformats.org/officeDocument/2006/relationships/tags" Target="../tags/tag84.xml"/><Relationship Id="rId10" Type="http://schemas.openxmlformats.org/officeDocument/2006/relationships/oleObject" Target="../embeddings/oleObject11.bin"/><Relationship Id="rId4" Type="http://schemas.openxmlformats.org/officeDocument/2006/relationships/tags" Target="../tags/tag83.xml"/><Relationship Id="rId9"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63.xml"/><Relationship Id="rId1" Type="http://schemas.openxmlformats.org/officeDocument/2006/relationships/tags" Target="../tags/tag76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01.bin"/></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766.xml"/><Relationship Id="rId2" Type="http://schemas.openxmlformats.org/officeDocument/2006/relationships/tags" Target="../tags/tag765.xml"/><Relationship Id="rId1" Type="http://schemas.openxmlformats.org/officeDocument/2006/relationships/tags" Target="../tags/tag764.xml"/><Relationship Id="rId5" Type="http://schemas.openxmlformats.org/officeDocument/2006/relationships/slideMaster" Target="../slideMasters/slideMaster6.xml"/><Relationship Id="rId4" Type="http://schemas.openxmlformats.org/officeDocument/2006/relationships/tags" Target="../tags/tag767.xml"/></Relationships>
</file>

<file path=ppt/slideLayouts/_rels/slideLayout10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770.xml"/><Relationship Id="rId7" Type="http://schemas.openxmlformats.org/officeDocument/2006/relationships/tags" Target="../tags/tag774.xml"/><Relationship Id="rId2" Type="http://schemas.openxmlformats.org/officeDocument/2006/relationships/tags" Target="../tags/tag769.xml"/><Relationship Id="rId1" Type="http://schemas.openxmlformats.org/officeDocument/2006/relationships/tags" Target="../tags/tag768.xml"/><Relationship Id="rId6" Type="http://schemas.openxmlformats.org/officeDocument/2006/relationships/tags" Target="../tags/tag773.xml"/><Relationship Id="rId5" Type="http://schemas.openxmlformats.org/officeDocument/2006/relationships/tags" Target="../tags/tag772.xml"/><Relationship Id="rId10" Type="http://schemas.openxmlformats.org/officeDocument/2006/relationships/image" Target="../media/image1.emf"/><Relationship Id="rId4" Type="http://schemas.openxmlformats.org/officeDocument/2006/relationships/tags" Target="../tags/tag771.xml"/><Relationship Id="rId9" Type="http://schemas.openxmlformats.org/officeDocument/2006/relationships/oleObject" Target="../embeddings/oleObject102.bin"/></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782.xml"/><Relationship Id="rId3" Type="http://schemas.openxmlformats.org/officeDocument/2006/relationships/tags" Target="../tags/tag777.xml"/><Relationship Id="rId7" Type="http://schemas.openxmlformats.org/officeDocument/2006/relationships/tags" Target="../tags/tag781.xml"/><Relationship Id="rId12" Type="http://schemas.openxmlformats.org/officeDocument/2006/relationships/image" Target="../media/image7.emf"/><Relationship Id="rId2" Type="http://schemas.openxmlformats.org/officeDocument/2006/relationships/tags" Target="../tags/tag776.xml"/><Relationship Id="rId1" Type="http://schemas.openxmlformats.org/officeDocument/2006/relationships/tags" Target="../tags/tag775.xml"/><Relationship Id="rId6" Type="http://schemas.openxmlformats.org/officeDocument/2006/relationships/tags" Target="../tags/tag780.xml"/><Relationship Id="rId11" Type="http://schemas.openxmlformats.org/officeDocument/2006/relationships/oleObject" Target="../embeddings/oleObject103.bin"/><Relationship Id="rId5" Type="http://schemas.openxmlformats.org/officeDocument/2006/relationships/tags" Target="../tags/tag779.xml"/><Relationship Id="rId10" Type="http://schemas.openxmlformats.org/officeDocument/2006/relationships/slideMaster" Target="../slideMasters/slideMaster6.xml"/><Relationship Id="rId4" Type="http://schemas.openxmlformats.org/officeDocument/2006/relationships/tags" Target="../tags/tag778.xml"/><Relationship Id="rId9" Type="http://schemas.openxmlformats.org/officeDocument/2006/relationships/tags" Target="../tags/tag783.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812.xml"/><Relationship Id="rId13" Type="http://schemas.openxmlformats.org/officeDocument/2006/relationships/image" Target="../media/image12.emf"/><Relationship Id="rId3" Type="http://schemas.openxmlformats.org/officeDocument/2006/relationships/tags" Target="../tags/tag807.xml"/><Relationship Id="rId7" Type="http://schemas.openxmlformats.org/officeDocument/2006/relationships/tags" Target="../tags/tag811.xml"/><Relationship Id="rId12" Type="http://schemas.openxmlformats.org/officeDocument/2006/relationships/oleObject" Target="../embeddings/oleObject105.bin"/><Relationship Id="rId2" Type="http://schemas.openxmlformats.org/officeDocument/2006/relationships/tags" Target="../tags/tag806.xml"/><Relationship Id="rId1" Type="http://schemas.openxmlformats.org/officeDocument/2006/relationships/tags" Target="../tags/tag805.xml"/><Relationship Id="rId6" Type="http://schemas.openxmlformats.org/officeDocument/2006/relationships/tags" Target="../tags/tag810.xml"/><Relationship Id="rId11" Type="http://schemas.openxmlformats.org/officeDocument/2006/relationships/image" Target="../media/image11.svg"/><Relationship Id="rId5" Type="http://schemas.openxmlformats.org/officeDocument/2006/relationships/tags" Target="../tags/tag809.xml"/><Relationship Id="rId10" Type="http://schemas.openxmlformats.org/officeDocument/2006/relationships/image" Target="../media/image10.png"/><Relationship Id="rId4" Type="http://schemas.openxmlformats.org/officeDocument/2006/relationships/tags" Target="../tags/tag808.xml"/><Relationship Id="rId9"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15.xml"/><Relationship Id="rId7" Type="http://schemas.openxmlformats.org/officeDocument/2006/relationships/tags" Target="../tags/tag819.xml"/><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tags" Target="../tags/tag818.xml"/><Relationship Id="rId5" Type="http://schemas.openxmlformats.org/officeDocument/2006/relationships/tags" Target="../tags/tag817.xml"/><Relationship Id="rId10" Type="http://schemas.openxmlformats.org/officeDocument/2006/relationships/image" Target="../media/image1.emf"/><Relationship Id="rId4" Type="http://schemas.openxmlformats.org/officeDocument/2006/relationships/tags" Target="../tags/tag816.xml"/><Relationship Id="rId9" Type="http://schemas.openxmlformats.org/officeDocument/2006/relationships/oleObject" Target="../embeddings/oleObject106.bin"/></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822.xml"/><Relationship Id="rId2" Type="http://schemas.openxmlformats.org/officeDocument/2006/relationships/tags" Target="../tags/tag821.xml"/><Relationship Id="rId1" Type="http://schemas.openxmlformats.org/officeDocument/2006/relationships/tags" Target="../tags/tag820.xml"/><Relationship Id="rId5" Type="http://schemas.openxmlformats.org/officeDocument/2006/relationships/slideMaster" Target="../slideMasters/slideMaster7.xml"/><Relationship Id="rId4" Type="http://schemas.openxmlformats.org/officeDocument/2006/relationships/tags" Target="../tags/tag823.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826.xml"/><Relationship Id="rId2" Type="http://schemas.openxmlformats.org/officeDocument/2006/relationships/tags" Target="../tags/tag825.xml"/><Relationship Id="rId1" Type="http://schemas.openxmlformats.org/officeDocument/2006/relationships/tags" Target="../tags/tag824.xml"/><Relationship Id="rId5" Type="http://schemas.openxmlformats.org/officeDocument/2006/relationships/slideMaster" Target="../slideMasters/slideMaster7.xml"/><Relationship Id="rId4" Type="http://schemas.openxmlformats.org/officeDocument/2006/relationships/tags" Target="../tags/tag827.xml"/></Relationships>
</file>

<file path=ppt/slideLayouts/_rels/slideLayout108.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tags" Target="../tags/tag830.xml"/><Relationship Id="rId7" Type="http://schemas.openxmlformats.org/officeDocument/2006/relationships/slideMaster" Target="../slideMasters/slideMaster7.xml"/><Relationship Id="rId2" Type="http://schemas.openxmlformats.org/officeDocument/2006/relationships/tags" Target="../tags/tag829.xml"/><Relationship Id="rId1" Type="http://schemas.openxmlformats.org/officeDocument/2006/relationships/tags" Target="../tags/tag828.xml"/><Relationship Id="rId6" Type="http://schemas.openxmlformats.org/officeDocument/2006/relationships/tags" Target="../tags/tag833.xml"/><Relationship Id="rId5" Type="http://schemas.openxmlformats.org/officeDocument/2006/relationships/tags" Target="../tags/tag832.xml"/><Relationship Id="rId4" Type="http://schemas.openxmlformats.org/officeDocument/2006/relationships/tags" Target="../tags/tag831.xml"/><Relationship Id="rId9" Type="http://schemas.openxmlformats.org/officeDocument/2006/relationships/image" Target="../media/image13.emf"/></Relationships>
</file>

<file path=ppt/slideLayouts/_rels/slideLayout109.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36.xml"/><Relationship Id="rId7" Type="http://schemas.openxmlformats.org/officeDocument/2006/relationships/tags" Target="../tags/tag840.xml"/><Relationship Id="rId2" Type="http://schemas.openxmlformats.org/officeDocument/2006/relationships/tags" Target="../tags/tag835.xml"/><Relationship Id="rId1" Type="http://schemas.openxmlformats.org/officeDocument/2006/relationships/tags" Target="../tags/tag834.xml"/><Relationship Id="rId6" Type="http://schemas.openxmlformats.org/officeDocument/2006/relationships/tags" Target="../tags/tag839.xml"/><Relationship Id="rId5" Type="http://schemas.openxmlformats.org/officeDocument/2006/relationships/tags" Target="../tags/tag838.xml"/><Relationship Id="rId10" Type="http://schemas.openxmlformats.org/officeDocument/2006/relationships/image" Target="../media/image13.emf"/><Relationship Id="rId4" Type="http://schemas.openxmlformats.org/officeDocument/2006/relationships/tags" Target="../tags/tag837.xml"/><Relationship Id="rId9" Type="http://schemas.openxmlformats.org/officeDocument/2006/relationships/oleObject" Target="../embeddings/oleObject108.bin"/></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2.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7.emf"/><Relationship Id="rId5" Type="http://schemas.openxmlformats.org/officeDocument/2006/relationships/tags" Target="../tags/tag92.xml"/><Relationship Id="rId10" Type="http://schemas.openxmlformats.org/officeDocument/2006/relationships/oleObject" Target="../embeddings/oleObject12.bin"/><Relationship Id="rId4" Type="http://schemas.openxmlformats.org/officeDocument/2006/relationships/tags" Target="../tags/tag91.xml"/><Relationship Id="rId9"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848.xml"/><Relationship Id="rId3" Type="http://schemas.openxmlformats.org/officeDocument/2006/relationships/tags" Target="../tags/tag843.xml"/><Relationship Id="rId7" Type="http://schemas.openxmlformats.org/officeDocument/2006/relationships/tags" Target="../tags/tag847.xml"/><Relationship Id="rId12" Type="http://schemas.openxmlformats.org/officeDocument/2006/relationships/image" Target="../media/image1.emf"/><Relationship Id="rId2" Type="http://schemas.openxmlformats.org/officeDocument/2006/relationships/tags" Target="../tags/tag842.xml"/><Relationship Id="rId1" Type="http://schemas.openxmlformats.org/officeDocument/2006/relationships/tags" Target="../tags/tag841.xml"/><Relationship Id="rId6" Type="http://schemas.openxmlformats.org/officeDocument/2006/relationships/tags" Target="../tags/tag846.xml"/><Relationship Id="rId11" Type="http://schemas.openxmlformats.org/officeDocument/2006/relationships/oleObject" Target="../embeddings/oleObject109.bin"/><Relationship Id="rId5" Type="http://schemas.openxmlformats.org/officeDocument/2006/relationships/tags" Target="../tags/tag845.xml"/><Relationship Id="rId10" Type="http://schemas.openxmlformats.org/officeDocument/2006/relationships/slideMaster" Target="../slideMasters/slideMaster7.xml"/><Relationship Id="rId4" Type="http://schemas.openxmlformats.org/officeDocument/2006/relationships/tags" Target="../tags/tag844.xml"/><Relationship Id="rId9" Type="http://schemas.openxmlformats.org/officeDocument/2006/relationships/tags" Target="../tags/tag849.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857.xml"/><Relationship Id="rId3" Type="http://schemas.openxmlformats.org/officeDocument/2006/relationships/tags" Target="../tags/tag852.xml"/><Relationship Id="rId7" Type="http://schemas.openxmlformats.org/officeDocument/2006/relationships/tags" Target="../tags/tag856.xml"/><Relationship Id="rId12" Type="http://schemas.openxmlformats.org/officeDocument/2006/relationships/image" Target="../media/image1.emf"/><Relationship Id="rId2" Type="http://schemas.openxmlformats.org/officeDocument/2006/relationships/tags" Target="../tags/tag851.xml"/><Relationship Id="rId1" Type="http://schemas.openxmlformats.org/officeDocument/2006/relationships/tags" Target="../tags/tag850.xml"/><Relationship Id="rId6" Type="http://schemas.openxmlformats.org/officeDocument/2006/relationships/tags" Target="../tags/tag855.xml"/><Relationship Id="rId11" Type="http://schemas.openxmlformats.org/officeDocument/2006/relationships/oleObject" Target="../embeddings/oleObject110.bin"/><Relationship Id="rId5" Type="http://schemas.openxmlformats.org/officeDocument/2006/relationships/tags" Target="../tags/tag854.xml"/><Relationship Id="rId10" Type="http://schemas.openxmlformats.org/officeDocument/2006/relationships/slideMaster" Target="../slideMasters/slideMaster7.xml"/><Relationship Id="rId4" Type="http://schemas.openxmlformats.org/officeDocument/2006/relationships/tags" Target="../tags/tag853.xml"/><Relationship Id="rId9" Type="http://schemas.openxmlformats.org/officeDocument/2006/relationships/tags" Target="../tags/tag858.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866.xml"/><Relationship Id="rId3" Type="http://schemas.openxmlformats.org/officeDocument/2006/relationships/tags" Target="../tags/tag861.xml"/><Relationship Id="rId7" Type="http://schemas.openxmlformats.org/officeDocument/2006/relationships/tags" Target="../tags/tag865.xml"/><Relationship Id="rId12" Type="http://schemas.openxmlformats.org/officeDocument/2006/relationships/image" Target="../media/image1.emf"/><Relationship Id="rId2" Type="http://schemas.openxmlformats.org/officeDocument/2006/relationships/tags" Target="../tags/tag860.xml"/><Relationship Id="rId1" Type="http://schemas.openxmlformats.org/officeDocument/2006/relationships/tags" Target="../tags/tag859.xml"/><Relationship Id="rId6" Type="http://schemas.openxmlformats.org/officeDocument/2006/relationships/tags" Target="../tags/tag864.xml"/><Relationship Id="rId11" Type="http://schemas.openxmlformats.org/officeDocument/2006/relationships/oleObject" Target="../embeddings/oleObject111.bin"/><Relationship Id="rId5" Type="http://schemas.openxmlformats.org/officeDocument/2006/relationships/tags" Target="../tags/tag863.xml"/><Relationship Id="rId10" Type="http://schemas.openxmlformats.org/officeDocument/2006/relationships/slideMaster" Target="../slideMasters/slideMaster7.xml"/><Relationship Id="rId4" Type="http://schemas.openxmlformats.org/officeDocument/2006/relationships/tags" Target="../tags/tag862.xml"/><Relationship Id="rId9" Type="http://schemas.openxmlformats.org/officeDocument/2006/relationships/tags" Target="../tags/tag867.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875.xml"/><Relationship Id="rId3" Type="http://schemas.openxmlformats.org/officeDocument/2006/relationships/tags" Target="../tags/tag870.xml"/><Relationship Id="rId7" Type="http://schemas.openxmlformats.org/officeDocument/2006/relationships/tags" Target="../tags/tag874.xml"/><Relationship Id="rId12" Type="http://schemas.openxmlformats.org/officeDocument/2006/relationships/image" Target="../media/image7.emf"/><Relationship Id="rId2" Type="http://schemas.openxmlformats.org/officeDocument/2006/relationships/tags" Target="../tags/tag869.xml"/><Relationship Id="rId1" Type="http://schemas.openxmlformats.org/officeDocument/2006/relationships/tags" Target="../tags/tag868.xml"/><Relationship Id="rId6" Type="http://schemas.openxmlformats.org/officeDocument/2006/relationships/tags" Target="../tags/tag873.xml"/><Relationship Id="rId11" Type="http://schemas.openxmlformats.org/officeDocument/2006/relationships/oleObject" Target="../embeddings/oleObject112.bin"/><Relationship Id="rId5" Type="http://schemas.openxmlformats.org/officeDocument/2006/relationships/tags" Target="../tags/tag872.xml"/><Relationship Id="rId10" Type="http://schemas.openxmlformats.org/officeDocument/2006/relationships/slideMaster" Target="../slideMasters/slideMaster7.xml"/><Relationship Id="rId4" Type="http://schemas.openxmlformats.org/officeDocument/2006/relationships/tags" Target="../tags/tag871.xml"/><Relationship Id="rId9" Type="http://schemas.openxmlformats.org/officeDocument/2006/relationships/tags" Target="../tags/tag876.xml"/></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884.xml"/><Relationship Id="rId3" Type="http://schemas.openxmlformats.org/officeDocument/2006/relationships/tags" Target="../tags/tag879.xml"/><Relationship Id="rId7" Type="http://schemas.openxmlformats.org/officeDocument/2006/relationships/tags" Target="../tags/tag883.xml"/><Relationship Id="rId12" Type="http://schemas.openxmlformats.org/officeDocument/2006/relationships/image" Target="../media/image1.emf"/><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tags" Target="../tags/tag882.xml"/><Relationship Id="rId11" Type="http://schemas.openxmlformats.org/officeDocument/2006/relationships/oleObject" Target="../embeddings/oleObject113.bin"/><Relationship Id="rId5" Type="http://schemas.openxmlformats.org/officeDocument/2006/relationships/tags" Target="../tags/tag881.xml"/><Relationship Id="rId10" Type="http://schemas.openxmlformats.org/officeDocument/2006/relationships/slideMaster" Target="../slideMasters/slideMaster7.xml"/><Relationship Id="rId4" Type="http://schemas.openxmlformats.org/officeDocument/2006/relationships/tags" Target="../tags/tag880.xml"/><Relationship Id="rId9" Type="http://schemas.openxmlformats.org/officeDocument/2006/relationships/tags" Target="../tags/tag885.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888.xml"/><Relationship Id="rId2" Type="http://schemas.openxmlformats.org/officeDocument/2006/relationships/tags" Target="../tags/tag887.xml"/><Relationship Id="rId1" Type="http://schemas.openxmlformats.org/officeDocument/2006/relationships/tags" Target="../tags/tag886.xml"/><Relationship Id="rId6" Type="http://schemas.openxmlformats.org/officeDocument/2006/relationships/slideMaster" Target="../slideMasters/slideMaster7.xml"/><Relationship Id="rId5" Type="http://schemas.openxmlformats.org/officeDocument/2006/relationships/tags" Target="../tags/tag890.xml"/><Relationship Id="rId4" Type="http://schemas.openxmlformats.org/officeDocument/2006/relationships/tags" Target="../tags/tag889.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893.xml"/><Relationship Id="rId2" Type="http://schemas.openxmlformats.org/officeDocument/2006/relationships/tags" Target="../tags/tag892.xml"/><Relationship Id="rId1" Type="http://schemas.openxmlformats.org/officeDocument/2006/relationships/tags" Target="../tags/tag891.xml"/><Relationship Id="rId5" Type="http://schemas.openxmlformats.org/officeDocument/2006/relationships/slideMaster" Target="../slideMasters/slideMaster7.xml"/><Relationship Id="rId4" Type="http://schemas.openxmlformats.org/officeDocument/2006/relationships/tags" Target="../tags/tag894.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897.xml"/><Relationship Id="rId7" Type="http://schemas.openxmlformats.org/officeDocument/2006/relationships/image" Target="../media/image14.png"/><Relationship Id="rId2" Type="http://schemas.openxmlformats.org/officeDocument/2006/relationships/tags" Target="../tags/tag896.xml"/><Relationship Id="rId1" Type="http://schemas.openxmlformats.org/officeDocument/2006/relationships/tags" Target="../tags/tag895.xml"/><Relationship Id="rId6" Type="http://schemas.openxmlformats.org/officeDocument/2006/relationships/image" Target="../media/image12.emf"/><Relationship Id="rId5" Type="http://schemas.openxmlformats.org/officeDocument/2006/relationships/oleObject" Target="../embeddings/oleObject114.bin"/><Relationship Id="rId4"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1.emf"/><Relationship Id="rId5" Type="http://schemas.openxmlformats.org/officeDocument/2006/relationships/tags" Target="../tags/tag100.xml"/><Relationship Id="rId10" Type="http://schemas.openxmlformats.org/officeDocument/2006/relationships/oleObject" Target="../embeddings/oleObject13.bin"/><Relationship Id="rId4" Type="http://schemas.openxmlformats.org/officeDocument/2006/relationships/tags" Target="../tags/tag99.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6.xml"/><Relationship Id="rId7"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image" Target="../media/image2.png"/><Relationship Id="rId4" Type="http://schemas.openxmlformats.org/officeDocument/2006/relationships/tags" Target="../tags/tag107.xml"/><Relationship Id="rId9"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3.emf"/><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11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7.emf"/><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oleObject" Target="../embeddings/oleObject17.bin"/><Relationship Id="rId5" Type="http://schemas.openxmlformats.org/officeDocument/2006/relationships/tags" Target="../tags/tag120.xml"/><Relationship Id="rId10" Type="http://schemas.openxmlformats.org/officeDocument/2006/relationships/slideMaster" Target="../slideMasters/slideMaster1.xml"/><Relationship Id="rId4" Type="http://schemas.openxmlformats.org/officeDocument/2006/relationships/tags" Target="../tags/tag119.xml"/><Relationship Id="rId9" Type="http://schemas.openxmlformats.org/officeDocument/2006/relationships/tags" Target="../tags/tag124.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27.xml"/><Relationship Id="rId7" Type="http://schemas.openxmlformats.org/officeDocument/2006/relationships/slideMaster" Target="../slideMasters/slideMaster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33.xml"/><Relationship Id="rId7"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1.emf"/><Relationship Id="rId4" Type="http://schemas.openxmlformats.org/officeDocument/2006/relationships/tags" Target="../tags/tag140.xml"/><Relationship Id="rId9"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xml"/><Relationship Id="rId7" Type="http://schemas.openxmlformats.org/officeDocument/2006/relationships/oleObject" Target="../embeddings/oleObject3.bin"/><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10" Type="http://schemas.openxmlformats.org/officeDocument/2006/relationships/image" Target="../media/image5.png"/><Relationship Id="rId4" Type="http://schemas.openxmlformats.org/officeDocument/2006/relationships/tags" Target="../tags/tag30.xml"/><Relationship Id="rId9"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1.emf"/><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oleObject" Target="../embeddings/oleObject21.bin"/><Relationship Id="rId5" Type="http://schemas.openxmlformats.org/officeDocument/2006/relationships/tags" Target="../tags/tag148.xml"/><Relationship Id="rId10" Type="http://schemas.openxmlformats.org/officeDocument/2006/relationships/slideMaster" Target="../slideMasters/slideMaster1.xml"/><Relationship Id="rId4" Type="http://schemas.openxmlformats.org/officeDocument/2006/relationships/tags" Target="../tags/tag147.xml"/><Relationship Id="rId9" Type="http://schemas.openxmlformats.org/officeDocument/2006/relationships/tags" Target="../tags/tag152.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10" Type="http://schemas.openxmlformats.org/officeDocument/2006/relationships/image" Target="../media/image1.emf"/><Relationship Id="rId4" Type="http://schemas.openxmlformats.org/officeDocument/2006/relationships/tags" Target="../tags/tag156.xml"/><Relationship Id="rId9"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1.emf"/><Relationship Id="rId4" Type="http://schemas.openxmlformats.org/officeDocument/2006/relationships/tags" Target="../tags/tag163.xml"/><Relationship Id="rId9"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90.xml"/><Relationship Id="rId7" Type="http://schemas.openxmlformats.org/officeDocument/2006/relationships/image" Target="../media/image3.emf"/><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oleObject" Target="../embeddings/oleObject25.bin"/><Relationship Id="rId5" Type="http://schemas.openxmlformats.org/officeDocument/2006/relationships/slideMaster" Target="../slideMasters/slideMaster2.xml"/><Relationship Id="rId4" Type="http://schemas.openxmlformats.org/officeDocument/2006/relationships/tags" Target="../tags/tag191.xml"/><Relationship Id="rId9"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94.xml"/><Relationship Id="rId7" Type="http://schemas.openxmlformats.org/officeDocument/2006/relationships/image" Target="../media/image3.emf"/><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oleObject" Target="../embeddings/oleObject26.bin"/><Relationship Id="rId5" Type="http://schemas.openxmlformats.org/officeDocument/2006/relationships/slideMaster" Target="../slideMasters/slideMaster2.xml"/><Relationship Id="rId4" Type="http://schemas.openxmlformats.org/officeDocument/2006/relationships/tags" Target="../tags/tag195.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10" Type="http://schemas.openxmlformats.org/officeDocument/2006/relationships/image" Target="../media/image1.emf"/><Relationship Id="rId4" Type="http://schemas.openxmlformats.org/officeDocument/2006/relationships/tags" Target="../tags/tag199.xml"/><Relationship Id="rId9" Type="http://schemas.openxmlformats.org/officeDocument/2006/relationships/oleObject" Target="../embeddings/oleObject27.bin"/></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05.xml"/><Relationship Id="rId7" Type="http://schemas.openxmlformats.org/officeDocument/2006/relationships/slideMaster" Target="../slideMasters/slideMaster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9"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11.xml"/><Relationship Id="rId7" Type="http://schemas.openxmlformats.org/officeDocument/2006/relationships/slideMaster" Target="../slideMasters/slideMaster2.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9"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17.xml"/><Relationship Id="rId7" Type="http://schemas.openxmlformats.org/officeDocument/2006/relationships/slideMaster" Target="../slideMasters/slideMaster2.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9"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10" Type="http://schemas.openxmlformats.org/officeDocument/2006/relationships/image" Target="../media/image3.emf"/><Relationship Id="rId4" Type="http://schemas.openxmlformats.org/officeDocument/2006/relationships/tags" Target="../tags/tag224.xml"/><Relationship Id="rId9"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1.emf"/><Relationship Id="rId4" Type="http://schemas.openxmlformats.org/officeDocument/2006/relationships/tags" Target="../tags/tag35.xml"/><Relationship Id="rId9"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35.xml"/><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image" Target="../media/image2.pn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image" Target="../media/image1.emf"/><Relationship Id="rId5" Type="http://schemas.openxmlformats.org/officeDocument/2006/relationships/tags" Target="../tags/tag232.xml"/><Relationship Id="rId10" Type="http://schemas.openxmlformats.org/officeDocument/2006/relationships/oleObject" Target="../embeddings/oleObject32.bin"/><Relationship Id="rId4" Type="http://schemas.openxmlformats.org/officeDocument/2006/relationships/tags" Target="../tags/tag231.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2.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image" Target="../media/image1.emf"/><Relationship Id="rId5" Type="http://schemas.openxmlformats.org/officeDocument/2006/relationships/tags" Target="../tags/tag240.xml"/><Relationship Id="rId10" Type="http://schemas.openxmlformats.org/officeDocument/2006/relationships/oleObject" Target="../embeddings/oleObject33.bin"/><Relationship Id="rId4" Type="http://schemas.openxmlformats.org/officeDocument/2006/relationships/tags" Target="../tags/tag239.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image" Target="../media/image2.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image" Target="../media/image3.emf"/><Relationship Id="rId5" Type="http://schemas.openxmlformats.org/officeDocument/2006/relationships/tags" Target="../tags/tag248.xml"/><Relationship Id="rId10" Type="http://schemas.openxmlformats.org/officeDocument/2006/relationships/oleObject" Target="../embeddings/oleObject34.bin"/><Relationship Id="rId4" Type="http://schemas.openxmlformats.org/officeDocument/2006/relationships/tags" Target="../tags/tag247.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image" Target="../media/image2.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image" Target="../media/image1.emf"/><Relationship Id="rId5" Type="http://schemas.openxmlformats.org/officeDocument/2006/relationships/tags" Target="../tags/tag256.xml"/><Relationship Id="rId10" Type="http://schemas.openxmlformats.org/officeDocument/2006/relationships/oleObject" Target="../embeddings/oleObject35.bin"/><Relationship Id="rId4" Type="http://schemas.openxmlformats.org/officeDocument/2006/relationships/tags" Target="../tags/tag255.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image" Target="../media/image2.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image" Target="../media/image3.emf"/><Relationship Id="rId5" Type="http://schemas.openxmlformats.org/officeDocument/2006/relationships/tags" Target="../tags/tag264.xml"/><Relationship Id="rId10" Type="http://schemas.openxmlformats.org/officeDocument/2006/relationships/oleObject" Target="../embeddings/oleObject36.bin"/><Relationship Id="rId4" Type="http://schemas.openxmlformats.org/officeDocument/2006/relationships/tags" Target="../tags/tag263.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image" Target="../media/image2.png"/><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3.emf"/><Relationship Id="rId5" Type="http://schemas.openxmlformats.org/officeDocument/2006/relationships/tags" Target="../tags/tag272.xml"/><Relationship Id="rId10" Type="http://schemas.openxmlformats.org/officeDocument/2006/relationships/oleObject" Target="../embeddings/oleObject37.bin"/><Relationship Id="rId4" Type="http://schemas.openxmlformats.org/officeDocument/2006/relationships/tags" Target="../tags/tag271.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image" Target="../media/image2.pn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image" Target="../media/image1.emf"/><Relationship Id="rId5" Type="http://schemas.openxmlformats.org/officeDocument/2006/relationships/tags" Target="../tags/tag280.xml"/><Relationship Id="rId10" Type="http://schemas.openxmlformats.org/officeDocument/2006/relationships/oleObject" Target="../embeddings/oleObject38.bin"/><Relationship Id="rId4" Type="http://schemas.openxmlformats.org/officeDocument/2006/relationships/tags" Target="../tags/tag279.xml"/><Relationship Id="rId9"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91.xml"/><Relationship Id="rId3" Type="http://schemas.openxmlformats.org/officeDocument/2006/relationships/tags" Target="../tags/tag286.xml"/><Relationship Id="rId7" Type="http://schemas.openxmlformats.org/officeDocument/2006/relationships/tags" Target="../tags/tag290.xml"/><Relationship Id="rId12" Type="http://schemas.openxmlformats.org/officeDocument/2006/relationships/image" Target="../media/image2.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image" Target="../media/image3.emf"/><Relationship Id="rId5" Type="http://schemas.openxmlformats.org/officeDocument/2006/relationships/tags" Target="../tags/tag288.xml"/><Relationship Id="rId10" Type="http://schemas.openxmlformats.org/officeDocument/2006/relationships/oleObject" Target="../embeddings/oleObject39.bin"/><Relationship Id="rId4" Type="http://schemas.openxmlformats.org/officeDocument/2006/relationships/tags" Target="../tags/tag287.xml"/><Relationship Id="rId9"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294.xml"/><Relationship Id="rId7" Type="http://schemas.openxmlformats.org/officeDocument/2006/relationships/slideMaster" Target="../slideMasters/slideMaster2.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10" Type="http://schemas.openxmlformats.org/officeDocument/2006/relationships/image" Target="../media/image2.png"/><Relationship Id="rId4" Type="http://schemas.openxmlformats.org/officeDocument/2006/relationships/tags" Target="../tags/tag295.xml"/><Relationship Id="rId9"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image" Target="../media/image3.emf"/><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oleObject" Target="../embeddings/oleObject41.bin"/><Relationship Id="rId5" Type="http://schemas.openxmlformats.org/officeDocument/2006/relationships/slideMaster" Target="../slideMasters/slideMaster2.xml"/><Relationship Id="rId4" Type="http://schemas.openxmlformats.org/officeDocument/2006/relationships/tags" Target="../tags/tag301.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26.xml"/><Relationship Id="rId7" Type="http://schemas.openxmlformats.org/officeDocument/2006/relationships/oleObject" Target="../embeddings/oleObject44.bin"/><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slideMaster" Target="../slideMasters/slideMaster3.xml"/><Relationship Id="rId5" Type="http://schemas.openxmlformats.org/officeDocument/2006/relationships/tags" Target="../tags/tag328.xml"/><Relationship Id="rId10" Type="http://schemas.openxmlformats.org/officeDocument/2006/relationships/image" Target="../media/image5.png"/><Relationship Id="rId4" Type="http://schemas.openxmlformats.org/officeDocument/2006/relationships/tags" Target="../tags/tag327.xml"/><Relationship Id="rId9"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31.xml"/><Relationship Id="rId7" Type="http://schemas.openxmlformats.org/officeDocument/2006/relationships/oleObject" Target="../embeddings/oleObject45.bin"/><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slideMaster" Target="../slideMasters/slideMaster3.xml"/><Relationship Id="rId5" Type="http://schemas.openxmlformats.org/officeDocument/2006/relationships/tags" Target="../tags/tag333.xml"/><Relationship Id="rId10" Type="http://schemas.openxmlformats.org/officeDocument/2006/relationships/image" Target="../media/image5.png"/><Relationship Id="rId4" Type="http://schemas.openxmlformats.org/officeDocument/2006/relationships/tags" Target="../tags/tag332.xml"/><Relationship Id="rId9" Type="http://schemas.openxmlformats.org/officeDocument/2006/relationships/image" Target="../media/image6.jpeg"/></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10" Type="http://schemas.openxmlformats.org/officeDocument/2006/relationships/image" Target="../media/image1.emf"/><Relationship Id="rId4" Type="http://schemas.openxmlformats.org/officeDocument/2006/relationships/tags" Target="../tags/tag337.xml"/><Relationship Id="rId9" Type="http://schemas.openxmlformats.org/officeDocument/2006/relationships/oleObject" Target="../embeddings/oleObject46.bin"/></Relationships>
</file>

<file path=ppt/slideLayouts/_rels/slideLayout4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343.xml"/><Relationship Id="rId7" Type="http://schemas.openxmlformats.org/officeDocument/2006/relationships/slideMaster" Target="../slideMasters/slideMaster3.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9"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tags" Target="../tags/tag349.xml"/><Relationship Id="rId7" Type="http://schemas.openxmlformats.org/officeDocument/2006/relationships/slideMaster" Target="../slideMasters/slideMaster3.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9" Type="http://schemas.openxmlformats.org/officeDocument/2006/relationships/image" Target="../media/image3.emf"/></Relationships>
</file>

<file path=ppt/slideLayouts/_rels/slideLayout46.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355.xml"/><Relationship Id="rId7" Type="http://schemas.openxmlformats.org/officeDocument/2006/relationships/slideMaster" Target="../slideMasters/slideMaster3.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9"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61.xml"/><Relationship Id="rId7" Type="http://schemas.openxmlformats.org/officeDocument/2006/relationships/tags" Target="../tags/tag365.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5" Type="http://schemas.openxmlformats.org/officeDocument/2006/relationships/tags" Target="../tags/tag363.xml"/><Relationship Id="rId10" Type="http://schemas.openxmlformats.org/officeDocument/2006/relationships/image" Target="../media/image3.emf"/><Relationship Id="rId4" Type="http://schemas.openxmlformats.org/officeDocument/2006/relationships/tags" Target="../tags/tag362.xml"/><Relationship Id="rId9" Type="http://schemas.openxmlformats.org/officeDocument/2006/relationships/oleObject" Target="../embeddings/oleObject50.bin"/></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73.xml"/><Relationship Id="rId3" Type="http://schemas.openxmlformats.org/officeDocument/2006/relationships/tags" Target="../tags/tag368.xml"/><Relationship Id="rId7" Type="http://schemas.openxmlformats.org/officeDocument/2006/relationships/tags" Target="../tags/tag372.xml"/><Relationship Id="rId12" Type="http://schemas.openxmlformats.org/officeDocument/2006/relationships/image" Target="../media/image2.png"/><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image" Target="../media/image1.emf"/><Relationship Id="rId5" Type="http://schemas.openxmlformats.org/officeDocument/2006/relationships/tags" Target="../tags/tag370.xml"/><Relationship Id="rId10" Type="http://schemas.openxmlformats.org/officeDocument/2006/relationships/oleObject" Target="../embeddings/oleObject51.bin"/><Relationship Id="rId4" Type="http://schemas.openxmlformats.org/officeDocument/2006/relationships/tags" Target="../tags/tag369.xml"/><Relationship Id="rId9"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image" Target="../media/image2.png"/><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image" Target="../media/image1.emf"/><Relationship Id="rId5" Type="http://schemas.openxmlformats.org/officeDocument/2006/relationships/tags" Target="../tags/tag378.xml"/><Relationship Id="rId10" Type="http://schemas.openxmlformats.org/officeDocument/2006/relationships/oleObject" Target="../embeddings/oleObject52.bin"/><Relationship Id="rId4" Type="http://schemas.openxmlformats.org/officeDocument/2006/relationships/tags" Target="../tags/tag377.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389.xml"/><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image" Target="../media/image2.png"/><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image" Target="../media/image1.emf"/><Relationship Id="rId5" Type="http://schemas.openxmlformats.org/officeDocument/2006/relationships/tags" Target="../tags/tag386.xml"/><Relationship Id="rId10" Type="http://schemas.openxmlformats.org/officeDocument/2006/relationships/oleObject" Target="../embeddings/oleObject53.bin"/><Relationship Id="rId4" Type="http://schemas.openxmlformats.org/officeDocument/2006/relationships/tags" Target="../tags/tag385.xml"/><Relationship Id="rId9"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97.xml"/><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image" Target="../media/image2.png"/><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image" Target="../media/image7.emf"/><Relationship Id="rId5" Type="http://schemas.openxmlformats.org/officeDocument/2006/relationships/tags" Target="../tags/tag394.xml"/><Relationship Id="rId10" Type="http://schemas.openxmlformats.org/officeDocument/2006/relationships/oleObject" Target="../embeddings/oleObject54.bin"/><Relationship Id="rId4" Type="http://schemas.openxmlformats.org/officeDocument/2006/relationships/tags" Target="../tags/tag393.xml"/><Relationship Id="rId9"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405.xml"/><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image" Target="../media/image2.png"/><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image" Target="../media/image1.emf"/><Relationship Id="rId5" Type="http://schemas.openxmlformats.org/officeDocument/2006/relationships/tags" Target="../tags/tag402.xml"/><Relationship Id="rId10" Type="http://schemas.openxmlformats.org/officeDocument/2006/relationships/oleObject" Target="../embeddings/oleObject55.bin"/><Relationship Id="rId4" Type="http://schemas.openxmlformats.org/officeDocument/2006/relationships/tags" Target="../tags/tag401.xml"/><Relationship Id="rId9"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408.xml"/><Relationship Id="rId7" Type="http://schemas.openxmlformats.org/officeDocument/2006/relationships/slideMaster" Target="../slideMasters/slideMaster3.xml"/><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5" Type="http://schemas.openxmlformats.org/officeDocument/2006/relationships/tags" Target="../tags/tag410.xml"/><Relationship Id="rId10" Type="http://schemas.openxmlformats.org/officeDocument/2006/relationships/image" Target="../media/image2.png"/><Relationship Id="rId4" Type="http://schemas.openxmlformats.org/officeDocument/2006/relationships/tags" Target="../tags/tag409.xml"/><Relationship Id="rId9"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image" Target="../media/image3.emf"/><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oleObject" Target="../embeddings/oleObject57.bin"/><Relationship Id="rId5" Type="http://schemas.openxmlformats.org/officeDocument/2006/relationships/slideMaster" Target="../slideMasters/slideMaster3.xml"/><Relationship Id="rId4" Type="http://schemas.openxmlformats.org/officeDocument/2006/relationships/tags" Target="../tags/tag415.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40.xml"/><Relationship Id="rId7" Type="http://schemas.openxmlformats.org/officeDocument/2006/relationships/oleObject" Target="../embeddings/oleObject60.bin"/><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slideMaster" Target="../slideMasters/slideMaster4.xml"/><Relationship Id="rId5" Type="http://schemas.openxmlformats.org/officeDocument/2006/relationships/tags" Target="../tags/tag442.xml"/><Relationship Id="rId10" Type="http://schemas.openxmlformats.org/officeDocument/2006/relationships/image" Target="../media/image5.png"/><Relationship Id="rId4" Type="http://schemas.openxmlformats.org/officeDocument/2006/relationships/tags" Target="../tags/tag441.xml"/><Relationship Id="rId9"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45.xml"/><Relationship Id="rId7" Type="http://schemas.openxmlformats.org/officeDocument/2006/relationships/oleObject" Target="../embeddings/oleObject61.bin"/><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Master" Target="../slideMasters/slideMaster4.xml"/><Relationship Id="rId5" Type="http://schemas.openxmlformats.org/officeDocument/2006/relationships/tags" Target="../tags/tag447.xml"/><Relationship Id="rId10" Type="http://schemas.openxmlformats.org/officeDocument/2006/relationships/image" Target="../media/image5.png"/><Relationship Id="rId4" Type="http://schemas.openxmlformats.org/officeDocument/2006/relationships/tags" Target="../tags/tag446.xml"/><Relationship Id="rId9" Type="http://schemas.openxmlformats.org/officeDocument/2006/relationships/image" Target="../media/image6.jpeg"/></Relationships>
</file>

<file path=ppt/slideLayouts/_rels/slideLayout5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50.xml"/><Relationship Id="rId7" Type="http://schemas.openxmlformats.org/officeDocument/2006/relationships/tags" Target="../tags/tag454.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tags" Target="../tags/tag453.xml"/><Relationship Id="rId5" Type="http://schemas.openxmlformats.org/officeDocument/2006/relationships/tags" Target="../tags/tag452.xml"/><Relationship Id="rId10" Type="http://schemas.openxmlformats.org/officeDocument/2006/relationships/image" Target="../media/image1.emf"/><Relationship Id="rId4" Type="http://schemas.openxmlformats.org/officeDocument/2006/relationships/tags" Target="../tags/tag451.xml"/><Relationship Id="rId9"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tags" Target="../tags/tag457.xml"/><Relationship Id="rId7" Type="http://schemas.openxmlformats.org/officeDocument/2006/relationships/slideMaster" Target="../slideMasters/slideMaster4.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tags" Target="../tags/tag463.xml"/><Relationship Id="rId7" Type="http://schemas.openxmlformats.org/officeDocument/2006/relationships/slideMaster" Target="../slideMasters/slideMaster4.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5" Type="http://schemas.openxmlformats.org/officeDocument/2006/relationships/tags" Target="../tags/tag465.xml"/><Relationship Id="rId4" Type="http://schemas.openxmlformats.org/officeDocument/2006/relationships/tags" Target="../tags/tag464.xml"/><Relationship Id="rId9"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tags" Target="../tags/tag469.xml"/><Relationship Id="rId7" Type="http://schemas.openxmlformats.org/officeDocument/2006/relationships/slideMaster" Target="../slideMasters/slideMaster4.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tags" Target="../tags/tag472.xml"/><Relationship Id="rId5" Type="http://schemas.openxmlformats.org/officeDocument/2006/relationships/tags" Target="../tags/tag471.xml"/><Relationship Id="rId4" Type="http://schemas.openxmlformats.org/officeDocument/2006/relationships/tags" Target="../tags/tag470.xml"/><Relationship Id="rId9"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75.xml"/><Relationship Id="rId7" Type="http://schemas.openxmlformats.org/officeDocument/2006/relationships/tags" Target="../tags/tag479.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tags" Target="../tags/tag478.xml"/><Relationship Id="rId5" Type="http://schemas.openxmlformats.org/officeDocument/2006/relationships/tags" Target="../tags/tag477.xml"/><Relationship Id="rId10" Type="http://schemas.openxmlformats.org/officeDocument/2006/relationships/image" Target="../media/image3.emf"/><Relationship Id="rId4" Type="http://schemas.openxmlformats.org/officeDocument/2006/relationships/tags" Target="../tags/tag476.xml"/><Relationship Id="rId9"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487.xml"/><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image" Target="../media/image2.png"/><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image" Target="../media/image1.emf"/><Relationship Id="rId5" Type="http://schemas.openxmlformats.org/officeDocument/2006/relationships/tags" Target="../tags/tag484.xml"/><Relationship Id="rId10" Type="http://schemas.openxmlformats.org/officeDocument/2006/relationships/oleObject" Target="../embeddings/oleObject67.bin"/><Relationship Id="rId4" Type="http://schemas.openxmlformats.org/officeDocument/2006/relationships/tags" Target="../tags/tag483.xml"/><Relationship Id="rId9"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495.xml"/><Relationship Id="rId3" Type="http://schemas.openxmlformats.org/officeDocument/2006/relationships/tags" Target="../tags/tag490.xml"/><Relationship Id="rId7" Type="http://schemas.openxmlformats.org/officeDocument/2006/relationships/tags" Target="../tags/tag494.xml"/><Relationship Id="rId12" Type="http://schemas.openxmlformats.org/officeDocument/2006/relationships/image" Target="../media/image2.png"/><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image" Target="../media/image1.emf"/><Relationship Id="rId5" Type="http://schemas.openxmlformats.org/officeDocument/2006/relationships/tags" Target="../tags/tag492.xml"/><Relationship Id="rId10" Type="http://schemas.openxmlformats.org/officeDocument/2006/relationships/oleObject" Target="../embeddings/oleObject68.bin"/><Relationship Id="rId4" Type="http://schemas.openxmlformats.org/officeDocument/2006/relationships/tags" Target="../tags/tag491.xml"/><Relationship Id="rId9"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503.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image" Target="../media/image2.png"/><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image" Target="../media/image1.emf"/><Relationship Id="rId5" Type="http://schemas.openxmlformats.org/officeDocument/2006/relationships/tags" Target="../tags/tag500.xml"/><Relationship Id="rId10" Type="http://schemas.openxmlformats.org/officeDocument/2006/relationships/oleObject" Target="../embeddings/oleObject69.bin"/><Relationship Id="rId4" Type="http://schemas.openxmlformats.org/officeDocument/2006/relationships/tags" Target="../tags/tag499.xml"/><Relationship Id="rId9"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511.xml"/><Relationship Id="rId3" Type="http://schemas.openxmlformats.org/officeDocument/2006/relationships/tags" Target="../tags/tag506.xml"/><Relationship Id="rId7" Type="http://schemas.openxmlformats.org/officeDocument/2006/relationships/tags" Target="../tags/tag510.xml"/><Relationship Id="rId12" Type="http://schemas.openxmlformats.org/officeDocument/2006/relationships/image" Target="../media/image2.png"/><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image" Target="../media/image7.emf"/><Relationship Id="rId5" Type="http://schemas.openxmlformats.org/officeDocument/2006/relationships/tags" Target="../tags/tag508.xml"/><Relationship Id="rId10" Type="http://schemas.openxmlformats.org/officeDocument/2006/relationships/oleObject" Target="../embeddings/oleObject70.bin"/><Relationship Id="rId4" Type="http://schemas.openxmlformats.org/officeDocument/2006/relationships/tags" Target="../tags/tag507.xml"/><Relationship Id="rId9"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519.xml"/><Relationship Id="rId3" Type="http://schemas.openxmlformats.org/officeDocument/2006/relationships/tags" Target="../tags/tag514.xml"/><Relationship Id="rId7" Type="http://schemas.openxmlformats.org/officeDocument/2006/relationships/tags" Target="../tags/tag518.xml"/><Relationship Id="rId12" Type="http://schemas.openxmlformats.org/officeDocument/2006/relationships/image" Target="../media/image2.png"/><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image" Target="../media/image1.emf"/><Relationship Id="rId5" Type="http://schemas.openxmlformats.org/officeDocument/2006/relationships/tags" Target="../tags/tag516.xml"/><Relationship Id="rId10" Type="http://schemas.openxmlformats.org/officeDocument/2006/relationships/oleObject" Target="../embeddings/oleObject71.bin"/><Relationship Id="rId4" Type="http://schemas.openxmlformats.org/officeDocument/2006/relationships/tags" Target="../tags/tag515.xml"/><Relationship Id="rId9"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522.xml"/><Relationship Id="rId7" Type="http://schemas.openxmlformats.org/officeDocument/2006/relationships/slideMaster" Target="../slideMasters/slideMaster4.xml"/><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tags" Target="../tags/tag525.xml"/><Relationship Id="rId5" Type="http://schemas.openxmlformats.org/officeDocument/2006/relationships/tags" Target="../tags/tag524.xml"/><Relationship Id="rId10" Type="http://schemas.openxmlformats.org/officeDocument/2006/relationships/image" Target="../media/image2.png"/><Relationship Id="rId4" Type="http://schemas.openxmlformats.org/officeDocument/2006/relationships/tags" Target="../tags/tag523.xml"/><Relationship Id="rId9"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528.xml"/><Relationship Id="rId7" Type="http://schemas.openxmlformats.org/officeDocument/2006/relationships/image" Target="../media/image3.emf"/><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oleObject" Target="../embeddings/oleObject73.bin"/><Relationship Id="rId5" Type="http://schemas.openxmlformats.org/officeDocument/2006/relationships/slideMaster" Target="../slideMasters/slideMaster4.xml"/><Relationship Id="rId4" Type="http://schemas.openxmlformats.org/officeDocument/2006/relationships/tags" Target="../tags/tag529.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image" Target="../media/image3.emf"/><Relationship Id="rId4" Type="http://schemas.openxmlformats.org/officeDocument/2006/relationships/tags" Target="../tags/tag60.xml"/><Relationship Id="rId9"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1.xml"/><Relationship Id="rId1" Type="http://schemas.openxmlformats.org/officeDocument/2006/relationships/tags" Target="../tags/tag53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74.bin"/></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5" Type="http://schemas.openxmlformats.org/officeDocument/2006/relationships/slideMaster" Target="../slideMasters/slideMaster4.xml"/><Relationship Id="rId4" Type="http://schemas.openxmlformats.org/officeDocument/2006/relationships/tags" Target="../tags/tag535.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564.xml"/><Relationship Id="rId13" Type="http://schemas.openxmlformats.org/officeDocument/2006/relationships/image" Target="../media/image12.emf"/><Relationship Id="rId3" Type="http://schemas.openxmlformats.org/officeDocument/2006/relationships/tags" Target="../tags/tag559.xml"/><Relationship Id="rId7" Type="http://schemas.openxmlformats.org/officeDocument/2006/relationships/tags" Target="../tags/tag563.xml"/><Relationship Id="rId12" Type="http://schemas.openxmlformats.org/officeDocument/2006/relationships/oleObject" Target="../embeddings/oleObject76.bin"/><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tags" Target="../tags/tag562.xml"/><Relationship Id="rId11" Type="http://schemas.openxmlformats.org/officeDocument/2006/relationships/image" Target="../media/image11.svg"/><Relationship Id="rId5" Type="http://schemas.openxmlformats.org/officeDocument/2006/relationships/tags" Target="../tags/tag561.xml"/><Relationship Id="rId10" Type="http://schemas.openxmlformats.org/officeDocument/2006/relationships/image" Target="../media/image10.png"/><Relationship Id="rId4" Type="http://schemas.openxmlformats.org/officeDocument/2006/relationships/tags" Target="../tags/tag560.xml"/><Relationship Id="rId9"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67.xml"/><Relationship Id="rId7" Type="http://schemas.openxmlformats.org/officeDocument/2006/relationships/tags" Target="../tags/tag571.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tags" Target="../tags/tag570.xml"/><Relationship Id="rId5" Type="http://schemas.openxmlformats.org/officeDocument/2006/relationships/tags" Target="../tags/tag569.xml"/><Relationship Id="rId10" Type="http://schemas.openxmlformats.org/officeDocument/2006/relationships/image" Target="../media/image1.emf"/><Relationship Id="rId4" Type="http://schemas.openxmlformats.org/officeDocument/2006/relationships/tags" Target="../tags/tag568.xml"/><Relationship Id="rId9" Type="http://schemas.openxmlformats.org/officeDocument/2006/relationships/oleObject" Target="../embeddings/oleObject77.bin"/></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574.xml"/><Relationship Id="rId2" Type="http://schemas.openxmlformats.org/officeDocument/2006/relationships/tags" Target="../tags/tag573.xml"/><Relationship Id="rId1" Type="http://schemas.openxmlformats.org/officeDocument/2006/relationships/tags" Target="../tags/tag572.xml"/><Relationship Id="rId5" Type="http://schemas.openxmlformats.org/officeDocument/2006/relationships/slideMaster" Target="../slideMasters/slideMaster5.xml"/><Relationship Id="rId4" Type="http://schemas.openxmlformats.org/officeDocument/2006/relationships/tags" Target="../tags/tag575.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 Id="rId5" Type="http://schemas.openxmlformats.org/officeDocument/2006/relationships/slideMaster" Target="../slideMasters/slideMaster5.xml"/><Relationship Id="rId4" Type="http://schemas.openxmlformats.org/officeDocument/2006/relationships/tags" Target="../tags/tag579.xml"/></Relationships>
</file>

<file path=ppt/slideLayouts/_rels/slideLayout76.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tags" Target="../tags/tag582.xml"/><Relationship Id="rId7" Type="http://schemas.openxmlformats.org/officeDocument/2006/relationships/slideMaster" Target="../slideMasters/slideMaster5.xml"/><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tags" Target="../tags/tag585.xml"/><Relationship Id="rId5" Type="http://schemas.openxmlformats.org/officeDocument/2006/relationships/tags" Target="../tags/tag584.xml"/><Relationship Id="rId4" Type="http://schemas.openxmlformats.org/officeDocument/2006/relationships/tags" Target="../tags/tag583.xml"/><Relationship Id="rId9"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88.xml"/><Relationship Id="rId7" Type="http://schemas.openxmlformats.org/officeDocument/2006/relationships/tags" Target="../tags/tag592.xml"/><Relationship Id="rId2" Type="http://schemas.openxmlformats.org/officeDocument/2006/relationships/tags" Target="../tags/tag587.xml"/><Relationship Id="rId1" Type="http://schemas.openxmlformats.org/officeDocument/2006/relationships/tags" Target="../tags/tag586.xml"/><Relationship Id="rId6" Type="http://schemas.openxmlformats.org/officeDocument/2006/relationships/tags" Target="../tags/tag591.xml"/><Relationship Id="rId5" Type="http://schemas.openxmlformats.org/officeDocument/2006/relationships/tags" Target="../tags/tag590.xml"/><Relationship Id="rId10" Type="http://schemas.openxmlformats.org/officeDocument/2006/relationships/image" Target="../media/image13.emf"/><Relationship Id="rId4" Type="http://schemas.openxmlformats.org/officeDocument/2006/relationships/tags" Target="../tags/tag589.xml"/><Relationship Id="rId9" Type="http://schemas.openxmlformats.org/officeDocument/2006/relationships/oleObject" Target="../embeddings/oleObject79.bin"/></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600.xml"/><Relationship Id="rId3" Type="http://schemas.openxmlformats.org/officeDocument/2006/relationships/tags" Target="../tags/tag595.xml"/><Relationship Id="rId7" Type="http://schemas.openxmlformats.org/officeDocument/2006/relationships/tags" Target="../tags/tag599.xml"/><Relationship Id="rId12" Type="http://schemas.openxmlformats.org/officeDocument/2006/relationships/image" Target="../media/image1.emf"/><Relationship Id="rId2" Type="http://schemas.openxmlformats.org/officeDocument/2006/relationships/tags" Target="../tags/tag594.xml"/><Relationship Id="rId1" Type="http://schemas.openxmlformats.org/officeDocument/2006/relationships/tags" Target="../tags/tag593.xml"/><Relationship Id="rId6" Type="http://schemas.openxmlformats.org/officeDocument/2006/relationships/tags" Target="../tags/tag598.xml"/><Relationship Id="rId11" Type="http://schemas.openxmlformats.org/officeDocument/2006/relationships/oleObject" Target="../embeddings/oleObject80.bin"/><Relationship Id="rId5" Type="http://schemas.openxmlformats.org/officeDocument/2006/relationships/tags" Target="../tags/tag597.xml"/><Relationship Id="rId10" Type="http://schemas.openxmlformats.org/officeDocument/2006/relationships/slideMaster" Target="../slideMasters/slideMaster5.xml"/><Relationship Id="rId4" Type="http://schemas.openxmlformats.org/officeDocument/2006/relationships/tags" Target="../tags/tag596.xml"/><Relationship Id="rId9" Type="http://schemas.openxmlformats.org/officeDocument/2006/relationships/tags" Target="../tags/tag601.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609.xml"/><Relationship Id="rId3" Type="http://schemas.openxmlformats.org/officeDocument/2006/relationships/tags" Target="../tags/tag604.xml"/><Relationship Id="rId7" Type="http://schemas.openxmlformats.org/officeDocument/2006/relationships/tags" Target="../tags/tag608.xml"/><Relationship Id="rId12" Type="http://schemas.openxmlformats.org/officeDocument/2006/relationships/image" Target="../media/image1.emf"/><Relationship Id="rId2" Type="http://schemas.openxmlformats.org/officeDocument/2006/relationships/tags" Target="../tags/tag603.xml"/><Relationship Id="rId1" Type="http://schemas.openxmlformats.org/officeDocument/2006/relationships/tags" Target="../tags/tag602.xml"/><Relationship Id="rId6" Type="http://schemas.openxmlformats.org/officeDocument/2006/relationships/tags" Target="../tags/tag607.xml"/><Relationship Id="rId11" Type="http://schemas.openxmlformats.org/officeDocument/2006/relationships/oleObject" Target="../embeddings/oleObject81.bin"/><Relationship Id="rId5" Type="http://schemas.openxmlformats.org/officeDocument/2006/relationships/tags" Target="../tags/tag606.xml"/><Relationship Id="rId10" Type="http://schemas.openxmlformats.org/officeDocument/2006/relationships/slideMaster" Target="../slideMasters/slideMaster5.xml"/><Relationship Id="rId4" Type="http://schemas.openxmlformats.org/officeDocument/2006/relationships/tags" Target="../tags/tag605.xml"/><Relationship Id="rId9" Type="http://schemas.openxmlformats.org/officeDocument/2006/relationships/tags" Target="../tags/tag61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emf"/><Relationship Id="rId5" Type="http://schemas.openxmlformats.org/officeDocument/2006/relationships/tags" Target="../tags/tag68.xml"/><Relationship Id="rId10" Type="http://schemas.openxmlformats.org/officeDocument/2006/relationships/oleObject" Target="../embeddings/oleObject9.bin"/><Relationship Id="rId4" Type="http://schemas.openxmlformats.org/officeDocument/2006/relationships/tags" Target="../tags/tag67.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618.xml"/><Relationship Id="rId3" Type="http://schemas.openxmlformats.org/officeDocument/2006/relationships/tags" Target="../tags/tag613.xml"/><Relationship Id="rId7" Type="http://schemas.openxmlformats.org/officeDocument/2006/relationships/tags" Target="../tags/tag617.xml"/><Relationship Id="rId12" Type="http://schemas.openxmlformats.org/officeDocument/2006/relationships/image" Target="../media/image1.emf"/><Relationship Id="rId2" Type="http://schemas.openxmlformats.org/officeDocument/2006/relationships/tags" Target="../tags/tag612.xml"/><Relationship Id="rId1" Type="http://schemas.openxmlformats.org/officeDocument/2006/relationships/tags" Target="../tags/tag611.xml"/><Relationship Id="rId6" Type="http://schemas.openxmlformats.org/officeDocument/2006/relationships/tags" Target="../tags/tag616.xml"/><Relationship Id="rId11" Type="http://schemas.openxmlformats.org/officeDocument/2006/relationships/oleObject" Target="../embeddings/oleObject82.bin"/><Relationship Id="rId5" Type="http://schemas.openxmlformats.org/officeDocument/2006/relationships/tags" Target="../tags/tag615.xml"/><Relationship Id="rId10" Type="http://schemas.openxmlformats.org/officeDocument/2006/relationships/slideMaster" Target="../slideMasters/slideMaster5.xml"/><Relationship Id="rId4" Type="http://schemas.openxmlformats.org/officeDocument/2006/relationships/tags" Target="../tags/tag614.xml"/><Relationship Id="rId9" Type="http://schemas.openxmlformats.org/officeDocument/2006/relationships/tags" Target="../tags/tag619.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627.xml"/><Relationship Id="rId3" Type="http://schemas.openxmlformats.org/officeDocument/2006/relationships/tags" Target="../tags/tag622.xml"/><Relationship Id="rId7" Type="http://schemas.openxmlformats.org/officeDocument/2006/relationships/tags" Target="../tags/tag626.xml"/><Relationship Id="rId12" Type="http://schemas.openxmlformats.org/officeDocument/2006/relationships/image" Target="../media/image7.emf"/><Relationship Id="rId2" Type="http://schemas.openxmlformats.org/officeDocument/2006/relationships/tags" Target="../tags/tag621.xml"/><Relationship Id="rId1" Type="http://schemas.openxmlformats.org/officeDocument/2006/relationships/tags" Target="../tags/tag620.xml"/><Relationship Id="rId6" Type="http://schemas.openxmlformats.org/officeDocument/2006/relationships/tags" Target="../tags/tag625.xml"/><Relationship Id="rId11" Type="http://schemas.openxmlformats.org/officeDocument/2006/relationships/oleObject" Target="../embeddings/oleObject83.bin"/><Relationship Id="rId5" Type="http://schemas.openxmlformats.org/officeDocument/2006/relationships/tags" Target="../tags/tag624.xml"/><Relationship Id="rId10" Type="http://schemas.openxmlformats.org/officeDocument/2006/relationships/slideMaster" Target="../slideMasters/slideMaster5.xml"/><Relationship Id="rId4" Type="http://schemas.openxmlformats.org/officeDocument/2006/relationships/tags" Target="../tags/tag623.xml"/><Relationship Id="rId9" Type="http://schemas.openxmlformats.org/officeDocument/2006/relationships/tags" Target="../tags/tag628.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636.xml"/><Relationship Id="rId3" Type="http://schemas.openxmlformats.org/officeDocument/2006/relationships/tags" Target="../tags/tag631.xml"/><Relationship Id="rId7" Type="http://schemas.openxmlformats.org/officeDocument/2006/relationships/tags" Target="../tags/tag635.xml"/><Relationship Id="rId12" Type="http://schemas.openxmlformats.org/officeDocument/2006/relationships/image" Target="../media/image1.emf"/><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tags" Target="../tags/tag634.xml"/><Relationship Id="rId11" Type="http://schemas.openxmlformats.org/officeDocument/2006/relationships/oleObject" Target="../embeddings/oleObject84.bin"/><Relationship Id="rId5" Type="http://schemas.openxmlformats.org/officeDocument/2006/relationships/tags" Target="../tags/tag633.xml"/><Relationship Id="rId10" Type="http://schemas.openxmlformats.org/officeDocument/2006/relationships/slideMaster" Target="../slideMasters/slideMaster5.xml"/><Relationship Id="rId4" Type="http://schemas.openxmlformats.org/officeDocument/2006/relationships/tags" Target="../tags/tag632.xml"/><Relationship Id="rId9" Type="http://schemas.openxmlformats.org/officeDocument/2006/relationships/tags" Target="../tags/tag63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640.xml"/><Relationship Id="rId2" Type="http://schemas.openxmlformats.org/officeDocument/2006/relationships/tags" Target="../tags/tag639.xml"/><Relationship Id="rId1" Type="http://schemas.openxmlformats.org/officeDocument/2006/relationships/tags" Target="../tags/tag638.xml"/><Relationship Id="rId6" Type="http://schemas.openxmlformats.org/officeDocument/2006/relationships/slideMaster" Target="../slideMasters/slideMaster5.xml"/><Relationship Id="rId5" Type="http://schemas.openxmlformats.org/officeDocument/2006/relationships/tags" Target="../tags/tag642.xml"/><Relationship Id="rId4" Type="http://schemas.openxmlformats.org/officeDocument/2006/relationships/tags" Target="../tags/tag641.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ags" Target="../tags/tag643.xml"/><Relationship Id="rId5" Type="http://schemas.openxmlformats.org/officeDocument/2006/relationships/slideMaster" Target="../slideMasters/slideMaster5.xml"/><Relationship Id="rId4" Type="http://schemas.openxmlformats.org/officeDocument/2006/relationships/tags" Target="../tags/tag646.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649.xml"/><Relationship Id="rId7" Type="http://schemas.openxmlformats.org/officeDocument/2006/relationships/image" Target="../media/image14.png"/><Relationship Id="rId2" Type="http://schemas.openxmlformats.org/officeDocument/2006/relationships/tags" Target="../tags/tag648.xml"/><Relationship Id="rId1" Type="http://schemas.openxmlformats.org/officeDocument/2006/relationships/tags" Target="../tags/tag647.xml"/><Relationship Id="rId6" Type="http://schemas.openxmlformats.org/officeDocument/2006/relationships/image" Target="../media/image12.emf"/><Relationship Id="rId5" Type="http://schemas.openxmlformats.org/officeDocument/2006/relationships/oleObject" Target="../embeddings/oleObject85.bin"/><Relationship Id="rId4"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672.xml"/><Relationship Id="rId7" Type="http://schemas.openxmlformats.org/officeDocument/2006/relationships/oleObject" Target="../embeddings/oleObject87.bin"/><Relationship Id="rId2" Type="http://schemas.openxmlformats.org/officeDocument/2006/relationships/tags" Target="../tags/tag671.xml"/><Relationship Id="rId1" Type="http://schemas.openxmlformats.org/officeDocument/2006/relationships/tags" Target="../tags/tag670.xml"/><Relationship Id="rId6" Type="http://schemas.openxmlformats.org/officeDocument/2006/relationships/slideMaster" Target="../slideMasters/slideMaster6.xml"/><Relationship Id="rId5" Type="http://schemas.openxmlformats.org/officeDocument/2006/relationships/tags" Target="../tags/tag674.xml"/><Relationship Id="rId10" Type="http://schemas.openxmlformats.org/officeDocument/2006/relationships/image" Target="../media/image5.png"/><Relationship Id="rId4" Type="http://schemas.openxmlformats.org/officeDocument/2006/relationships/tags" Target="../tags/tag673.xml"/><Relationship Id="rId9" Type="http://schemas.openxmlformats.org/officeDocument/2006/relationships/image" Target="../media/image4.jpe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677.xml"/><Relationship Id="rId7" Type="http://schemas.openxmlformats.org/officeDocument/2006/relationships/oleObject" Target="../embeddings/oleObject88.bin"/><Relationship Id="rId2" Type="http://schemas.openxmlformats.org/officeDocument/2006/relationships/tags" Target="../tags/tag676.xml"/><Relationship Id="rId1" Type="http://schemas.openxmlformats.org/officeDocument/2006/relationships/tags" Target="../tags/tag675.xml"/><Relationship Id="rId6" Type="http://schemas.openxmlformats.org/officeDocument/2006/relationships/slideMaster" Target="../slideMasters/slideMaster6.xml"/><Relationship Id="rId5" Type="http://schemas.openxmlformats.org/officeDocument/2006/relationships/tags" Target="../tags/tag679.xml"/><Relationship Id="rId10" Type="http://schemas.openxmlformats.org/officeDocument/2006/relationships/image" Target="../media/image5.png"/><Relationship Id="rId4" Type="http://schemas.openxmlformats.org/officeDocument/2006/relationships/tags" Target="../tags/tag678.xml"/><Relationship Id="rId9" Type="http://schemas.openxmlformats.org/officeDocument/2006/relationships/image" Target="../media/image6.jpeg"/></Relationships>
</file>

<file path=ppt/slideLayouts/_rels/slideLayout88.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82.xml"/><Relationship Id="rId7" Type="http://schemas.openxmlformats.org/officeDocument/2006/relationships/tags" Target="../tags/tag686.xml"/><Relationship Id="rId2" Type="http://schemas.openxmlformats.org/officeDocument/2006/relationships/tags" Target="../tags/tag681.xml"/><Relationship Id="rId1" Type="http://schemas.openxmlformats.org/officeDocument/2006/relationships/tags" Target="../tags/tag680.xml"/><Relationship Id="rId6" Type="http://schemas.openxmlformats.org/officeDocument/2006/relationships/tags" Target="../tags/tag685.xml"/><Relationship Id="rId5" Type="http://schemas.openxmlformats.org/officeDocument/2006/relationships/tags" Target="../tags/tag684.xml"/><Relationship Id="rId10" Type="http://schemas.openxmlformats.org/officeDocument/2006/relationships/image" Target="../media/image1.emf"/><Relationship Id="rId4" Type="http://schemas.openxmlformats.org/officeDocument/2006/relationships/tags" Target="../tags/tag683.xml"/><Relationship Id="rId9" Type="http://schemas.openxmlformats.org/officeDocument/2006/relationships/oleObject" Target="../embeddings/oleObject89.bin"/></Relationships>
</file>

<file path=ppt/slideLayouts/_rels/slideLayout89.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tags" Target="../tags/tag689.xml"/><Relationship Id="rId7" Type="http://schemas.openxmlformats.org/officeDocument/2006/relationships/slideMaster" Target="../slideMasters/slideMaster6.xml"/><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tags" Target="../tags/tag692.xml"/><Relationship Id="rId5" Type="http://schemas.openxmlformats.org/officeDocument/2006/relationships/tags" Target="../tags/tag691.xml"/><Relationship Id="rId4" Type="http://schemas.openxmlformats.org/officeDocument/2006/relationships/tags" Target="../tags/tag690.xml"/><Relationship Id="rId9"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2.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1.emf"/><Relationship Id="rId5" Type="http://schemas.openxmlformats.org/officeDocument/2006/relationships/tags" Target="../tags/tag76.xml"/><Relationship Id="rId10" Type="http://schemas.openxmlformats.org/officeDocument/2006/relationships/oleObject" Target="../embeddings/oleObject10.bin"/><Relationship Id="rId4" Type="http://schemas.openxmlformats.org/officeDocument/2006/relationships/tags" Target="../tags/tag75.xml"/><Relationship Id="rId9"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tags" Target="../tags/tag695.xml"/><Relationship Id="rId7" Type="http://schemas.openxmlformats.org/officeDocument/2006/relationships/slideMaster" Target="../slideMasters/slideMaster6.xml"/><Relationship Id="rId2" Type="http://schemas.openxmlformats.org/officeDocument/2006/relationships/tags" Target="../tags/tag694.xml"/><Relationship Id="rId1" Type="http://schemas.openxmlformats.org/officeDocument/2006/relationships/tags" Target="../tags/tag693.xml"/><Relationship Id="rId6" Type="http://schemas.openxmlformats.org/officeDocument/2006/relationships/tags" Target="../tags/tag698.xml"/><Relationship Id="rId5" Type="http://schemas.openxmlformats.org/officeDocument/2006/relationships/tags" Target="../tags/tag697.xml"/><Relationship Id="rId4" Type="http://schemas.openxmlformats.org/officeDocument/2006/relationships/tags" Target="../tags/tag696.xml"/><Relationship Id="rId9" Type="http://schemas.openxmlformats.org/officeDocument/2006/relationships/image" Target="../media/image3.emf"/></Relationships>
</file>

<file path=ppt/slideLayouts/_rels/slideLayout91.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tags" Target="../tags/tag701.xml"/><Relationship Id="rId7" Type="http://schemas.openxmlformats.org/officeDocument/2006/relationships/slideMaster" Target="../slideMasters/slideMaster6.xml"/><Relationship Id="rId2" Type="http://schemas.openxmlformats.org/officeDocument/2006/relationships/tags" Target="../tags/tag700.xml"/><Relationship Id="rId1" Type="http://schemas.openxmlformats.org/officeDocument/2006/relationships/tags" Target="../tags/tag699.xml"/><Relationship Id="rId6" Type="http://schemas.openxmlformats.org/officeDocument/2006/relationships/tags" Target="../tags/tag704.xml"/><Relationship Id="rId5" Type="http://schemas.openxmlformats.org/officeDocument/2006/relationships/tags" Target="../tags/tag703.xml"/><Relationship Id="rId4" Type="http://schemas.openxmlformats.org/officeDocument/2006/relationships/tags" Target="../tags/tag702.xml"/><Relationship Id="rId9" Type="http://schemas.openxmlformats.org/officeDocument/2006/relationships/image" Target="../media/image3.emf"/></Relationships>
</file>

<file path=ppt/slideLayouts/_rels/slideLayout9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707.xml"/><Relationship Id="rId7" Type="http://schemas.openxmlformats.org/officeDocument/2006/relationships/tags" Target="../tags/tag711.xml"/><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tags" Target="../tags/tag710.xml"/><Relationship Id="rId5" Type="http://schemas.openxmlformats.org/officeDocument/2006/relationships/tags" Target="../tags/tag709.xml"/><Relationship Id="rId10" Type="http://schemas.openxmlformats.org/officeDocument/2006/relationships/image" Target="../media/image3.emf"/><Relationship Id="rId4" Type="http://schemas.openxmlformats.org/officeDocument/2006/relationships/tags" Target="../tags/tag708.xml"/><Relationship Id="rId9" Type="http://schemas.openxmlformats.org/officeDocument/2006/relationships/oleObject" Target="../embeddings/oleObject93.bin"/></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719.xml"/><Relationship Id="rId3" Type="http://schemas.openxmlformats.org/officeDocument/2006/relationships/tags" Target="../tags/tag714.xml"/><Relationship Id="rId7" Type="http://schemas.openxmlformats.org/officeDocument/2006/relationships/tags" Target="../tags/tag718.xml"/><Relationship Id="rId12" Type="http://schemas.openxmlformats.org/officeDocument/2006/relationships/image" Target="../media/image2.png"/><Relationship Id="rId2" Type="http://schemas.openxmlformats.org/officeDocument/2006/relationships/tags" Target="../tags/tag713.xml"/><Relationship Id="rId1" Type="http://schemas.openxmlformats.org/officeDocument/2006/relationships/tags" Target="../tags/tag712.xml"/><Relationship Id="rId6" Type="http://schemas.openxmlformats.org/officeDocument/2006/relationships/tags" Target="../tags/tag717.xml"/><Relationship Id="rId11" Type="http://schemas.openxmlformats.org/officeDocument/2006/relationships/image" Target="../media/image1.emf"/><Relationship Id="rId5" Type="http://schemas.openxmlformats.org/officeDocument/2006/relationships/tags" Target="../tags/tag716.xml"/><Relationship Id="rId10" Type="http://schemas.openxmlformats.org/officeDocument/2006/relationships/oleObject" Target="../embeddings/oleObject94.bin"/><Relationship Id="rId4" Type="http://schemas.openxmlformats.org/officeDocument/2006/relationships/tags" Target="../tags/tag715.xml"/><Relationship Id="rId9"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727.xml"/><Relationship Id="rId3" Type="http://schemas.openxmlformats.org/officeDocument/2006/relationships/tags" Target="../tags/tag722.xml"/><Relationship Id="rId7" Type="http://schemas.openxmlformats.org/officeDocument/2006/relationships/tags" Target="../tags/tag726.xml"/><Relationship Id="rId12" Type="http://schemas.openxmlformats.org/officeDocument/2006/relationships/image" Target="../media/image2.png"/><Relationship Id="rId2" Type="http://schemas.openxmlformats.org/officeDocument/2006/relationships/tags" Target="../tags/tag721.xml"/><Relationship Id="rId1" Type="http://schemas.openxmlformats.org/officeDocument/2006/relationships/tags" Target="../tags/tag720.xml"/><Relationship Id="rId6" Type="http://schemas.openxmlformats.org/officeDocument/2006/relationships/tags" Target="../tags/tag725.xml"/><Relationship Id="rId11" Type="http://schemas.openxmlformats.org/officeDocument/2006/relationships/image" Target="../media/image1.emf"/><Relationship Id="rId5" Type="http://schemas.openxmlformats.org/officeDocument/2006/relationships/tags" Target="../tags/tag724.xml"/><Relationship Id="rId10" Type="http://schemas.openxmlformats.org/officeDocument/2006/relationships/oleObject" Target="../embeddings/oleObject95.bin"/><Relationship Id="rId4" Type="http://schemas.openxmlformats.org/officeDocument/2006/relationships/tags" Target="../tags/tag723.xml"/><Relationship Id="rId9"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735.xml"/><Relationship Id="rId3" Type="http://schemas.openxmlformats.org/officeDocument/2006/relationships/tags" Target="../tags/tag730.xml"/><Relationship Id="rId7" Type="http://schemas.openxmlformats.org/officeDocument/2006/relationships/tags" Target="../tags/tag734.xml"/><Relationship Id="rId12" Type="http://schemas.openxmlformats.org/officeDocument/2006/relationships/image" Target="../media/image2.png"/><Relationship Id="rId2" Type="http://schemas.openxmlformats.org/officeDocument/2006/relationships/tags" Target="../tags/tag729.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image" Target="../media/image1.emf"/><Relationship Id="rId5" Type="http://schemas.openxmlformats.org/officeDocument/2006/relationships/tags" Target="../tags/tag732.xml"/><Relationship Id="rId10" Type="http://schemas.openxmlformats.org/officeDocument/2006/relationships/oleObject" Target="../embeddings/oleObject96.bin"/><Relationship Id="rId4" Type="http://schemas.openxmlformats.org/officeDocument/2006/relationships/tags" Target="../tags/tag731.xml"/><Relationship Id="rId9"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743.xml"/><Relationship Id="rId3" Type="http://schemas.openxmlformats.org/officeDocument/2006/relationships/tags" Target="../tags/tag738.xml"/><Relationship Id="rId7" Type="http://schemas.openxmlformats.org/officeDocument/2006/relationships/tags" Target="../tags/tag742.xml"/><Relationship Id="rId12" Type="http://schemas.openxmlformats.org/officeDocument/2006/relationships/image" Target="../media/image2.png"/><Relationship Id="rId2" Type="http://schemas.openxmlformats.org/officeDocument/2006/relationships/tags" Target="../tags/tag737.xml"/><Relationship Id="rId1" Type="http://schemas.openxmlformats.org/officeDocument/2006/relationships/tags" Target="../tags/tag736.xml"/><Relationship Id="rId6" Type="http://schemas.openxmlformats.org/officeDocument/2006/relationships/tags" Target="../tags/tag741.xml"/><Relationship Id="rId11" Type="http://schemas.openxmlformats.org/officeDocument/2006/relationships/image" Target="../media/image7.emf"/><Relationship Id="rId5" Type="http://schemas.openxmlformats.org/officeDocument/2006/relationships/tags" Target="../tags/tag740.xml"/><Relationship Id="rId10" Type="http://schemas.openxmlformats.org/officeDocument/2006/relationships/oleObject" Target="../embeddings/oleObject97.bin"/><Relationship Id="rId4" Type="http://schemas.openxmlformats.org/officeDocument/2006/relationships/tags" Target="../tags/tag739.xml"/><Relationship Id="rId9"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8" Type="http://schemas.openxmlformats.org/officeDocument/2006/relationships/tags" Target="../tags/tag751.xml"/><Relationship Id="rId3" Type="http://schemas.openxmlformats.org/officeDocument/2006/relationships/tags" Target="../tags/tag746.xml"/><Relationship Id="rId7" Type="http://schemas.openxmlformats.org/officeDocument/2006/relationships/tags" Target="../tags/tag750.xml"/><Relationship Id="rId12" Type="http://schemas.openxmlformats.org/officeDocument/2006/relationships/image" Target="../media/image2.png"/><Relationship Id="rId2" Type="http://schemas.openxmlformats.org/officeDocument/2006/relationships/tags" Target="../tags/tag745.xml"/><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image" Target="../media/image1.emf"/><Relationship Id="rId5" Type="http://schemas.openxmlformats.org/officeDocument/2006/relationships/tags" Target="../tags/tag748.xml"/><Relationship Id="rId10" Type="http://schemas.openxmlformats.org/officeDocument/2006/relationships/oleObject" Target="../embeddings/oleObject98.bin"/><Relationship Id="rId4" Type="http://schemas.openxmlformats.org/officeDocument/2006/relationships/tags" Target="../tags/tag747.xml"/><Relationship Id="rId9"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tags" Target="../tags/tag754.xml"/><Relationship Id="rId7" Type="http://schemas.openxmlformats.org/officeDocument/2006/relationships/slideMaster" Target="../slideMasters/slideMaster6.xml"/><Relationship Id="rId2" Type="http://schemas.openxmlformats.org/officeDocument/2006/relationships/tags" Target="../tags/tag753.xml"/><Relationship Id="rId1" Type="http://schemas.openxmlformats.org/officeDocument/2006/relationships/tags" Target="../tags/tag752.xml"/><Relationship Id="rId6" Type="http://schemas.openxmlformats.org/officeDocument/2006/relationships/tags" Target="../tags/tag757.xml"/><Relationship Id="rId5" Type="http://schemas.openxmlformats.org/officeDocument/2006/relationships/tags" Target="../tags/tag756.xml"/><Relationship Id="rId10" Type="http://schemas.openxmlformats.org/officeDocument/2006/relationships/image" Target="../media/image2.png"/><Relationship Id="rId4" Type="http://schemas.openxmlformats.org/officeDocument/2006/relationships/tags" Target="../tags/tag755.xml"/><Relationship Id="rId9" Type="http://schemas.openxmlformats.org/officeDocument/2006/relationships/image" Target="../media/image3.emf"/></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760.xml"/><Relationship Id="rId7" Type="http://schemas.openxmlformats.org/officeDocument/2006/relationships/image" Target="../media/image3.emf"/><Relationship Id="rId2" Type="http://schemas.openxmlformats.org/officeDocument/2006/relationships/tags" Target="../tags/tag759.xml"/><Relationship Id="rId1" Type="http://schemas.openxmlformats.org/officeDocument/2006/relationships/tags" Target="../tags/tag758.xml"/><Relationship Id="rId6" Type="http://schemas.openxmlformats.org/officeDocument/2006/relationships/oleObject" Target="../embeddings/oleObject100.bin"/><Relationship Id="rId5" Type="http://schemas.openxmlformats.org/officeDocument/2006/relationships/slideMaster" Target="../slideMasters/slideMaster6.xml"/><Relationship Id="rId4" Type="http://schemas.openxmlformats.org/officeDocument/2006/relationships/tags" Target="../tags/tag7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192455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636964F-BF76-4F02-9BB6-616253CD5EF3}"/>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566455" y="471548"/>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Rectangle 7">
            <a:extLst>
              <a:ext uri="{FF2B5EF4-FFF2-40B4-BE49-F238E27FC236}">
                <a16:creationId xmlns:a16="http://schemas.microsoft.com/office/drawing/2014/main" id="{DB8B351B-B0C4-42D0-A57A-15481A687900}"/>
              </a:ext>
            </a:extLst>
          </p:cNvPr>
          <p:cNvSpPr/>
          <p:nvPr userDrawn="1"/>
        </p:nvSpPr>
        <p:spPr>
          <a:xfrm>
            <a:off x="3176" y="4101099"/>
            <a:ext cx="12188824" cy="2647231"/>
          </a:xfrm>
          <a:prstGeom prst="rect">
            <a:avLst/>
          </a:prstGeom>
          <a:solidFill>
            <a:schemeClr val="tx2">
              <a:alpha val="78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913657" y="6410456"/>
            <a:ext cx="929055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accent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914798" y="5992847"/>
            <a:ext cx="929055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accent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914798" y="4233131"/>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solidFill>
                  <a:schemeClr val="accent1"/>
                </a:solidFill>
              </a:defRPr>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914798" y="5749709"/>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71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F1F406AF-3A2C-4C2B-952F-FD5B6D2A47A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9269278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2A5F4A3E-334B-4652-A2C6-D35F04010ABA}"/>
              </a:ext>
            </a:extLst>
          </p:cNvPr>
          <p:cNvPicPr>
            <a:picLocks noChangeAspect="1"/>
          </p:cNvPicPr>
          <p:nvPr userDrawn="1"/>
        </p:nvPicPr>
        <p:blipFill>
          <a:blip r:embed="rId6"/>
          <a:stretch>
            <a:fillRect/>
          </a:stretch>
        </p:blipFill>
        <p:spPr bwMode="ltGray">
          <a:xfrm>
            <a:off x="4934857" y="2267857"/>
            <a:ext cx="2322286" cy="2322286"/>
          </a:xfrm>
          <a:prstGeom prst="rect">
            <a:avLst/>
          </a:prstGeom>
        </p:spPr>
      </p:pic>
    </p:spTree>
    <p:extLst>
      <p:ext uri="{BB962C8B-B14F-4D97-AF65-F5344CB8AC3E}">
        <p14:creationId xmlns:p14="http://schemas.microsoft.com/office/powerpoint/2010/main" val="35209011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8960436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175564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endParaRPr lang="en-US" sz="16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8990295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6" name="Partnership">
            <a:extLst>
              <a:ext uri="{FF2B5EF4-FFF2-40B4-BE49-F238E27FC236}">
                <a16:creationId xmlns:a16="http://schemas.microsoft.com/office/drawing/2014/main" id="{2DB70230-A6B5-4979-8308-8CA8DA9D951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Georgia" panose="02040502050405020303" pitchFamily="18" charset="0"/>
              <a:ea typeface="+mj-ea"/>
              <a:cs typeface="+mj-cs"/>
              <a:sym typeface="Georgia" panose="02040502050405020303" pitchFamily="18" charset="0"/>
            </a:endParaRPr>
          </a:p>
        </p:txBody>
      </p:sp>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3"/>
            </p:custDataLst>
          </p:nvPr>
        </p:nvGrpSpPr>
        <p:grpSpPr bwMode="black">
          <a:xfrm>
            <a:off x="551942" y="481160"/>
            <a:ext cx="1893201" cy="585216"/>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dirty="0"/>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5"/>
            </p:custDataLst>
          </p:nvPr>
        </p:nvSpPr>
        <p:spPr>
          <a:xfrm>
            <a:off x="554736"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6"/>
            </p:custDataLst>
          </p:nvPr>
        </p:nvSpPr>
        <p:spPr>
          <a:xfrm>
            <a:off x="551942" y="4092559"/>
            <a:ext cx="6016752" cy="307777"/>
          </a:xfrm>
          <a:prstGeom prst="rect">
            <a:avLst/>
          </a:prstGeom>
        </p:spPr>
        <p:txBody>
          <a:bodyPr wrap="square">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endParaRPr lang="en-US" dirty="0"/>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8"/>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dirty="0">
                <a:solidFill>
                  <a:schemeClr val="tx1"/>
                </a:solidFill>
                <a:latin typeface="+mn-lt"/>
              </a:rPr>
              <a:t>CONFIDENTIAL AND PROPRIETARY</a:t>
            </a:r>
          </a:p>
          <a:p>
            <a:pPr defTabSz="804863" eaLnBrk="0" hangingPunct="0"/>
            <a:r>
              <a:rPr lang="en-US" sz="800" dirty="0">
                <a:solidFill>
                  <a:schemeClr val="tx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12460080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4765300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8617350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3504422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19476623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98862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C7EF91D6-2F0C-4A14-9775-300E93F19463}"/>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2125649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6229381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33058578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endParaRPr lang="en-US" dirty="0"/>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15988800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endParaRPr lang="en-US" sz="16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3885994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dirty="0"/>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37631029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469228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2310743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1"/>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2"/>
            </p:custDataLst>
          </p:nvPr>
        </p:nvGrpSpPr>
        <p:grpSpPr bwMode="black">
          <a:xfrm>
            <a:off x="549271" y="481160"/>
            <a:ext cx="1893201" cy="585216"/>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3" name="Partnership">
            <a:extLst>
              <a:ext uri="{FF2B5EF4-FFF2-40B4-BE49-F238E27FC236}">
                <a16:creationId xmlns:a16="http://schemas.microsoft.com/office/drawing/2014/main" id="{406BABA0-9DFC-49A9-8EAF-33E4D637F91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6740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9A41FEA7-1F63-4807-9742-262E7270B55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425510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056904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944612"/>
            <a:ext cx="10243893" cy="384721"/>
          </a:xfrm>
        </p:spPr>
        <p:txBody>
          <a:bodyPr vert="horz">
            <a:sp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9" name="Picture 8">
            <a:extLst>
              <a:ext uri="{FF2B5EF4-FFF2-40B4-BE49-F238E27FC236}">
                <a16:creationId xmlns:a16="http://schemas.microsoft.com/office/drawing/2014/main" id="{55C88C7D-333C-49EF-B833-B160FE43518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905744" y="597813"/>
            <a:ext cx="731520" cy="731520"/>
          </a:xfrm>
          <a:prstGeom prst="rect">
            <a:avLst/>
          </a:prstGeom>
        </p:spPr>
      </p:pic>
    </p:spTree>
    <p:extLst>
      <p:ext uri="{BB962C8B-B14F-4D97-AF65-F5344CB8AC3E}">
        <p14:creationId xmlns:p14="http://schemas.microsoft.com/office/powerpoint/2010/main" val="84998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246663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2A5F4A3E-334B-4652-A2C6-D35F04010ABA}"/>
              </a:ext>
            </a:extLst>
          </p:cNvPr>
          <p:cNvPicPr>
            <a:picLocks noChangeAspect="1"/>
          </p:cNvPicPr>
          <p:nvPr userDrawn="1"/>
        </p:nvPicPr>
        <p:blipFill>
          <a:blip r:embed="rId6"/>
          <a:stretch>
            <a:fillRect/>
          </a:stretch>
        </p:blipFill>
        <p:spPr bwMode="ltGray">
          <a:xfrm>
            <a:off x="4934857" y="2267857"/>
            <a:ext cx="2322286" cy="2322286"/>
          </a:xfrm>
          <a:prstGeom prst="rect">
            <a:avLst/>
          </a:prstGeom>
        </p:spPr>
      </p:pic>
    </p:spTree>
    <p:extLst>
      <p:ext uri="{BB962C8B-B14F-4D97-AF65-F5344CB8AC3E}">
        <p14:creationId xmlns:p14="http://schemas.microsoft.com/office/powerpoint/2010/main" val="122510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endParaRPr lang="en-US" sz="16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384718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774927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0037064"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dirty="0"/>
              <a:t>Click to edit Master 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10538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95548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0037064"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23920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51597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vert="horz"/>
          <a:lstStyle/>
          <a:p>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426473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98956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9824F4E-2E94-4958-8B43-2A05AEF37935}"/>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10054716" y="615476"/>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1" y="3559108"/>
            <a:ext cx="41558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2" y="2691882"/>
            <a:ext cx="41558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770079"/>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551941" y="2286657"/>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90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endParaRPr lang="en-US" dirty="0"/>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211098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236919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2440086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2431954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2D22220-B48F-4A71-AE3B-62C22F3729A7}"/>
              </a:ext>
            </a:extLst>
          </p:cNvPr>
          <p:cNvPicPr>
            <a:picLocks noChangeAspect="1"/>
          </p:cNvPicPr>
          <p:nvPr userDrawn="1"/>
        </p:nvPicPr>
        <p:blipFill>
          <a:blip r:embed="rId8"/>
          <a:stretch>
            <a:fillRect/>
          </a:stretch>
        </p:blipFill>
        <p:spPr bwMode="ltGray">
          <a:xfrm>
            <a:off x="0" y="0"/>
            <a:ext cx="12192000" cy="6858000"/>
          </a:xfrm>
          <a:prstGeom prst="rect">
            <a:avLst/>
          </a:prstGeom>
        </p:spPr>
      </p:pic>
      <p:pic>
        <p:nvPicPr>
          <p:cNvPr id="11" name="Picture 10">
            <a:extLst>
              <a:ext uri="{FF2B5EF4-FFF2-40B4-BE49-F238E27FC236}">
                <a16:creationId xmlns:a16="http://schemas.microsoft.com/office/drawing/2014/main" id="{AF642561-2F6A-454A-8F3A-E54A19447447}"/>
              </a:ext>
            </a:extLst>
          </p:cNvPr>
          <p:cNvPicPr>
            <a:picLocks noChangeAspect="1"/>
          </p:cNvPicPr>
          <p:nvPr userDrawn="1"/>
        </p:nvPicPr>
        <p:blipFill>
          <a:blip r:embed="rId9"/>
          <a:stretch>
            <a:fillRect/>
          </a:stretch>
        </p:blipFill>
        <p:spPr bwMode="ltGray">
          <a:xfrm>
            <a:off x="10054716" y="615476"/>
            <a:ext cx="1579001" cy="1579001"/>
          </a:xfrm>
          <a:prstGeom prst="rect">
            <a:avLst/>
          </a:prstGeom>
        </p:spPr>
      </p:pic>
      <p:sp>
        <p:nvSpPr>
          <p:cNvPr id="14" name="Documenttype">
            <a:extLst>
              <a:ext uri="{FF2B5EF4-FFF2-40B4-BE49-F238E27FC236}">
                <a16:creationId xmlns:a16="http://schemas.microsoft.com/office/drawing/2014/main" id="{B8DC010B-A47D-42A4-8745-6A8B915A969E}"/>
              </a:ext>
            </a:extLst>
          </p:cNvPr>
          <p:cNvSpPr>
            <a:spLocks noGrp="1"/>
          </p:cNvSpPr>
          <p:nvPr>
            <p:ph type="body" sz="quarter" idx="13" hasCustomPrompt="1"/>
            <p:custDataLst>
              <p:tags r:id="rId2"/>
            </p:custDataLst>
          </p:nvPr>
        </p:nvSpPr>
        <p:spPr>
          <a:xfrm>
            <a:off x="550801" y="3559108"/>
            <a:ext cx="41558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5" name="Subtitle">
            <a:extLst>
              <a:ext uri="{FF2B5EF4-FFF2-40B4-BE49-F238E27FC236}">
                <a16:creationId xmlns:a16="http://schemas.microsoft.com/office/drawing/2014/main" id="{8DF8DA8B-E6C2-46D2-8A5D-B070E60A17BD}"/>
              </a:ext>
            </a:extLst>
          </p:cNvPr>
          <p:cNvSpPr>
            <a:spLocks noGrp="1"/>
          </p:cNvSpPr>
          <p:nvPr>
            <p:ph type="subTitle" idx="1"/>
            <p:custDataLst>
              <p:tags r:id="rId3"/>
            </p:custDataLst>
          </p:nvPr>
        </p:nvSpPr>
        <p:spPr>
          <a:xfrm>
            <a:off x="551942" y="2691882"/>
            <a:ext cx="41558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dirty="0"/>
              <a:t>Click to edit Master subtitle style</a:t>
            </a:r>
          </a:p>
        </p:txBody>
      </p:sp>
      <p:sp>
        <p:nvSpPr>
          <p:cNvPr id="16" name="Title">
            <a:extLst>
              <a:ext uri="{FF2B5EF4-FFF2-40B4-BE49-F238E27FC236}">
                <a16:creationId xmlns:a16="http://schemas.microsoft.com/office/drawing/2014/main" id="{3F94CE88-14E8-46D2-84F6-152B2322247B}"/>
              </a:ext>
            </a:extLst>
          </p:cNvPr>
          <p:cNvSpPr>
            <a:spLocks noGrp="1"/>
          </p:cNvSpPr>
          <p:nvPr>
            <p:ph type="title"/>
            <p:custDataLst>
              <p:tags r:id="rId4"/>
            </p:custDataLst>
          </p:nvPr>
        </p:nvSpPr>
        <p:spPr>
          <a:xfrm>
            <a:off x="551941" y="770079"/>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lvl1pPr>
          </a:lstStyle>
          <a:p>
            <a:pPr lvl="0"/>
            <a:r>
              <a:rPr lang="en-US"/>
              <a:t>Click to edit Master title style</a:t>
            </a:r>
            <a:endParaRPr lang="en-US" dirty="0"/>
          </a:p>
        </p:txBody>
      </p:sp>
      <p:cxnSp>
        <p:nvCxnSpPr>
          <p:cNvPr id="17" name="Straight Connector 16">
            <a:extLst>
              <a:ext uri="{FF2B5EF4-FFF2-40B4-BE49-F238E27FC236}">
                <a16:creationId xmlns:a16="http://schemas.microsoft.com/office/drawing/2014/main" id="{46DEF83C-1C41-42BC-A8BD-F226107BDC85}"/>
              </a:ext>
            </a:extLst>
          </p:cNvPr>
          <p:cNvCxnSpPr>
            <a:cxnSpLocks/>
          </p:cNvCxnSpPr>
          <p:nvPr userDrawn="1"/>
        </p:nvCxnSpPr>
        <p:spPr bwMode="ltGray">
          <a:xfrm>
            <a:off x="551941" y="2286657"/>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872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73600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2C836A2E-6907-43E6-BD19-A9CCD009C42B}"/>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3176" y="0"/>
            <a:ext cx="12188824" cy="6858000"/>
          </a:xfrm>
          <a:prstGeom prst="rect">
            <a:avLst/>
          </a:prstGeom>
        </p:spPr>
      </p:pic>
      <p:pic>
        <p:nvPicPr>
          <p:cNvPr id="10" name="Picture 9">
            <a:extLst>
              <a:ext uri="{FF2B5EF4-FFF2-40B4-BE49-F238E27FC236}">
                <a16:creationId xmlns:a16="http://schemas.microsoft.com/office/drawing/2014/main" id="{0FEB734A-1844-4021-9F63-05903B35D1C7}"/>
              </a:ext>
            </a:extLst>
          </p:cNvPr>
          <p:cNvPicPr>
            <a:picLocks noChangeAspect="1"/>
          </p:cNvPicPr>
          <p:nvPr userDrawn="1"/>
        </p:nvPicPr>
        <p:blipFill>
          <a:blip r:embed="rId9"/>
          <a:stretch>
            <a:fillRect/>
          </a:stretch>
        </p:blipFill>
        <p:spPr bwMode="ltGray">
          <a:xfrm>
            <a:off x="566455" y="471548"/>
            <a:ext cx="1579001" cy="1579001"/>
          </a:xfrm>
          <a:prstGeom prst="rect">
            <a:avLst/>
          </a:prstGeom>
        </p:spPr>
      </p:pic>
      <p:sp>
        <p:nvSpPr>
          <p:cNvPr id="12" name="Rectangle 11">
            <a:extLst>
              <a:ext uri="{FF2B5EF4-FFF2-40B4-BE49-F238E27FC236}">
                <a16:creationId xmlns:a16="http://schemas.microsoft.com/office/drawing/2014/main" id="{AA54D229-1B24-430F-ADEA-1F77A8B79447}"/>
              </a:ext>
            </a:extLst>
          </p:cNvPr>
          <p:cNvSpPr/>
          <p:nvPr userDrawn="1"/>
        </p:nvSpPr>
        <p:spPr>
          <a:xfrm>
            <a:off x="3176" y="4101099"/>
            <a:ext cx="12188824" cy="2647231"/>
          </a:xfrm>
          <a:prstGeom prst="rect">
            <a:avLst/>
          </a:prstGeom>
          <a:solidFill>
            <a:schemeClr val="bg1">
              <a:alpha val="78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3" name="Documenttype">
            <a:extLst>
              <a:ext uri="{FF2B5EF4-FFF2-40B4-BE49-F238E27FC236}">
                <a16:creationId xmlns:a16="http://schemas.microsoft.com/office/drawing/2014/main" id="{CF74A987-C35D-40FB-B9E0-B8AE4D083D89}"/>
              </a:ext>
            </a:extLst>
          </p:cNvPr>
          <p:cNvSpPr>
            <a:spLocks noGrp="1"/>
          </p:cNvSpPr>
          <p:nvPr>
            <p:ph type="body" sz="quarter" idx="13" hasCustomPrompt="1"/>
            <p:custDataLst>
              <p:tags r:id="rId2"/>
            </p:custDataLst>
          </p:nvPr>
        </p:nvSpPr>
        <p:spPr>
          <a:xfrm>
            <a:off x="913657" y="6410456"/>
            <a:ext cx="929055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accent1"/>
                </a:solidFill>
              </a:defRPr>
            </a:lvl1pPr>
          </a:lstStyle>
          <a:p>
            <a:pPr lvl="0">
              <a:buNone/>
            </a:pPr>
            <a:r>
              <a:rPr lang="en-US" dirty="0"/>
              <a:t>Edit date or title/role</a:t>
            </a:r>
          </a:p>
        </p:txBody>
      </p:sp>
      <p:sp>
        <p:nvSpPr>
          <p:cNvPr id="19" name="Subtitle">
            <a:extLst>
              <a:ext uri="{FF2B5EF4-FFF2-40B4-BE49-F238E27FC236}">
                <a16:creationId xmlns:a16="http://schemas.microsoft.com/office/drawing/2014/main" id="{C1974CF6-6B81-4E12-A8A0-17591EB59F86}"/>
              </a:ext>
            </a:extLst>
          </p:cNvPr>
          <p:cNvSpPr>
            <a:spLocks noGrp="1"/>
          </p:cNvSpPr>
          <p:nvPr>
            <p:ph type="subTitle" idx="1"/>
            <p:custDataLst>
              <p:tags r:id="rId3"/>
            </p:custDataLst>
          </p:nvPr>
        </p:nvSpPr>
        <p:spPr>
          <a:xfrm>
            <a:off x="914798" y="5992847"/>
            <a:ext cx="929055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accent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FA27B8F-AE02-47B3-8607-C4858B2D68FC}"/>
              </a:ext>
            </a:extLst>
          </p:cNvPr>
          <p:cNvSpPr>
            <a:spLocks noGrp="1"/>
          </p:cNvSpPr>
          <p:nvPr>
            <p:ph type="title"/>
            <p:custDataLst>
              <p:tags r:id="rId4"/>
            </p:custDataLst>
          </p:nvPr>
        </p:nvSpPr>
        <p:spPr>
          <a:xfrm>
            <a:off x="914798" y="4233131"/>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solidFill>
                  <a:schemeClr val="accent1"/>
                </a:solidFill>
              </a:defRPr>
            </a:lvl1pPr>
          </a:lstStyle>
          <a:p>
            <a:pPr lvl="0"/>
            <a:r>
              <a:rPr lang="en-US"/>
              <a:t>Click to edit Master title style</a:t>
            </a:r>
            <a:endParaRPr lang="en-US" dirty="0"/>
          </a:p>
        </p:txBody>
      </p:sp>
      <p:cxnSp>
        <p:nvCxnSpPr>
          <p:cNvPr id="21" name="Straight Connector 20">
            <a:extLst>
              <a:ext uri="{FF2B5EF4-FFF2-40B4-BE49-F238E27FC236}">
                <a16:creationId xmlns:a16="http://schemas.microsoft.com/office/drawing/2014/main" id="{915F9E59-D450-464A-B815-F0D2A82BA724}"/>
              </a:ext>
            </a:extLst>
          </p:cNvPr>
          <p:cNvCxnSpPr>
            <a:cxnSpLocks/>
          </p:cNvCxnSpPr>
          <p:nvPr userDrawn="1"/>
        </p:nvCxnSpPr>
        <p:spPr bwMode="ltGray">
          <a:xfrm>
            <a:off x="914798" y="5749709"/>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734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173589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7" y="172212"/>
            <a:ext cx="10243893"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7" y="919250"/>
            <a:ext cx="1024389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0" baseline="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06257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14353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170797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1534511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dirty="0"/>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769908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49711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480002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024389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0243893"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655307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1464063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1"/>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2D66621B-2EAD-4254-9D58-BAC9D1F6A75E}"/>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44236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008796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B212FD62-8980-49C3-9655-487BC3EB027D}"/>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495278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641950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421203F5-E209-4172-AC1E-780800A5527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4260079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284444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8DC64843-9EE9-442B-A9A6-1EA7DB327303}"/>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3507004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670505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0D8F6133-7829-4097-A213-E5E54F3F1232}"/>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394960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2012533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DFB0BEEE-9438-4FE0-B113-08D3D334EA8D}"/>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683543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326653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dirty="0"/>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33102FED-FBDF-46D5-9738-50F2194C3C6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244591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759949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dirty="0"/>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7D3584BB-236E-45D4-9F4E-324D67384445}"/>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3519406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49065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944612"/>
            <a:ext cx="10243893" cy="384721"/>
          </a:xfrm>
        </p:spPr>
        <p:txBody>
          <a:bodyPr vert="horz">
            <a:noAutofit/>
          </a:bodyPr>
          <a:lstStyle>
            <a:lvl1pPr rtl="0">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C4E1C060-1A53-48CC-BEF6-75707CB95F8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905744" y="597813"/>
            <a:ext cx="731520" cy="731520"/>
          </a:xfrm>
          <a:prstGeom prst="rect">
            <a:avLst/>
          </a:prstGeom>
        </p:spPr>
      </p:pic>
    </p:spTree>
    <p:extLst>
      <p:ext uri="{BB962C8B-B14F-4D97-AF65-F5344CB8AC3E}">
        <p14:creationId xmlns:p14="http://schemas.microsoft.com/office/powerpoint/2010/main" val="1208694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88464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135529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519481A3-0A21-42A8-B995-299219369628}"/>
              </a:ext>
            </a:extLst>
          </p:cNvPr>
          <p:cNvPicPr>
            <a:picLocks noChangeAspect="1"/>
          </p:cNvPicPr>
          <p:nvPr userDrawn="1"/>
        </p:nvPicPr>
        <p:blipFill>
          <a:blip r:embed="rId6"/>
          <a:stretch>
            <a:fillRect/>
          </a:stretch>
        </p:blipFill>
        <p:spPr bwMode="ltGray">
          <a:xfrm>
            <a:off x="4934857" y="2267857"/>
            <a:ext cx="2322286" cy="2322286"/>
          </a:xfrm>
          <a:prstGeom prst="rect">
            <a:avLst/>
          </a:prstGeom>
        </p:spPr>
      </p:pic>
    </p:spTree>
    <p:extLst>
      <p:ext uri="{BB962C8B-B14F-4D97-AF65-F5344CB8AC3E}">
        <p14:creationId xmlns:p14="http://schemas.microsoft.com/office/powerpoint/2010/main" val="2072762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192455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636964F-BF76-4F02-9BB6-616253CD5EF3}"/>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566455" y="471548"/>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Rectangle 7">
            <a:extLst>
              <a:ext uri="{FF2B5EF4-FFF2-40B4-BE49-F238E27FC236}">
                <a16:creationId xmlns:a16="http://schemas.microsoft.com/office/drawing/2014/main" id="{DB8B351B-B0C4-42D0-A57A-15481A687900}"/>
              </a:ext>
            </a:extLst>
          </p:cNvPr>
          <p:cNvSpPr/>
          <p:nvPr userDrawn="1"/>
        </p:nvSpPr>
        <p:spPr>
          <a:xfrm>
            <a:off x="3176" y="4101099"/>
            <a:ext cx="12188824" cy="2647231"/>
          </a:xfrm>
          <a:prstGeom prst="rect">
            <a:avLst/>
          </a:prstGeom>
          <a:solidFill>
            <a:schemeClr val="tx2">
              <a:alpha val="78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913657" y="6410456"/>
            <a:ext cx="929055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accent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914798" y="5992847"/>
            <a:ext cx="929055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accent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914798" y="4233131"/>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solidFill>
                  <a:schemeClr val="accent1"/>
                </a:solidFill>
              </a:defRPr>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914798" y="5749709"/>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589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98956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9824F4E-2E94-4958-8B43-2A05AEF37935}"/>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10054716" y="615476"/>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1" y="3559108"/>
            <a:ext cx="41558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2" y="2691882"/>
            <a:ext cx="41558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770079"/>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551941" y="2286657"/>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85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480002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024389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0243893"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521369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130278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790320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705895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28963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1884F20A-06B6-4C53-9799-F334104A376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460368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5671B7CF-6775-4183-A4C6-1F0E2E1146FC}"/>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414520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706349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F1F406AF-3A2C-4C2B-952F-FD5B6D2A47A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8621318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C7EF91D6-2F0C-4A14-9775-300E93F19463}"/>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398402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9A41FEA7-1F63-4807-9742-262E7270B55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529979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056904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944612"/>
            <a:ext cx="10243893" cy="384721"/>
          </a:xfrm>
        </p:spPr>
        <p:txBody>
          <a:bodyPr vert="horz">
            <a:sp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9" name="Picture 8">
            <a:extLst>
              <a:ext uri="{FF2B5EF4-FFF2-40B4-BE49-F238E27FC236}">
                <a16:creationId xmlns:a16="http://schemas.microsoft.com/office/drawing/2014/main" id="{55C88C7D-333C-49EF-B833-B160FE43518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905744" y="597813"/>
            <a:ext cx="731520" cy="731520"/>
          </a:xfrm>
          <a:prstGeom prst="rect">
            <a:avLst/>
          </a:prstGeom>
        </p:spPr>
      </p:pic>
    </p:spTree>
    <p:extLst>
      <p:ext uri="{BB962C8B-B14F-4D97-AF65-F5344CB8AC3E}">
        <p14:creationId xmlns:p14="http://schemas.microsoft.com/office/powerpoint/2010/main" val="2702627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838190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2A5F4A3E-334B-4652-A2C6-D35F04010ABA}"/>
              </a:ext>
            </a:extLst>
          </p:cNvPr>
          <p:cNvPicPr>
            <a:picLocks noChangeAspect="1"/>
          </p:cNvPicPr>
          <p:nvPr userDrawn="1"/>
        </p:nvPicPr>
        <p:blipFill>
          <a:blip r:embed="rId6"/>
          <a:stretch>
            <a:fillRect/>
          </a:stretch>
        </p:blipFill>
        <p:spPr bwMode="ltGray">
          <a:xfrm>
            <a:off x="4934857" y="2267857"/>
            <a:ext cx="2322286" cy="2322286"/>
          </a:xfrm>
          <a:prstGeom prst="rect">
            <a:avLst/>
          </a:prstGeom>
        </p:spPr>
      </p:pic>
    </p:spTree>
    <p:extLst>
      <p:ext uri="{BB962C8B-B14F-4D97-AF65-F5344CB8AC3E}">
        <p14:creationId xmlns:p14="http://schemas.microsoft.com/office/powerpoint/2010/main" val="4014390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74642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636964F-BF76-4F02-9BB6-616253CD5EF3}"/>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566461" y="471551"/>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11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Rectangle 7">
            <a:extLst>
              <a:ext uri="{FF2B5EF4-FFF2-40B4-BE49-F238E27FC236}">
                <a16:creationId xmlns:a16="http://schemas.microsoft.com/office/drawing/2014/main" id="{DB8B351B-B0C4-42D0-A57A-15481A687900}"/>
              </a:ext>
            </a:extLst>
          </p:cNvPr>
          <p:cNvSpPr/>
          <p:nvPr userDrawn="1"/>
        </p:nvSpPr>
        <p:spPr>
          <a:xfrm>
            <a:off x="3176" y="4101102"/>
            <a:ext cx="12188824" cy="2647231"/>
          </a:xfrm>
          <a:prstGeom prst="rect">
            <a:avLst/>
          </a:prstGeom>
          <a:solidFill>
            <a:schemeClr val="tx2">
              <a:alpha val="78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ctr" anchorCtr="0" forceAA="0" compatLnSpc="1">
            <a:prstTxWarp prst="textNoShape">
              <a:avLst/>
            </a:prstTxWarp>
            <a:noAutofit/>
          </a:bodyPr>
          <a:lstStyle/>
          <a:p>
            <a:pPr algn="ctr">
              <a:spcBef>
                <a:spcPts val="75"/>
              </a:spcBef>
              <a:spcAft>
                <a:spcPts val="75"/>
              </a:spcAft>
            </a:pPr>
            <a:endParaRPr lang="en-US" sz="400" dirty="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913663" y="6410456"/>
            <a:ext cx="9290559" cy="5386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350" dirty="0">
                <a:solidFill>
                  <a:schemeClr val="accent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914804" y="5992850"/>
            <a:ext cx="9290559" cy="769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00" dirty="0">
                <a:solidFill>
                  <a:schemeClr val="accent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914804" y="4233134"/>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1000" dirty="0">
                <a:solidFill>
                  <a:schemeClr val="accent1"/>
                </a:solidFill>
              </a:defRPr>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914798" y="5749709"/>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581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48304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9824F4E-2E94-4958-8B43-2A05AEF37935}"/>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10054722" y="615479"/>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11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1" y="3559108"/>
            <a:ext cx="4155888" cy="5386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35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2" y="2691885"/>
            <a:ext cx="4155888" cy="769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500" dirty="0"/>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7" y="770082"/>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1000" dirty="0"/>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551941" y="2286657"/>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957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02368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42" y="919252"/>
            <a:ext cx="10243893" cy="6155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41" y="6501671"/>
            <a:ext cx="7277861" cy="3077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2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600"/>
            <a:ext cx="3843338" cy="3077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42" y="172212"/>
            <a:ext cx="10243893"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848687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6"/>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spTree>
    <p:extLst>
      <p:ext uri="{BB962C8B-B14F-4D97-AF65-F5344CB8AC3E}">
        <p14:creationId xmlns:p14="http://schemas.microsoft.com/office/powerpoint/2010/main" val="54749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936873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3"/>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spTree>
    <p:extLst>
      <p:ext uri="{BB962C8B-B14F-4D97-AF65-F5344CB8AC3E}">
        <p14:creationId xmlns:p14="http://schemas.microsoft.com/office/powerpoint/2010/main" val="429405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11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11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spTree>
    <p:extLst>
      <p:ext uri="{BB962C8B-B14F-4D97-AF65-F5344CB8AC3E}">
        <p14:creationId xmlns:p14="http://schemas.microsoft.com/office/powerpoint/2010/main" val="2030337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85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951625"/>
            <a:ext cx="9180576" cy="127824"/>
          </a:xfrm>
          <a:prstGeom prst="rect">
            <a:avLst/>
          </a:prstGeom>
        </p:spPr>
        <p:txBody>
          <a:bodyPr vert="horz">
            <a:spAutoFit/>
          </a:bodyPr>
          <a:lstStyle>
            <a:lvl1pPr rtl="0">
              <a:lnSpc>
                <a:spcPct val="105000"/>
              </a:lnSpc>
              <a:defRPr sz="85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3"/>
            <a:ext cx="9180576" cy="61555"/>
          </a:xfrm>
          <a:prstGeom prst="rect">
            <a:avLst/>
          </a:prstGeom>
        </p:spPr>
        <p:txBody>
          <a:bodyPr wrap="square">
            <a:spAutoFit/>
          </a:bodyPr>
          <a:lstStyle>
            <a:lvl1pPr marL="0" indent="0" algn="l" rtl="0">
              <a:buNone/>
              <a:defRPr sz="400" b="0" baseline="0">
                <a:solidFill>
                  <a:schemeClr val="tx1"/>
                </a:solidFill>
              </a:defRPr>
            </a:lvl1pPr>
            <a:lvl2pPr marL="114300" indent="0" algn="ctr">
              <a:buNone/>
              <a:defRPr sz="500"/>
            </a:lvl2pPr>
            <a:lvl3pPr marL="228600" indent="0" algn="ctr">
              <a:buNone/>
              <a:defRPr sz="450"/>
            </a:lvl3pPr>
            <a:lvl4pPr marL="342900" indent="0" algn="ctr">
              <a:buNone/>
              <a:defRPr sz="400"/>
            </a:lvl4pPr>
            <a:lvl5pPr marL="457200" indent="0" algn="ctr">
              <a:buNone/>
              <a:defRPr sz="400"/>
            </a:lvl5pPr>
            <a:lvl6pPr marL="571500" indent="0" algn="ctr">
              <a:buNone/>
              <a:defRPr sz="400"/>
            </a:lvl6pPr>
            <a:lvl7pPr marL="685800" indent="0" algn="ctr">
              <a:buNone/>
              <a:defRPr sz="400"/>
            </a:lvl7pPr>
            <a:lvl8pPr marL="800100" indent="0" algn="ctr">
              <a:buNone/>
              <a:defRPr sz="400"/>
            </a:lvl8pPr>
            <a:lvl9pPr marL="914400" indent="0" algn="ctr">
              <a:buNone/>
              <a:defRPr sz="4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spTree>
    <p:extLst>
      <p:ext uri="{BB962C8B-B14F-4D97-AF65-F5344CB8AC3E}">
        <p14:creationId xmlns:p14="http://schemas.microsoft.com/office/powerpoint/2010/main" val="68704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t" anchorCtr="0" forceAA="0" compatLnSpc="1">
            <a:prstTxWarp prst="textNoShape">
              <a:avLst/>
            </a:prstTxWarp>
            <a:noAutofit/>
          </a:bodyPr>
          <a:lstStyle/>
          <a:p>
            <a:pPr algn="ctr" rtl="0"/>
            <a:endParaRPr lang="en-US" sz="450"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72"/>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7"/>
            <a:ext cx="2514600" cy="61555"/>
          </a:xfrm>
          <a:prstGeom prst="rect">
            <a:avLst/>
          </a:prstGeom>
        </p:spPr>
        <p:txBody>
          <a:bodyPr wrap="square">
            <a:spAutoFit/>
          </a:bodyPr>
          <a:lstStyle>
            <a:lvl1pPr marL="0" indent="0" algn="l" rtl="0">
              <a:buNone/>
              <a:defRPr sz="400" b="0" baseline="0">
                <a:solidFill>
                  <a:schemeClr val="tx1"/>
                </a:solidFill>
              </a:defRPr>
            </a:lvl1pPr>
            <a:lvl2pPr marL="114295" indent="0" algn="ctr">
              <a:buNone/>
              <a:defRPr sz="500"/>
            </a:lvl2pPr>
            <a:lvl3pPr marL="228589" indent="0" algn="ctr">
              <a:buNone/>
              <a:defRPr sz="450"/>
            </a:lvl3pPr>
            <a:lvl4pPr marL="342883" indent="0" algn="ctr">
              <a:buNone/>
              <a:defRPr sz="400"/>
            </a:lvl4pPr>
            <a:lvl5pPr marL="457177" indent="0" algn="ctr">
              <a:buNone/>
              <a:defRPr sz="400"/>
            </a:lvl5pPr>
            <a:lvl6pPr marL="571472" indent="0" algn="ctr">
              <a:buNone/>
              <a:defRPr sz="400"/>
            </a:lvl6pPr>
            <a:lvl7pPr marL="685766" indent="0" algn="ctr">
              <a:buNone/>
              <a:defRPr sz="400"/>
            </a:lvl7pPr>
            <a:lvl8pPr marL="800060" indent="0" algn="ctr">
              <a:buNone/>
              <a:defRPr sz="400"/>
            </a:lvl8pPr>
            <a:lvl9pPr marL="914355" indent="0" algn="ctr">
              <a:buNone/>
              <a:defRPr sz="4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600"/>
            <a:ext cx="2514601"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1884F20A-06B6-4C53-9799-F334104A376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3737063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t" anchorCtr="0" forceAA="0" compatLnSpc="1">
            <a:prstTxWarp prst="textNoShape">
              <a:avLst/>
            </a:prstTxWarp>
            <a:noAutofit/>
          </a:bodyPr>
          <a:lstStyle/>
          <a:p>
            <a:pPr lvl="0" algn="ctr"/>
            <a:endParaRPr lang="en-US" sz="450"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72"/>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41" y="3659647"/>
            <a:ext cx="3465575" cy="61555"/>
          </a:xfrm>
          <a:prstGeom prst="rect">
            <a:avLst/>
          </a:prstGeom>
        </p:spPr>
        <p:txBody>
          <a:bodyPr wrap="square">
            <a:spAutoFit/>
          </a:bodyPr>
          <a:lstStyle>
            <a:lvl1pPr marL="0" indent="0" algn="l" rtl="0">
              <a:buNone/>
              <a:defRPr sz="400" b="0" baseline="0">
                <a:solidFill>
                  <a:schemeClr val="tx1"/>
                </a:solidFill>
              </a:defRPr>
            </a:lvl1pPr>
            <a:lvl2pPr marL="114295" indent="0" algn="ctr">
              <a:buNone/>
              <a:defRPr sz="500"/>
            </a:lvl2pPr>
            <a:lvl3pPr marL="228589" indent="0" algn="ctr">
              <a:buNone/>
              <a:defRPr sz="450"/>
            </a:lvl3pPr>
            <a:lvl4pPr marL="342883" indent="0" algn="ctr">
              <a:buNone/>
              <a:defRPr sz="400"/>
            </a:lvl4pPr>
            <a:lvl5pPr marL="457177" indent="0" algn="ctr">
              <a:buNone/>
              <a:defRPr sz="400"/>
            </a:lvl5pPr>
            <a:lvl6pPr marL="571472" indent="0" algn="ctr">
              <a:buNone/>
              <a:defRPr sz="400"/>
            </a:lvl6pPr>
            <a:lvl7pPr marL="685766" indent="0" algn="ctr">
              <a:buNone/>
              <a:defRPr sz="400"/>
            </a:lvl7pPr>
            <a:lvl8pPr marL="800060" indent="0" algn="ctr">
              <a:buNone/>
              <a:defRPr sz="400"/>
            </a:lvl8pPr>
            <a:lvl9pPr marL="914355" indent="0" algn="ctr">
              <a:buNone/>
              <a:defRPr sz="4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41" y="41600"/>
            <a:ext cx="3465577"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5671B7CF-6775-4183-A4C6-1F0E2E1146FC}"/>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483660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t" anchorCtr="0" forceAA="0" compatLnSpc="1">
            <a:prstTxWarp prst="textNoShape">
              <a:avLst/>
            </a:prstTxWarp>
            <a:noAutofit/>
          </a:bodyPr>
          <a:lstStyle/>
          <a:p>
            <a:pPr lvl="0" algn="ctr"/>
            <a:endParaRPr lang="en-US" sz="45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3"/>
            <a:ext cx="5065776" cy="61555"/>
          </a:xfrm>
          <a:prstGeom prst="rect">
            <a:avLst/>
          </a:prstGeom>
        </p:spPr>
        <p:txBody>
          <a:bodyPr wrap="square">
            <a:spAutoFit/>
          </a:bodyPr>
          <a:lstStyle>
            <a:lvl1pPr marL="0" indent="0" algn="l" rtl="0">
              <a:buNone/>
              <a:defRPr sz="400" b="0" baseline="0">
                <a:solidFill>
                  <a:schemeClr val="tx1"/>
                </a:solidFill>
              </a:defRPr>
            </a:lvl1pPr>
            <a:lvl2pPr marL="114300" indent="0" algn="ctr">
              <a:buNone/>
              <a:defRPr sz="500"/>
            </a:lvl2pPr>
            <a:lvl3pPr marL="228600" indent="0" algn="ctr">
              <a:buNone/>
              <a:defRPr sz="450"/>
            </a:lvl3pPr>
            <a:lvl4pPr marL="342900" indent="0" algn="ctr">
              <a:buNone/>
              <a:defRPr sz="400"/>
            </a:lvl4pPr>
            <a:lvl5pPr marL="457200" indent="0" algn="ctr">
              <a:buNone/>
              <a:defRPr sz="400"/>
            </a:lvl5pPr>
            <a:lvl6pPr marL="571500" indent="0" algn="ctr">
              <a:buNone/>
              <a:defRPr sz="400"/>
            </a:lvl6pPr>
            <a:lvl7pPr marL="685800" indent="0" algn="ctr">
              <a:buNone/>
              <a:defRPr sz="400"/>
            </a:lvl7pPr>
            <a:lvl8pPr marL="800100" indent="0" algn="ctr">
              <a:buNone/>
              <a:defRPr sz="400"/>
            </a:lvl8pPr>
            <a:lvl9pPr marL="914400" indent="0" algn="ctr">
              <a:buNone/>
              <a:defRPr sz="4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F1F406AF-3A2C-4C2B-952F-FD5B6D2A47A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415689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t" anchorCtr="0" forceAA="0" compatLnSpc="1">
            <a:prstTxWarp prst="textNoShape">
              <a:avLst/>
            </a:prstTxWarp>
            <a:noAutofit/>
          </a:bodyPr>
          <a:lstStyle/>
          <a:p>
            <a:pPr lvl="0" algn="ctr"/>
            <a:endParaRPr lang="en-US" sz="450"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2"/>
            <a:ext cx="6967728" cy="61555"/>
          </a:xfrm>
          <a:prstGeom prst="rect">
            <a:avLst/>
          </a:prstGeom>
        </p:spPr>
        <p:txBody>
          <a:bodyPr wrap="square">
            <a:spAutoFit/>
          </a:bodyPr>
          <a:lstStyle>
            <a:lvl1pPr marL="0" indent="0" algn="l" rtl="0">
              <a:buNone/>
              <a:defRPr sz="400" b="0" baseline="0">
                <a:solidFill>
                  <a:schemeClr val="tx1"/>
                </a:solidFill>
              </a:defRPr>
            </a:lvl1pPr>
            <a:lvl2pPr marL="114300" indent="0" algn="ctr">
              <a:buNone/>
              <a:defRPr sz="500"/>
            </a:lvl2pPr>
            <a:lvl3pPr marL="228600" indent="0" algn="ctr">
              <a:buNone/>
              <a:defRPr sz="450"/>
            </a:lvl3pPr>
            <a:lvl4pPr marL="342900" indent="0" algn="ctr">
              <a:buNone/>
              <a:defRPr sz="400"/>
            </a:lvl4pPr>
            <a:lvl5pPr marL="457200" indent="0" algn="ctr">
              <a:buNone/>
              <a:defRPr sz="400"/>
            </a:lvl5pPr>
            <a:lvl6pPr marL="571500" indent="0" algn="ctr">
              <a:buNone/>
              <a:defRPr sz="400"/>
            </a:lvl6pPr>
            <a:lvl7pPr marL="685800" indent="0" algn="ctr">
              <a:buNone/>
              <a:defRPr sz="400"/>
            </a:lvl7pPr>
            <a:lvl8pPr marL="800100" indent="0" algn="ctr">
              <a:buNone/>
              <a:defRPr sz="400"/>
            </a:lvl8pPr>
            <a:lvl9pPr marL="914400" indent="0" algn="ctr">
              <a:buNone/>
              <a:defRPr sz="4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41" y="6501671"/>
            <a:ext cx="6967729"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C7EF91D6-2F0C-4A14-9775-300E93F19463}"/>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789609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 tIns="11430" rIns="22860" bIns="11430" numCol="1" spcCol="0" rtlCol="0" fromWordArt="0" anchor="t" anchorCtr="0" forceAA="0" compatLnSpc="1">
            <a:prstTxWarp prst="textNoShape">
              <a:avLst/>
            </a:prstTxWarp>
            <a:noAutofit/>
          </a:bodyPr>
          <a:lstStyle/>
          <a:p>
            <a:pPr lvl="0" algn="ctr"/>
            <a:endParaRPr lang="en-US" sz="450"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marL="0" marR="0" lvl="0" indent="0" algn="r" defTabSz="152686" rtl="0" eaLnBrk="1" fontAlgn="auto" latinLnBrk="0" hangingPunct="1">
              <a:lnSpc>
                <a:spcPct val="100000"/>
              </a:lnSpc>
              <a:spcBef>
                <a:spcPts val="0"/>
              </a:spcBef>
              <a:spcAft>
                <a:spcPts val="0"/>
              </a:spcAft>
              <a:buClrTx/>
              <a:buSzTx/>
              <a:buFontTx/>
              <a:buNone/>
              <a:tabLst/>
              <a:defRPr/>
            </a:pPr>
            <a:fld id="{4ABDCABE-3F10-B64C-92F1-862014417034}" type="slidenum">
              <a:rPr kumimoji="0" lang="en-US" sz="225"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152686" rtl="0" eaLnBrk="1" fontAlgn="auto" latinLnBrk="0" hangingPunct="1">
                <a:lnSpc>
                  <a:spcPct val="100000"/>
                </a:lnSpc>
                <a:spcBef>
                  <a:spcPts val="0"/>
                </a:spcBef>
                <a:spcAft>
                  <a:spcPts val="0"/>
                </a:spcAft>
                <a:buClrTx/>
                <a:buSzTx/>
                <a:buFontTx/>
                <a:buNone/>
                <a:tabLst/>
                <a:defRPr/>
              </a:pPr>
              <a:t>‹#›</a:t>
            </a:fld>
            <a:endParaRPr kumimoji="0" lang="en-US" sz="225"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2"/>
            <a:ext cx="7918704" cy="61555"/>
          </a:xfrm>
          <a:prstGeom prst="rect">
            <a:avLst/>
          </a:prstGeom>
        </p:spPr>
        <p:txBody>
          <a:bodyPr wrap="square">
            <a:spAutoFit/>
          </a:bodyPr>
          <a:lstStyle>
            <a:lvl1pPr marL="0" indent="0" algn="l" rtl="0">
              <a:buNone/>
              <a:defRPr sz="400" b="0" u="none" baseline="0">
                <a:solidFill>
                  <a:schemeClr val="tx1"/>
                </a:solidFill>
              </a:defRPr>
            </a:lvl1pPr>
            <a:lvl2pPr marL="114300" indent="0" algn="ctr">
              <a:buNone/>
              <a:defRPr sz="500"/>
            </a:lvl2pPr>
            <a:lvl3pPr marL="228600" indent="0" algn="ctr">
              <a:buNone/>
              <a:defRPr sz="450"/>
            </a:lvl3pPr>
            <a:lvl4pPr marL="342900" indent="0" algn="ctr">
              <a:buNone/>
              <a:defRPr sz="400"/>
            </a:lvl4pPr>
            <a:lvl5pPr marL="457200" indent="0" algn="ctr">
              <a:buNone/>
              <a:defRPr sz="400"/>
            </a:lvl5pPr>
            <a:lvl6pPr marL="571500" indent="0" algn="ctr">
              <a:buNone/>
              <a:defRPr sz="400"/>
            </a:lvl6pPr>
            <a:lvl7pPr marL="685800" indent="0" algn="ctr">
              <a:buNone/>
              <a:defRPr sz="400"/>
            </a:lvl7pPr>
            <a:lvl8pPr marL="800100" indent="0" algn="ctr">
              <a:buNone/>
              <a:defRPr sz="400"/>
            </a:lvl8pPr>
            <a:lvl9pPr marL="914400" indent="0" algn="ctr">
              <a:buNone/>
              <a:defRPr sz="4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228600" rtl="0" eaLnBrk="1" fontAlgn="auto" latinLnBrk="0" hangingPunct="1">
              <a:lnSpc>
                <a:spcPct val="100000"/>
              </a:lnSpc>
              <a:spcBef>
                <a:spcPts val="75"/>
              </a:spcBef>
              <a:spcAft>
                <a:spcPts val="75"/>
              </a:spcAft>
              <a:buClrTx/>
              <a:buSzTx/>
              <a:buFont typeface="Segoe UI" panose="020B0502040204020203" pitchFamily="34" charset="0"/>
              <a:buChar char="​"/>
              <a:tabLst/>
              <a:defRPr/>
            </a:pPr>
            <a:r>
              <a:rPr kumimoji="0" lang="en-US" sz="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9A41FEA7-1F63-4807-9742-262E7270B55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743134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056904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43" y="1233156"/>
            <a:ext cx="10243893" cy="96180"/>
          </a:xfrm>
        </p:spPr>
        <p:txBody>
          <a:bodyPr vert="horz">
            <a:sp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pic>
        <p:nvPicPr>
          <p:cNvPr id="9" name="Picture 8">
            <a:extLst>
              <a:ext uri="{FF2B5EF4-FFF2-40B4-BE49-F238E27FC236}">
                <a16:creationId xmlns:a16="http://schemas.microsoft.com/office/drawing/2014/main" id="{55C88C7D-333C-49EF-B833-B160FE43518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905744" y="597813"/>
            <a:ext cx="731520" cy="731520"/>
          </a:xfrm>
          <a:prstGeom prst="rect">
            <a:avLst/>
          </a:prstGeom>
        </p:spPr>
      </p:pic>
    </p:spTree>
    <p:extLst>
      <p:ext uri="{BB962C8B-B14F-4D97-AF65-F5344CB8AC3E}">
        <p14:creationId xmlns:p14="http://schemas.microsoft.com/office/powerpoint/2010/main" val="1349805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rtl="0" fontAlgn="auto">
              <a:spcBef>
                <a:spcPts val="0"/>
              </a:spcBef>
              <a:spcAft>
                <a:spcPts val="0"/>
              </a:spcAft>
              <a:defRPr/>
            </a:pPr>
            <a:fld id="{4ABDCABE-3F10-B64C-92F1-862014417034}" type="slidenum">
              <a:rPr lang="en-US" sz="225" b="0" smtClean="0">
                <a:solidFill>
                  <a:schemeClr val="tx1"/>
                </a:solidFill>
                <a:latin typeface="+mn-lt"/>
                <a:ea typeface="+mn-ea"/>
                <a:cs typeface="Arial" panose="020B0604020202020204" pitchFamily="34" charset="0"/>
              </a:rPr>
              <a:pPr algn="r" defTabSz="152686" rtl="0" fontAlgn="auto">
                <a:spcBef>
                  <a:spcPts val="0"/>
                </a:spcBef>
                <a:spcAft>
                  <a:spcPts val="0"/>
                </a:spcAft>
                <a:defRPr/>
              </a:pPr>
              <a:t>‹#›</a:t>
            </a:fld>
            <a:endParaRPr lang="en-US" sz="225"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600"/>
            <a:ext cx="3843338" cy="30778"/>
          </a:xfrm>
          <a:prstGeom prst="rect">
            <a:avLst/>
          </a:prstGeom>
          <a:ln w="6350">
            <a:noFill/>
            <a:miter lim="800000"/>
          </a:ln>
        </p:spPr>
        <p:txBody>
          <a:bodyPr vert="horz" wrap="square" lIns="0" tIns="0" rIns="0" bIns="0" rtlCol="0">
            <a:spAutoFit/>
          </a:bodyPr>
          <a:lstStyle>
            <a:lvl1pPr rtl="0">
              <a:defRPr lang="en-US" sz="200" b="0" dirty="0">
                <a:cs typeface="+mn-cs"/>
              </a:defRPr>
            </a:lvl1pPr>
          </a:lstStyle>
          <a:p>
            <a:pPr lvl="0">
              <a:buNone/>
            </a:pPr>
            <a:r>
              <a:rPr lang="en-US" dirty="0"/>
              <a:t>Add tracker</a:t>
            </a:r>
          </a:p>
        </p:txBody>
      </p:sp>
    </p:spTree>
    <p:extLst>
      <p:ext uri="{BB962C8B-B14F-4D97-AF65-F5344CB8AC3E}">
        <p14:creationId xmlns:p14="http://schemas.microsoft.com/office/powerpoint/2010/main" val="225841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682550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200" dirty="0"/>
              <a:t>Source: …</a:t>
            </a:r>
          </a:p>
        </p:txBody>
      </p:sp>
      <p:pic>
        <p:nvPicPr>
          <p:cNvPr id="5" name="Picture 4">
            <a:extLst>
              <a:ext uri="{FF2B5EF4-FFF2-40B4-BE49-F238E27FC236}">
                <a16:creationId xmlns:a16="http://schemas.microsoft.com/office/drawing/2014/main" id="{2A5F4A3E-334B-4652-A2C6-D35F04010ABA}"/>
              </a:ext>
            </a:extLst>
          </p:cNvPr>
          <p:cNvPicPr>
            <a:picLocks noChangeAspect="1"/>
          </p:cNvPicPr>
          <p:nvPr userDrawn="1"/>
        </p:nvPicPr>
        <p:blipFill>
          <a:blip r:embed="rId6"/>
          <a:stretch>
            <a:fillRect/>
          </a:stretch>
        </p:blipFill>
        <p:spPr bwMode="ltGray">
          <a:xfrm>
            <a:off x="4934857" y="2267857"/>
            <a:ext cx="2322286" cy="2322286"/>
          </a:xfrm>
          <a:prstGeom prst="rect">
            <a:avLst/>
          </a:prstGeom>
        </p:spPr>
      </p:pic>
    </p:spTree>
    <p:extLst>
      <p:ext uri="{BB962C8B-B14F-4D97-AF65-F5344CB8AC3E}">
        <p14:creationId xmlns:p14="http://schemas.microsoft.com/office/powerpoint/2010/main" val="2907113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31" y="6602631"/>
            <a:ext cx="325501" cy="34625"/>
          </a:xfrm>
          <a:prstGeom prst="rect">
            <a:avLst/>
          </a:prstGeom>
          <a:noFill/>
          <a:ln w="9525" algn="ctr">
            <a:noFill/>
            <a:miter lim="800000"/>
            <a:headEnd/>
            <a:tailEnd/>
          </a:ln>
          <a:effectLst/>
        </p:spPr>
        <p:txBody>
          <a:bodyPr wrap="square" lIns="0" tIns="0" rIns="0" bIns="0" anchor="b">
            <a:spAutoFit/>
          </a:bodyPr>
          <a:lstStyle/>
          <a:p>
            <a:pPr algn="r" defTabSz="152686" fontAlgn="auto">
              <a:spcBef>
                <a:spcPts val="0"/>
              </a:spcBef>
              <a:spcAft>
                <a:spcPts val="0"/>
              </a:spcAft>
              <a:defRPr/>
            </a:pPr>
            <a:fld id="{4ABDCABE-3F10-B64C-92F1-862014417034}" type="slidenum">
              <a:rPr lang="en-US" sz="225" smtClean="0">
                <a:solidFill>
                  <a:schemeClr val="tx1"/>
                </a:solidFill>
                <a:latin typeface="+mn-lt"/>
                <a:ea typeface="+mn-ea"/>
                <a:cs typeface="Arial" panose="020B0604020202020204" pitchFamily="34" charset="0"/>
              </a:rPr>
              <a:pPr algn="r" defTabSz="152686" fontAlgn="auto">
                <a:spcBef>
                  <a:spcPts val="0"/>
                </a:spcBef>
                <a:spcAft>
                  <a:spcPts val="0"/>
                </a:spcAft>
                <a:defRPr/>
              </a:pPr>
              <a:t>‹#›</a:t>
            </a:fld>
            <a:endParaRPr lang="en-US" sz="225">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41" y="6501671"/>
            <a:ext cx="7277861" cy="3077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 dirty="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124937"/>
            <a:ext cx="4480560" cy="30778"/>
          </a:xfrm>
        </p:spPr>
        <p:txBody>
          <a:bodyPr anchor="ctr" anchorCtr="0">
            <a:spAutoFit/>
          </a:bodyPr>
          <a:lstStyle>
            <a:lvl1pPr algn="r">
              <a:defRPr sz="200">
                <a:latin typeface="+mn-lt"/>
              </a:defRPr>
            </a:lvl1pPr>
          </a:lstStyle>
          <a:p>
            <a:pPr lvl="0"/>
            <a:r>
              <a:rPr lang="en-US" dirty="0"/>
              <a:t>Chapter › Topic</a:t>
            </a:r>
          </a:p>
        </p:txBody>
      </p:sp>
    </p:spTree>
    <p:extLst>
      <p:ext uri="{BB962C8B-B14F-4D97-AF65-F5344CB8AC3E}">
        <p14:creationId xmlns:p14="http://schemas.microsoft.com/office/powerpoint/2010/main" val="29752250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6" name="Partnership">
            <a:extLst>
              <a:ext uri="{FF2B5EF4-FFF2-40B4-BE49-F238E27FC236}">
                <a16:creationId xmlns:a16="http://schemas.microsoft.com/office/drawing/2014/main" id="{2DB70230-A6B5-4979-8308-8CA8DA9D951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Georgia" panose="02040502050405020303" pitchFamily="18" charset="0"/>
              <a:ea typeface="+mj-ea"/>
              <a:cs typeface="+mj-cs"/>
              <a:sym typeface="Georgia" panose="02040502050405020303" pitchFamily="18" charset="0"/>
            </a:endParaRPr>
          </a:p>
        </p:txBody>
      </p:sp>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3"/>
            </p:custDataLst>
          </p:nvPr>
        </p:nvGrpSpPr>
        <p:grpSpPr bwMode="black">
          <a:xfrm>
            <a:off x="551942" y="481160"/>
            <a:ext cx="1893201" cy="585216"/>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dirty="0"/>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5"/>
            </p:custDataLst>
          </p:nvPr>
        </p:nvSpPr>
        <p:spPr>
          <a:xfrm>
            <a:off x="554736"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6"/>
            </p:custDataLst>
          </p:nvPr>
        </p:nvSpPr>
        <p:spPr>
          <a:xfrm>
            <a:off x="551942" y="4092559"/>
            <a:ext cx="6016752" cy="307777"/>
          </a:xfrm>
          <a:prstGeom prst="rect">
            <a:avLst/>
          </a:prstGeom>
        </p:spPr>
        <p:txBody>
          <a:bodyPr wrap="square">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endParaRPr lang="en-US" dirty="0"/>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8"/>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dirty="0">
                <a:solidFill>
                  <a:schemeClr val="tx1"/>
                </a:solidFill>
                <a:latin typeface="+mn-lt"/>
              </a:rPr>
              <a:t>CONFIDENTIAL AND PROPRIETARY</a:t>
            </a:r>
          </a:p>
          <a:p>
            <a:pPr defTabSz="804863" eaLnBrk="0" hangingPunct="0"/>
            <a:r>
              <a:rPr lang="en-US" sz="800" dirty="0">
                <a:solidFill>
                  <a:schemeClr val="tx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2180483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4124940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913323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8260746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061062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2043438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844001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79443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1884F20A-06B6-4C53-9799-F334104A376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908871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endParaRPr lang="en-US" dirty="0"/>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2951823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endParaRPr lang="en-US" sz="1600" dirty="0"/>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36789215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dirty="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dirty="0"/>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endParaRPr lang="en-US" dirty="0"/>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76999"/>
          </a:xfrm>
        </p:spPr>
        <p:txBody>
          <a:bodyPr anchor="ctr" anchorCtr="0"/>
          <a:lstStyle/>
          <a:p>
            <a:r>
              <a:rPr lang="en-US" sz="1600"/>
              <a:t>Click to edit Master subtitle style</a:t>
            </a:r>
            <a:endParaRPr lang="en-US" sz="1600" dirty="0"/>
          </a:p>
        </p:txBody>
      </p:sp>
    </p:spTree>
    <p:extLst>
      <p:ext uri="{BB962C8B-B14F-4D97-AF65-F5344CB8AC3E}">
        <p14:creationId xmlns:p14="http://schemas.microsoft.com/office/powerpoint/2010/main" val="2148462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10190670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3520220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1"/>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2"/>
            </p:custDataLst>
          </p:nvPr>
        </p:nvGrpSpPr>
        <p:grpSpPr bwMode="black">
          <a:xfrm>
            <a:off x="549271" y="481160"/>
            <a:ext cx="1893201" cy="585216"/>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3" name="Partnership">
            <a:extLst>
              <a:ext uri="{FF2B5EF4-FFF2-40B4-BE49-F238E27FC236}">
                <a16:creationId xmlns:a16="http://schemas.microsoft.com/office/drawing/2014/main" id="{406BABA0-9DFC-49A9-8EAF-33E4D637F91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7517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192455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636964F-BF76-4F02-9BB6-616253CD5EF3}"/>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566455" y="471548"/>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Rectangle 7">
            <a:extLst>
              <a:ext uri="{FF2B5EF4-FFF2-40B4-BE49-F238E27FC236}">
                <a16:creationId xmlns:a16="http://schemas.microsoft.com/office/drawing/2014/main" id="{DB8B351B-B0C4-42D0-A57A-15481A687900}"/>
              </a:ext>
            </a:extLst>
          </p:cNvPr>
          <p:cNvSpPr/>
          <p:nvPr userDrawn="1"/>
        </p:nvSpPr>
        <p:spPr>
          <a:xfrm>
            <a:off x="3176" y="4101099"/>
            <a:ext cx="12188824" cy="2647231"/>
          </a:xfrm>
          <a:prstGeom prst="rect">
            <a:avLst/>
          </a:prstGeom>
          <a:solidFill>
            <a:schemeClr val="tx2">
              <a:alpha val="78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913657" y="6410456"/>
            <a:ext cx="929055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accent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914798" y="5992847"/>
            <a:ext cx="929055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accent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914798" y="4233131"/>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solidFill>
                  <a:schemeClr val="accent1"/>
                </a:solidFill>
              </a:defRPr>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914798" y="5749709"/>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9589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4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98956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9824F4E-2E94-4958-8B43-2A05AEF37935}"/>
              </a:ext>
            </a:extLst>
          </p:cNvPr>
          <p:cNvPicPr>
            <a:picLocks noChangeAspect="1"/>
          </p:cNvPicPr>
          <p:nvPr userDrawn="1"/>
        </p:nvPicPr>
        <p:blipFill>
          <a:blip r:embed="rId9"/>
          <a:stretch>
            <a:fillRect/>
          </a:stretch>
        </p:blipFill>
        <p:spPr bwMode="ltGray">
          <a:xfrm>
            <a:off x="0" y="0"/>
            <a:ext cx="12192000" cy="6858000"/>
          </a:xfrm>
          <a:prstGeom prst="rect">
            <a:avLst/>
          </a:prstGeom>
        </p:spPr>
      </p:pic>
      <p:pic>
        <p:nvPicPr>
          <p:cNvPr id="9" name="Picture 8">
            <a:extLst>
              <a:ext uri="{FF2B5EF4-FFF2-40B4-BE49-F238E27FC236}">
                <a16:creationId xmlns:a16="http://schemas.microsoft.com/office/drawing/2014/main" id="{93425FF4-325F-42E5-8F8C-966FBDF1B023}"/>
              </a:ext>
            </a:extLst>
          </p:cNvPr>
          <p:cNvPicPr>
            <a:picLocks noChangeAspect="1"/>
          </p:cNvPicPr>
          <p:nvPr userDrawn="1"/>
        </p:nvPicPr>
        <p:blipFill>
          <a:blip r:embed="rId10"/>
          <a:stretch>
            <a:fillRect/>
          </a:stretch>
        </p:blipFill>
        <p:spPr bwMode="ltGray">
          <a:xfrm>
            <a:off x="10054716" y="615476"/>
            <a:ext cx="1579001" cy="1579001"/>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1" y="3559108"/>
            <a:ext cx="41558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2" y="2691882"/>
            <a:ext cx="41558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770079"/>
            <a:ext cx="929055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000" dirty="0"/>
            </a:lvl1pPr>
          </a:lstStyle>
          <a:p>
            <a:pPr lvl="0"/>
            <a:r>
              <a:rPr lang="en-US"/>
              <a:t>Click to edit Master title style</a:t>
            </a:r>
            <a:endParaRPr lang="en-US" dirty="0"/>
          </a:p>
        </p:txBody>
      </p:sp>
      <p:cxnSp>
        <p:nvCxnSpPr>
          <p:cNvPr id="11" name="Straight Connector 10">
            <a:extLst>
              <a:ext uri="{FF2B5EF4-FFF2-40B4-BE49-F238E27FC236}">
                <a16:creationId xmlns:a16="http://schemas.microsoft.com/office/drawing/2014/main" id="{22CDEAC4-6F17-426D-B78D-5A9BC34F64E9}"/>
              </a:ext>
            </a:extLst>
          </p:cNvPr>
          <p:cNvCxnSpPr>
            <a:cxnSpLocks/>
          </p:cNvCxnSpPr>
          <p:nvPr userDrawn="1"/>
        </p:nvCxnSpPr>
        <p:spPr bwMode="ltGray">
          <a:xfrm>
            <a:off x="551941" y="2286657"/>
            <a:ext cx="1099058" cy="0"/>
          </a:xfrm>
          <a:prstGeom prst="line">
            <a:avLst/>
          </a:prstGeom>
          <a:ln w="19050" cap="rnd">
            <a:solidFill>
              <a:schemeClr val="accent6"/>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8439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480002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024389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0243893"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662702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28713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5671B7CF-6775-4183-A4C6-1F0E2E1146FC}"/>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3061434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064443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6557424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235756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1884F20A-06B6-4C53-9799-F334104A376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887396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5671B7CF-6775-4183-A4C6-1F0E2E1146FC}"/>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6962690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F1F406AF-3A2C-4C2B-952F-FD5B6D2A47A8}"/>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397475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C7EF91D6-2F0C-4A14-9775-300E93F19463}"/>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32034821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10">
            <a:extLst>
              <a:ext uri="{FF2B5EF4-FFF2-40B4-BE49-F238E27FC236}">
                <a16:creationId xmlns:a16="http://schemas.microsoft.com/office/drawing/2014/main" id="{9A41FEA7-1F63-4807-9742-262E7270B550}"/>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4483750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056904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944612"/>
            <a:ext cx="10243893" cy="384721"/>
          </a:xfrm>
        </p:spPr>
        <p:txBody>
          <a:bodyPr vert="horz">
            <a:sp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9" name="Picture 8">
            <a:extLst>
              <a:ext uri="{FF2B5EF4-FFF2-40B4-BE49-F238E27FC236}">
                <a16:creationId xmlns:a16="http://schemas.microsoft.com/office/drawing/2014/main" id="{55C88C7D-333C-49EF-B833-B160FE43518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905744" y="597813"/>
            <a:ext cx="731520" cy="731520"/>
          </a:xfrm>
          <a:prstGeom prst="rect">
            <a:avLst/>
          </a:prstGeom>
        </p:spPr>
      </p:pic>
    </p:spTree>
    <p:extLst>
      <p:ext uri="{BB962C8B-B14F-4D97-AF65-F5344CB8AC3E}">
        <p14:creationId xmlns:p14="http://schemas.microsoft.com/office/powerpoint/2010/main" val="16733017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9146416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9" Type="http://schemas.openxmlformats.org/officeDocument/2006/relationships/tags" Target="../tags/tag17.xml"/><Relationship Id="rId21" Type="http://schemas.openxmlformats.org/officeDocument/2006/relationships/slideLayout" Target="../slideLayouts/slideLayout21.xml"/><Relationship Id="rId34" Type="http://schemas.openxmlformats.org/officeDocument/2006/relationships/tags" Target="../tags/tag12.xml"/><Relationship Id="rId42"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6.xml"/><Relationship Id="rId36" Type="http://schemas.openxmlformats.org/officeDocument/2006/relationships/tags" Target="../tags/tag1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tags" Target="../tags/tag13.xml"/><Relationship Id="rId43"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38" Type="http://schemas.openxmlformats.org/officeDocument/2006/relationships/tags" Target="../tags/tag16.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tags" Target="../tags/tag1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73.xml"/><Relationship Id="rId39" Type="http://schemas.openxmlformats.org/officeDocument/2006/relationships/tags" Target="../tags/tag186.xml"/><Relationship Id="rId21" Type="http://schemas.openxmlformats.org/officeDocument/2006/relationships/tags" Target="../tags/tag168.xml"/><Relationship Id="rId34" Type="http://schemas.openxmlformats.org/officeDocument/2006/relationships/tags" Target="../tags/tag181.xml"/><Relationship Id="rId42" Type="http://schemas.openxmlformats.org/officeDocument/2006/relationships/image" Target="../media/image3.emf"/><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167.xml"/><Relationship Id="rId29" Type="http://schemas.openxmlformats.org/officeDocument/2006/relationships/tags" Target="../tags/tag176.xml"/><Relationship Id="rId41" Type="http://schemas.openxmlformats.org/officeDocument/2006/relationships/oleObject" Target="../embeddings/oleObject24.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71.xml"/><Relationship Id="rId32" Type="http://schemas.openxmlformats.org/officeDocument/2006/relationships/tags" Target="../tags/tag179.xml"/><Relationship Id="rId37" Type="http://schemas.openxmlformats.org/officeDocument/2006/relationships/tags" Target="../tags/tag184.xml"/><Relationship Id="rId40" Type="http://schemas.openxmlformats.org/officeDocument/2006/relationships/tags" Target="../tags/tag18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170.xml"/><Relationship Id="rId28" Type="http://schemas.openxmlformats.org/officeDocument/2006/relationships/tags" Target="../tags/tag175.xml"/><Relationship Id="rId36" Type="http://schemas.openxmlformats.org/officeDocument/2006/relationships/tags" Target="../tags/tag183.xml"/><Relationship Id="rId10" Type="http://schemas.openxmlformats.org/officeDocument/2006/relationships/slideLayout" Target="../slideLayouts/slideLayout32.xml"/><Relationship Id="rId19" Type="http://schemas.openxmlformats.org/officeDocument/2006/relationships/theme" Target="../theme/theme2.xml"/><Relationship Id="rId31" Type="http://schemas.openxmlformats.org/officeDocument/2006/relationships/tags" Target="../tags/tag178.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tags" Target="../tags/tag177.xml"/><Relationship Id="rId35" Type="http://schemas.openxmlformats.org/officeDocument/2006/relationships/tags" Target="../tags/tag182.xml"/><Relationship Id="rId43" Type="http://schemas.openxmlformats.org/officeDocument/2006/relationships/image" Target="../media/image2.png"/><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172.xml"/><Relationship Id="rId33" Type="http://schemas.openxmlformats.org/officeDocument/2006/relationships/tags" Target="../tags/tag180.xml"/><Relationship Id="rId38" Type="http://schemas.openxmlformats.org/officeDocument/2006/relationships/tags" Target="../tags/tag18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image" Target="../media/image2.png"/><Relationship Id="rId21" Type="http://schemas.openxmlformats.org/officeDocument/2006/relationships/tags" Target="../tags/tag308.xml"/><Relationship Id="rId34" Type="http://schemas.openxmlformats.org/officeDocument/2006/relationships/tags" Target="../tags/tag32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image" Target="../media/image1.emf"/><Relationship Id="rId2" Type="http://schemas.openxmlformats.org/officeDocument/2006/relationships/slideLayout" Target="../slideLayouts/slideLayout42.xml"/><Relationship Id="rId16" Type="http://schemas.openxmlformats.org/officeDocument/2006/relationships/theme" Target="../theme/theme3.xml"/><Relationship Id="rId20" Type="http://schemas.openxmlformats.org/officeDocument/2006/relationships/tags" Target="../tags/tag307.xml"/><Relationship Id="rId29" Type="http://schemas.openxmlformats.org/officeDocument/2006/relationships/tags" Target="../tags/tag31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oleObject" Target="../embeddings/oleObject43.bin"/><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10" Type="http://schemas.openxmlformats.org/officeDocument/2006/relationships/slideLayout" Target="../slideLayouts/slideLayout50.xml"/><Relationship Id="rId19" Type="http://schemas.openxmlformats.org/officeDocument/2006/relationships/tags" Target="../tags/tag306.xml"/><Relationship Id="rId31" Type="http://schemas.openxmlformats.org/officeDocument/2006/relationships/tags" Target="../tags/tag318.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tags" Target="../tags/tag418.xml"/><Relationship Id="rId26" Type="http://schemas.openxmlformats.org/officeDocument/2006/relationships/tags" Target="../tags/tag426.xml"/><Relationship Id="rId39" Type="http://schemas.openxmlformats.org/officeDocument/2006/relationships/image" Target="../media/image1.emf"/><Relationship Id="rId21" Type="http://schemas.openxmlformats.org/officeDocument/2006/relationships/tags" Target="../tags/tag421.xml"/><Relationship Id="rId34" Type="http://schemas.openxmlformats.org/officeDocument/2006/relationships/tags" Target="../tags/tag434.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5" Type="http://schemas.openxmlformats.org/officeDocument/2006/relationships/tags" Target="../tags/tag425.xml"/><Relationship Id="rId33" Type="http://schemas.openxmlformats.org/officeDocument/2006/relationships/tags" Target="../tags/tag433.xml"/><Relationship Id="rId38" Type="http://schemas.openxmlformats.org/officeDocument/2006/relationships/oleObject" Target="../embeddings/oleObject59.bin"/><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ags" Target="../tags/tag420.xml"/><Relationship Id="rId29" Type="http://schemas.openxmlformats.org/officeDocument/2006/relationships/tags" Target="../tags/tag42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ags" Target="../tags/tag424.xml"/><Relationship Id="rId32" Type="http://schemas.openxmlformats.org/officeDocument/2006/relationships/tags" Target="../tags/tag432.xml"/><Relationship Id="rId37" Type="http://schemas.openxmlformats.org/officeDocument/2006/relationships/tags" Target="../tags/tag437.xml"/><Relationship Id="rId40" Type="http://schemas.openxmlformats.org/officeDocument/2006/relationships/image" Target="../media/image2.pn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ags" Target="../tags/tag423.xml"/><Relationship Id="rId28" Type="http://schemas.openxmlformats.org/officeDocument/2006/relationships/tags" Target="../tags/tag428.xml"/><Relationship Id="rId36" Type="http://schemas.openxmlformats.org/officeDocument/2006/relationships/tags" Target="../tags/tag436.xml"/><Relationship Id="rId10" Type="http://schemas.openxmlformats.org/officeDocument/2006/relationships/slideLayout" Target="../slideLayouts/slideLayout65.xml"/><Relationship Id="rId19" Type="http://schemas.openxmlformats.org/officeDocument/2006/relationships/tags" Target="../tags/tag419.xml"/><Relationship Id="rId31" Type="http://schemas.openxmlformats.org/officeDocument/2006/relationships/tags" Target="../tags/tag43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ags" Target="../tags/tag422.xml"/><Relationship Id="rId27" Type="http://schemas.openxmlformats.org/officeDocument/2006/relationships/tags" Target="../tags/tag427.xml"/><Relationship Id="rId30" Type="http://schemas.openxmlformats.org/officeDocument/2006/relationships/tags" Target="../tags/tag430.xml"/><Relationship Id="rId35" Type="http://schemas.openxmlformats.org/officeDocument/2006/relationships/tags" Target="../tags/tag435.xml"/><Relationship Id="rId8" Type="http://schemas.openxmlformats.org/officeDocument/2006/relationships/slideLayout" Target="../slideLayouts/slideLayout63.xml"/><Relationship Id="rId3"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tags" Target="../tags/tag538.xml"/><Relationship Id="rId26" Type="http://schemas.openxmlformats.org/officeDocument/2006/relationships/tags" Target="../tags/tag546.xml"/><Relationship Id="rId21" Type="http://schemas.openxmlformats.org/officeDocument/2006/relationships/tags" Target="../tags/tag541.xml"/><Relationship Id="rId34" Type="http://schemas.openxmlformats.org/officeDocument/2006/relationships/tags" Target="../tags/tag55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537.xml"/><Relationship Id="rId25" Type="http://schemas.openxmlformats.org/officeDocument/2006/relationships/tags" Target="../tags/tag545.xml"/><Relationship Id="rId33" Type="http://schemas.openxmlformats.org/officeDocument/2006/relationships/tags" Target="../tags/tag553.xml"/><Relationship Id="rId38" Type="http://schemas.openxmlformats.org/officeDocument/2006/relationships/image" Target="../media/image1.emf"/><Relationship Id="rId2" Type="http://schemas.openxmlformats.org/officeDocument/2006/relationships/slideLayout" Target="../slideLayouts/slideLayout73.xml"/><Relationship Id="rId16" Type="http://schemas.openxmlformats.org/officeDocument/2006/relationships/tags" Target="../tags/tag536.xml"/><Relationship Id="rId20" Type="http://schemas.openxmlformats.org/officeDocument/2006/relationships/tags" Target="../tags/tag540.xml"/><Relationship Id="rId29" Type="http://schemas.openxmlformats.org/officeDocument/2006/relationships/tags" Target="../tags/tag549.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tags" Target="../tags/tag544.xml"/><Relationship Id="rId32" Type="http://schemas.openxmlformats.org/officeDocument/2006/relationships/tags" Target="../tags/tag552.xml"/><Relationship Id="rId37" Type="http://schemas.openxmlformats.org/officeDocument/2006/relationships/oleObject" Target="../embeddings/oleObject75.bin"/><Relationship Id="rId5" Type="http://schemas.openxmlformats.org/officeDocument/2006/relationships/slideLayout" Target="../slideLayouts/slideLayout76.xml"/><Relationship Id="rId15" Type="http://schemas.openxmlformats.org/officeDocument/2006/relationships/theme" Target="../theme/theme5.xml"/><Relationship Id="rId23" Type="http://schemas.openxmlformats.org/officeDocument/2006/relationships/tags" Target="../tags/tag543.xml"/><Relationship Id="rId28" Type="http://schemas.openxmlformats.org/officeDocument/2006/relationships/tags" Target="../tags/tag548.xml"/><Relationship Id="rId36" Type="http://schemas.openxmlformats.org/officeDocument/2006/relationships/tags" Target="../tags/tag556.xml"/><Relationship Id="rId10" Type="http://schemas.openxmlformats.org/officeDocument/2006/relationships/slideLayout" Target="../slideLayouts/slideLayout81.xml"/><Relationship Id="rId19" Type="http://schemas.openxmlformats.org/officeDocument/2006/relationships/tags" Target="../tags/tag539.xml"/><Relationship Id="rId31" Type="http://schemas.openxmlformats.org/officeDocument/2006/relationships/tags" Target="../tags/tag55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ags" Target="../tags/tag542.xml"/><Relationship Id="rId27" Type="http://schemas.openxmlformats.org/officeDocument/2006/relationships/tags" Target="../tags/tag547.xml"/><Relationship Id="rId30" Type="http://schemas.openxmlformats.org/officeDocument/2006/relationships/tags" Target="../tags/tag550.xml"/><Relationship Id="rId35" Type="http://schemas.openxmlformats.org/officeDocument/2006/relationships/tags" Target="../tags/tag555.xml"/><Relationship Id="rId8" Type="http://schemas.openxmlformats.org/officeDocument/2006/relationships/slideLayout" Target="../slideLayouts/slideLayout79.xml"/><Relationship Id="rId3"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tags" Target="../tags/tag656.xml"/><Relationship Id="rId39" Type="http://schemas.openxmlformats.org/officeDocument/2006/relationships/tags" Target="../tags/tag669.xml"/><Relationship Id="rId21" Type="http://schemas.openxmlformats.org/officeDocument/2006/relationships/tags" Target="../tags/tag651.xml"/><Relationship Id="rId34" Type="http://schemas.openxmlformats.org/officeDocument/2006/relationships/tags" Target="../tags/tag664.xml"/><Relationship Id="rId42" Type="http://schemas.openxmlformats.org/officeDocument/2006/relationships/image" Target="../media/image2.png"/><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tags" Target="../tags/tag650.xml"/><Relationship Id="rId29" Type="http://schemas.openxmlformats.org/officeDocument/2006/relationships/tags" Target="../tags/tag659.xml"/><Relationship Id="rId41" Type="http://schemas.openxmlformats.org/officeDocument/2006/relationships/image" Target="../media/image1.emf"/><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tags" Target="../tags/tag654.xml"/><Relationship Id="rId32" Type="http://schemas.openxmlformats.org/officeDocument/2006/relationships/tags" Target="../tags/tag662.xml"/><Relationship Id="rId37" Type="http://schemas.openxmlformats.org/officeDocument/2006/relationships/tags" Target="../tags/tag667.xml"/><Relationship Id="rId40" Type="http://schemas.openxmlformats.org/officeDocument/2006/relationships/oleObject" Target="../embeddings/oleObject86.bin"/><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tags" Target="../tags/tag653.xml"/><Relationship Id="rId28" Type="http://schemas.openxmlformats.org/officeDocument/2006/relationships/tags" Target="../tags/tag658.xml"/><Relationship Id="rId36" Type="http://schemas.openxmlformats.org/officeDocument/2006/relationships/tags" Target="../tags/tag666.xml"/><Relationship Id="rId10" Type="http://schemas.openxmlformats.org/officeDocument/2006/relationships/slideLayout" Target="../slideLayouts/slideLayout95.xml"/><Relationship Id="rId19" Type="http://schemas.openxmlformats.org/officeDocument/2006/relationships/theme" Target="../theme/theme6.xml"/><Relationship Id="rId31" Type="http://schemas.openxmlformats.org/officeDocument/2006/relationships/tags" Target="../tags/tag661.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tags" Target="../tags/tag652.xml"/><Relationship Id="rId27" Type="http://schemas.openxmlformats.org/officeDocument/2006/relationships/tags" Target="../tags/tag657.xml"/><Relationship Id="rId30" Type="http://schemas.openxmlformats.org/officeDocument/2006/relationships/tags" Target="../tags/tag660.xml"/><Relationship Id="rId35" Type="http://schemas.openxmlformats.org/officeDocument/2006/relationships/tags" Target="../tags/tag665.xml"/><Relationship Id="rId8" Type="http://schemas.openxmlformats.org/officeDocument/2006/relationships/slideLayout" Target="../slideLayouts/slideLayout93.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tags" Target="../tags/tag655.xml"/><Relationship Id="rId33" Type="http://schemas.openxmlformats.org/officeDocument/2006/relationships/tags" Target="../tags/tag663.xml"/><Relationship Id="rId38" Type="http://schemas.openxmlformats.org/officeDocument/2006/relationships/tags" Target="../tags/tag66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tags" Target="../tags/tag786.xml"/><Relationship Id="rId26" Type="http://schemas.openxmlformats.org/officeDocument/2006/relationships/tags" Target="../tags/tag794.xml"/><Relationship Id="rId21" Type="http://schemas.openxmlformats.org/officeDocument/2006/relationships/tags" Target="../tags/tag789.xml"/><Relationship Id="rId34" Type="http://schemas.openxmlformats.org/officeDocument/2006/relationships/tags" Target="../tags/tag802.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ags" Target="../tags/tag785.xml"/><Relationship Id="rId25" Type="http://schemas.openxmlformats.org/officeDocument/2006/relationships/tags" Target="../tags/tag793.xml"/><Relationship Id="rId33" Type="http://schemas.openxmlformats.org/officeDocument/2006/relationships/tags" Target="../tags/tag801.xml"/><Relationship Id="rId38" Type="http://schemas.openxmlformats.org/officeDocument/2006/relationships/image" Target="../media/image1.emf"/><Relationship Id="rId2" Type="http://schemas.openxmlformats.org/officeDocument/2006/relationships/slideLayout" Target="../slideLayouts/slideLayout105.xml"/><Relationship Id="rId16" Type="http://schemas.openxmlformats.org/officeDocument/2006/relationships/tags" Target="../tags/tag784.xml"/><Relationship Id="rId20" Type="http://schemas.openxmlformats.org/officeDocument/2006/relationships/tags" Target="../tags/tag788.xml"/><Relationship Id="rId29" Type="http://schemas.openxmlformats.org/officeDocument/2006/relationships/tags" Target="../tags/tag797.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ags" Target="../tags/tag792.xml"/><Relationship Id="rId32" Type="http://schemas.openxmlformats.org/officeDocument/2006/relationships/tags" Target="../tags/tag800.xml"/><Relationship Id="rId37" Type="http://schemas.openxmlformats.org/officeDocument/2006/relationships/oleObject" Target="../embeddings/oleObject104.bin"/><Relationship Id="rId5" Type="http://schemas.openxmlformats.org/officeDocument/2006/relationships/slideLayout" Target="../slideLayouts/slideLayout108.xml"/><Relationship Id="rId15" Type="http://schemas.openxmlformats.org/officeDocument/2006/relationships/theme" Target="../theme/theme7.xml"/><Relationship Id="rId23" Type="http://schemas.openxmlformats.org/officeDocument/2006/relationships/tags" Target="../tags/tag791.xml"/><Relationship Id="rId28" Type="http://schemas.openxmlformats.org/officeDocument/2006/relationships/tags" Target="../tags/tag796.xml"/><Relationship Id="rId36" Type="http://schemas.openxmlformats.org/officeDocument/2006/relationships/tags" Target="../tags/tag804.xml"/><Relationship Id="rId10" Type="http://schemas.openxmlformats.org/officeDocument/2006/relationships/slideLayout" Target="../slideLayouts/slideLayout113.xml"/><Relationship Id="rId19" Type="http://schemas.openxmlformats.org/officeDocument/2006/relationships/tags" Target="../tags/tag787.xml"/><Relationship Id="rId31" Type="http://schemas.openxmlformats.org/officeDocument/2006/relationships/tags" Target="../tags/tag799.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tags" Target="../tags/tag790.xml"/><Relationship Id="rId27" Type="http://schemas.openxmlformats.org/officeDocument/2006/relationships/tags" Target="../tags/tag795.xml"/><Relationship Id="rId30" Type="http://schemas.openxmlformats.org/officeDocument/2006/relationships/tags" Target="../tags/tag798.xml"/><Relationship Id="rId35" Type="http://schemas.openxmlformats.org/officeDocument/2006/relationships/tags" Target="../tags/tag803.xml"/><Relationship Id="rId8" Type="http://schemas.openxmlformats.org/officeDocument/2006/relationships/slideLayout" Target="../slideLayouts/slideLayout111.xml"/><Relationship Id="rId3"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2613043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13" imgH="416" progId="TCLayout.ActiveDocument.1">
                  <p:embed/>
                </p:oleObj>
              </mc:Choice>
              <mc:Fallback>
                <p:oleObj name="think-cell Slide" r:id="rId4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54737" y="172212"/>
            <a:ext cx="10243893"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F17F67C6-E0C1-45A2-B8DF-95A1B2516BD8}"/>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ABA81C03-1A8C-48EB-BB37-1381F9A2163D}"/>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2" name="Legend2" hidden="1">
              <a:extLst>
                <a:ext uri="{FF2B5EF4-FFF2-40B4-BE49-F238E27FC236}">
                  <a16:creationId xmlns:a16="http://schemas.microsoft.com/office/drawing/2014/main" id="{9B9E93B0-136A-47C1-8839-BCF1E3F3731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hidden="1">
              <a:extLst>
                <a:ext uri="{FF2B5EF4-FFF2-40B4-BE49-F238E27FC236}">
                  <a16:creationId xmlns:a16="http://schemas.microsoft.com/office/drawing/2014/main" id="{FDC1728D-CB2D-4879-AF7F-FCF5E9233B8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hidden="1">
              <a:extLst>
                <a:ext uri="{FF2B5EF4-FFF2-40B4-BE49-F238E27FC236}">
                  <a16:creationId xmlns:a16="http://schemas.microsoft.com/office/drawing/2014/main" id="{956E2EF0-4A7E-405B-8594-777815C8F7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5" name="LineLegend2" hidden="1">
              <a:extLst>
                <a:ext uri="{FF2B5EF4-FFF2-40B4-BE49-F238E27FC236}">
                  <a16:creationId xmlns:a16="http://schemas.microsoft.com/office/drawing/2014/main" id="{E5E0AECB-F524-47E7-9559-A92F91BA12D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6" name="LineLegend1" hidden="1">
              <a:extLst>
                <a:ext uri="{FF2B5EF4-FFF2-40B4-BE49-F238E27FC236}">
                  <a16:creationId xmlns:a16="http://schemas.microsoft.com/office/drawing/2014/main" id="{B2135489-C7DA-4E11-A64F-92CBF8E476B0}"/>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13CA4601-E655-477A-A8A8-903BF63CF63C}"/>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5AB736D7-CD98-4F29-9856-16CB0AE6487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2" hidden="1">
              <a:extLst>
                <a:ext uri="{FF2B5EF4-FFF2-40B4-BE49-F238E27FC236}">
                  <a16:creationId xmlns:a16="http://schemas.microsoft.com/office/drawing/2014/main" id="{46AC6D87-F04D-4E07-A646-8CADB7EA9136}"/>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3" hidden="1">
              <a:extLst>
                <a:ext uri="{FF2B5EF4-FFF2-40B4-BE49-F238E27FC236}">
                  <a16:creationId xmlns:a16="http://schemas.microsoft.com/office/drawing/2014/main" id="{C8656A7F-FFA4-408D-866F-3778CE43EC6D}"/>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4" hidden="1">
              <a:extLst>
                <a:ext uri="{FF2B5EF4-FFF2-40B4-BE49-F238E27FC236}">
                  <a16:creationId xmlns:a16="http://schemas.microsoft.com/office/drawing/2014/main" id="{BCD7D5C3-9FE0-445E-89CD-3E0B7EE216E5}"/>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5" hidden="1">
              <a:extLst>
                <a:ext uri="{FF2B5EF4-FFF2-40B4-BE49-F238E27FC236}">
                  <a16:creationId xmlns:a16="http://schemas.microsoft.com/office/drawing/2014/main" id="{24C74EC2-647F-4F4C-A710-62B69D523DC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1" name="MoonLegend1" hidden="1">
              <a:extLst>
                <a:ext uri="{FF2B5EF4-FFF2-40B4-BE49-F238E27FC236}">
                  <a16:creationId xmlns:a16="http://schemas.microsoft.com/office/drawing/2014/main" id="{34EC7EDE-512D-43AB-934A-83B9BEB86931}"/>
                </a:ext>
              </a:extLst>
            </p:cNvPr>
            <p:cNvGrpSpPr>
              <a:grpSpLocks noChangeAspect="1"/>
            </p:cNvGrpSpPr>
            <p:nvPr>
              <p:custDataLst>
                <p:tags r:id="rId29"/>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38AA9FD-A147-4FC8-9D85-9C64ECDB2262}"/>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2CE21B92-555F-4216-B3CF-B45EE4C52A60}"/>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MoonLegend2" hidden="1">
              <a:extLst>
                <a:ext uri="{FF2B5EF4-FFF2-40B4-BE49-F238E27FC236}">
                  <a16:creationId xmlns:a16="http://schemas.microsoft.com/office/drawing/2014/main" id="{5FD63D4F-486F-481A-B76D-1E0189C6118E}"/>
                </a:ext>
              </a:extLst>
            </p:cNvPr>
            <p:cNvGrpSpPr>
              <a:grpSpLocks noChangeAspect="1"/>
            </p:cNvGrpSpPr>
            <p:nvPr>
              <p:custDataLst>
                <p:tags r:id="rId30"/>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6784CE4-C045-4729-B53C-4F5031E32AAE}"/>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3" name="Arc 212" hidden="1">
                <a:extLst>
                  <a:ext uri="{FF2B5EF4-FFF2-40B4-BE49-F238E27FC236}">
                    <a16:creationId xmlns:a16="http://schemas.microsoft.com/office/drawing/2014/main" id="{50C23FD2-559C-468C-B281-968011F4A176}"/>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3" hidden="1">
              <a:extLst>
                <a:ext uri="{FF2B5EF4-FFF2-40B4-BE49-F238E27FC236}">
                  <a16:creationId xmlns:a16="http://schemas.microsoft.com/office/drawing/2014/main" id="{15FE34B0-0EEF-4862-980D-684CE2B6C30D}"/>
                </a:ext>
              </a:extLst>
            </p:cNvPr>
            <p:cNvGrpSpPr>
              <a:grpSpLocks noChangeAspect="1"/>
            </p:cNvGrpSpPr>
            <p:nvPr>
              <p:custDataLst>
                <p:tags r:id="rId31"/>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9C8B7655-C523-4D7D-AA38-B5BF93A23271}"/>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1" name="Arc 210" hidden="1">
                <a:extLst>
                  <a:ext uri="{FF2B5EF4-FFF2-40B4-BE49-F238E27FC236}">
                    <a16:creationId xmlns:a16="http://schemas.microsoft.com/office/drawing/2014/main" id="{1E727801-67D2-4A39-9DED-ADB4CEE8E456}"/>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4" hidden="1">
              <a:extLst>
                <a:ext uri="{FF2B5EF4-FFF2-40B4-BE49-F238E27FC236}">
                  <a16:creationId xmlns:a16="http://schemas.microsoft.com/office/drawing/2014/main" id="{57B78EAE-95CC-48E3-A16B-8D9B91AC8330}"/>
                </a:ext>
              </a:extLst>
            </p:cNvPr>
            <p:cNvGrpSpPr>
              <a:grpSpLocks noChangeAspect="1"/>
            </p:cNvGrpSpPr>
            <p:nvPr>
              <p:custDataLst>
                <p:tags r:id="rId32"/>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2EC9B776-F824-48EC-A8EA-19FB402EB2C1}"/>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Arc 208" hidden="1">
                <a:extLst>
                  <a:ext uri="{FF2B5EF4-FFF2-40B4-BE49-F238E27FC236}">
                    <a16:creationId xmlns:a16="http://schemas.microsoft.com/office/drawing/2014/main" id="{191F8326-A870-4D1C-97D4-65E01FA7D2B1}"/>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5" hidden="1">
              <a:extLst>
                <a:ext uri="{FF2B5EF4-FFF2-40B4-BE49-F238E27FC236}">
                  <a16:creationId xmlns:a16="http://schemas.microsoft.com/office/drawing/2014/main" id="{0B540C82-863A-4EA0-A293-90F60B7F2C03}"/>
                </a:ext>
              </a:extLst>
            </p:cNvPr>
            <p:cNvGrpSpPr>
              <a:grpSpLocks noChangeAspect="1"/>
            </p:cNvGrpSpPr>
            <p:nvPr>
              <p:custDataLst>
                <p:tags r:id="rId33"/>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56C2296E-CF8D-4FE1-84F0-30937DF98B13}"/>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7" name="Arc 206" hidden="1">
                <a:extLst>
                  <a:ext uri="{FF2B5EF4-FFF2-40B4-BE49-F238E27FC236}">
                    <a16:creationId xmlns:a16="http://schemas.microsoft.com/office/drawing/2014/main" id="{A1E5A14F-C6F8-4197-8B49-E9D67EA98A05}"/>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6" name="LegendBoxes" hidden="1">
            <a:extLst>
              <a:ext uri="{FF2B5EF4-FFF2-40B4-BE49-F238E27FC236}">
                <a16:creationId xmlns:a16="http://schemas.microsoft.com/office/drawing/2014/main" id="{FCBC4FA8-B894-4F1C-AA1D-88F2D18A28FB}"/>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F6A0CC43-5FA2-4B30-906B-A54FC8FACA67}"/>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8" name="RectangleLegend2" hidden="1">
              <a:extLst>
                <a:ext uri="{FF2B5EF4-FFF2-40B4-BE49-F238E27FC236}">
                  <a16:creationId xmlns:a16="http://schemas.microsoft.com/office/drawing/2014/main" id="{4F2753A6-A67E-4FB0-B210-D57AC41FE37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3" hidden="1">
              <a:extLst>
                <a:ext uri="{FF2B5EF4-FFF2-40B4-BE49-F238E27FC236}">
                  <a16:creationId xmlns:a16="http://schemas.microsoft.com/office/drawing/2014/main" id="{C38E0F6D-2006-4E79-A07E-C53039F9D076}"/>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4" hidden="1">
              <a:extLst>
                <a:ext uri="{FF2B5EF4-FFF2-40B4-BE49-F238E27FC236}">
                  <a16:creationId xmlns:a16="http://schemas.microsoft.com/office/drawing/2014/main" id="{14A76D74-EE2F-46FE-A75F-D14D62EF67C4}"/>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5" hidden="1">
              <a:extLst>
                <a:ext uri="{FF2B5EF4-FFF2-40B4-BE49-F238E27FC236}">
                  <a16:creationId xmlns:a16="http://schemas.microsoft.com/office/drawing/2014/main" id="{371EA175-C7C6-40DF-B553-6A6A65E206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Legend1" hidden="1">
              <a:extLst>
                <a:ext uri="{FF2B5EF4-FFF2-40B4-BE49-F238E27FC236}">
                  <a16:creationId xmlns:a16="http://schemas.microsoft.com/office/drawing/2014/main" id="{4DD00FA3-663D-4C5C-B977-3928BAB35DE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3" name="Legend2" hidden="1">
              <a:extLst>
                <a:ext uri="{FF2B5EF4-FFF2-40B4-BE49-F238E27FC236}">
                  <a16:creationId xmlns:a16="http://schemas.microsoft.com/office/drawing/2014/main" id="{8710FFA3-EDD7-4AF7-95A5-0EE0713E4B7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3" hidden="1">
              <a:extLst>
                <a:ext uri="{FF2B5EF4-FFF2-40B4-BE49-F238E27FC236}">
                  <a16:creationId xmlns:a16="http://schemas.microsoft.com/office/drawing/2014/main" id="{96586183-21A8-4580-BAAC-DE2A441A112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4" hidden="1">
              <a:extLst>
                <a:ext uri="{FF2B5EF4-FFF2-40B4-BE49-F238E27FC236}">
                  <a16:creationId xmlns:a16="http://schemas.microsoft.com/office/drawing/2014/main" id="{8937163D-04B9-408B-A8C3-1E704E624AD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5" hidden="1">
              <a:extLst>
                <a:ext uri="{FF2B5EF4-FFF2-40B4-BE49-F238E27FC236}">
                  <a16:creationId xmlns:a16="http://schemas.microsoft.com/office/drawing/2014/main" id="{0DAEB8FE-A5B7-4EED-BA74-733E79625ABA}"/>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pic>
        <p:nvPicPr>
          <p:cNvPr id="148" name="Picture 147">
            <a:extLst>
              <a:ext uri="{FF2B5EF4-FFF2-40B4-BE49-F238E27FC236}">
                <a16:creationId xmlns:a16="http://schemas.microsoft.com/office/drawing/2014/main" id="{4E406D6F-1A6E-499C-8274-A561513B4D96}"/>
              </a:ext>
            </a:extLst>
          </p:cNvPr>
          <p:cNvPicPr>
            <a:picLocks noChangeAspect="1"/>
          </p:cNvPicPr>
          <p:nvPr userDrawn="1"/>
        </p:nvPicPr>
        <p:blipFill>
          <a:blip r:embed="rId46"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
        <p:nvSpPr>
          <p:cNvPr id="6" name="SlideLogoText" hidden="1">
            <a:extLst>
              <a:ext uri="{FF2B5EF4-FFF2-40B4-BE49-F238E27FC236}">
                <a16:creationId xmlns:a16="http://schemas.microsoft.com/office/drawing/2014/main" id="{6310E891-C05B-4DEE-AD20-518EA135D8E7}"/>
              </a:ext>
            </a:extLst>
          </p:cNvPr>
          <p:cNvSpPr txBox="1"/>
          <p:nvPr userDrawn="1"/>
        </p:nvSpPr>
        <p:spPr>
          <a:xfrm>
            <a:off x="10281196" y="661521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53852830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59" r:id="rId16"/>
    <p:sldLayoutId id="2147483960" r:id="rId17"/>
    <p:sldLayoutId id="2147483678" r:id="rId18"/>
    <p:sldLayoutId id="2147483679" r:id="rId19"/>
    <p:sldLayoutId id="2147484035" r:id="rId20"/>
    <p:sldLayoutId id="2147484036" r:id="rId21"/>
    <p:sldLayoutId id="2147484037" r:id="rId22"/>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0"/>
            </p:custDataLst>
            <p:extLst>
              <p:ext uri="{D42A27DB-BD31-4B8C-83A1-F6EECF244321}">
                <p14:modId xmlns:p14="http://schemas.microsoft.com/office/powerpoint/2010/main" val="1206070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92" imgH="591" progId="TCLayout.ActiveDocument.1">
                  <p:embed/>
                </p:oleObj>
              </mc:Choice>
              <mc:Fallback>
                <p:oleObj name="think-cell Slide" r:id="rId41"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1"/>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7" y="172212"/>
            <a:ext cx="10243893"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5"/>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6" name="LegendBoxes" hidden="1">
            <a:extLst>
              <a:ext uri="{FF2B5EF4-FFF2-40B4-BE49-F238E27FC236}">
                <a16:creationId xmlns:a16="http://schemas.microsoft.com/office/drawing/2014/main" id="{A7A09002-7298-4BF9-A03B-F6E38A456A80}"/>
              </a:ext>
            </a:extLst>
          </p:cNvPr>
          <p:cNvGrpSpPr/>
          <p:nvPr userDrawn="1"/>
        </p:nvGrpSpPr>
        <p:grpSpPr>
          <a:xfrm>
            <a:off x="10714801" y="4381500"/>
            <a:ext cx="922463" cy="1717282"/>
            <a:chOff x="10554770" y="4322824"/>
            <a:chExt cx="922463" cy="1717282"/>
          </a:xfrm>
        </p:grpSpPr>
        <p:sp>
          <p:nvSpPr>
            <p:cNvPr id="147" name="RectangleLegend1" hidden="1">
              <a:extLst>
                <a:ext uri="{FF2B5EF4-FFF2-40B4-BE49-F238E27FC236}">
                  <a16:creationId xmlns:a16="http://schemas.microsoft.com/office/drawing/2014/main" id="{DAB0AA81-75C6-43E7-BAD7-C49A78285224}"/>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8" name="RectangleLegend2" hidden="1">
              <a:extLst>
                <a:ext uri="{FF2B5EF4-FFF2-40B4-BE49-F238E27FC236}">
                  <a16:creationId xmlns:a16="http://schemas.microsoft.com/office/drawing/2014/main" id="{B31654FD-6A3D-428B-AAF8-7CAB91DEEE74}"/>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9" name="RectangleLegend3" hidden="1">
              <a:extLst>
                <a:ext uri="{FF2B5EF4-FFF2-40B4-BE49-F238E27FC236}">
                  <a16:creationId xmlns:a16="http://schemas.microsoft.com/office/drawing/2014/main" id="{9C9D0918-581A-4E95-8780-E96AC71A36B4}"/>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0" name="RectangleLegend4" hidden="1">
              <a:extLst>
                <a:ext uri="{FF2B5EF4-FFF2-40B4-BE49-F238E27FC236}">
                  <a16:creationId xmlns:a16="http://schemas.microsoft.com/office/drawing/2014/main" id="{1466AA39-7FF8-4EB5-8057-9226C0E528F4}"/>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1" name="RectangleLegend5" hidden="1">
              <a:extLst>
                <a:ext uri="{FF2B5EF4-FFF2-40B4-BE49-F238E27FC236}">
                  <a16:creationId xmlns:a16="http://schemas.microsoft.com/office/drawing/2014/main" id="{66D8E444-2A73-4A54-BDE2-7569628B68AD}"/>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2" name="Legend1" hidden="1">
              <a:extLst>
                <a:ext uri="{FF2B5EF4-FFF2-40B4-BE49-F238E27FC236}">
                  <a16:creationId xmlns:a16="http://schemas.microsoft.com/office/drawing/2014/main" id="{88610F22-DA98-4F85-8C8C-BD66B19DB36B}"/>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3" name="Legend2" hidden="1">
              <a:extLst>
                <a:ext uri="{FF2B5EF4-FFF2-40B4-BE49-F238E27FC236}">
                  <a16:creationId xmlns:a16="http://schemas.microsoft.com/office/drawing/2014/main" id="{ED5A2119-333F-47D1-AB43-2EF996A6EAE9}"/>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4" name="Legend3" hidden="1">
              <a:extLst>
                <a:ext uri="{FF2B5EF4-FFF2-40B4-BE49-F238E27FC236}">
                  <a16:creationId xmlns:a16="http://schemas.microsoft.com/office/drawing/2014/main" id="{BBACEE83-8161-4716-88EF-DB37F222E13B}"/>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5" name="Legend4" hidden="1">
              <a:extLst>
                <a:ext uri="{FF2B5EF4-FFF2-40B4-BE49-F238E27FC236}">
                  <a16:creationId xmlns:a16="http://schemas.microsoft.com/office/drawing/2014/main" id="{EDD9CE17-B0A7-4405-9F8E-19484002A037}"/>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6" name="Legend5" hidden="1">
              <a:extLst>
                <a:ext uri="{FF2B5EF4-FFF2-40B4-BE49-F238E27FC236}">
                  <a16:creationId xmlns:a16="http://schemas.microsoft.com/office/drawing/2014/main" id="{466B7489-CC27-4C8B-943D-5CDB05D92AD1}"/>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57" name="LegendLines" hidden="1">
            <a:extLst>
              <a:ext uri="{FF2B5EF4-FFF2-40B4-BE49-F238E27FC236}">
                <a16:creationId xmlns:a16="http://schemas.microsoft.com/office/drawing/2014/main" id="{99781E11-ED71-40EC-9BB0-A60D9270841A}"/>
              </a:ext>
            </a:extLst>
          </p:cNvPr>
          <p:cNvGrpSpPr/>
          <p:nvPr userDrawn="1"/>
        </p:nvGrpSpPr>
        <p:grpSpPr>
          <a:xfrm>
            <a:off x="10317304" y="3150831"/>
            <a:ext cx="1319960" cy="958286"/>
            <a:chOff x="10162879" y="3243772"/>
            <a:chExt cx="1319960" cy="958286"/>
          </a:xfrm>
        </p:grpSpPr>
        <p:sp>
          <p:nvSpPr>
            <p:cNvPr id="158" name="Legend1" hidden="1">
              <a:extLst>
                <a:ext uri="{FF2B5EF4-FFF2-40B4-BE49-F238E27FC236}">
                  <a16:creationId xmlns:a16="http://schemas.microsoft.com/office/drawing/2014/main" id="{545DD127-80B1-4A0D-BE2D-6628A4F0EF76}"/>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9" name="Legend2" hidden="1">
              <a:extLst>
                <a:ext uri="{FF2B5EF4-FFF2-40B4-BE49-F238E27FC236}">
                  <a16:creationId xmlns:a16="http://schemas.microsoft.com/office/drawing/2014/main" id="{522FB353-ADA8-4A22-BB94-B7C9F6350BD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3" hidden="1">
              <a:extLst>
                <a:ext uri="{FF2B5EF4-FFF2-40B4-BE49-F238E27FC236}">
                  <a16:creationId xmlns:a16="http://schemas.microsoft.com/office/drawing/2014/main" id="{55FBED60-67D1-480D-A7BF-C30ECC960517}"/>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1" name="LineLegend3" hidden="1">
              <a:extLst>
                <a:ext uri="{FF2B5EF4-FFF2-40B4-BE49-F238E27FC236}">
                  <a16:creationId xmlns:a16="http://schemas.microsoft.com/office/drawing/2014/main" id="{8E8B0180-EB06-4A8B-AE2F-40755B984A74}"/>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2" name="LineLegend2" hidden="1">
              <a:extLst>
                <a:ext uri="{FF2B5EF4-FFF2-40B4-BE49-F238E27FC236}">
                  <a16:creationId xmlns:a16="http://schemas.microsoft.com/office/drawing/2014/main" id="{8C34602E-26EE-4631-9A87-15394D613B58}"/>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3" name="LineLegend1" hidden="1">
              <a:extLst>
                <a:ext uri="{FF2B5EF4-FFF2-40B4-BE49-F238E27FC236}">
                  <a16:creationId xmlns:a16="http://schemas.microsoft.com/office/drawing/2014/main" id="{B6039E35-1BCD-4BAE-AEA7-D51F2D4C8DA8}"/>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64" name="LegendMoons" hidden="1">
            <a:extLst>
              <a:ext uri="{FF2B5EF4-FFF2-40B4-BE49-F238E27FC236}">
                <a16:creationId xmlns:a16="http://schemas.microsoft.com/office/drawing/2014/main" id="{070DDC6F-B73D-4912-A19B-B04C614E701C}"/>
              </a:ext>
            </a:extLst>
          </p:cNvPr>
          <p:cNvGrpSpPr/>
          <p:nvPr userDrawn="1"/>
        </p:nvGrpSpPr>
        <p:grpSpPr>
          <a:xfrm>
            <a:off x="10684859" y="1146588"/>
            <a:ext cx="948949" cy="1731859"/>
            <a:chOff x="7716535" y="2630582"/>
            <a:chExt cx="948949" cy="1731859"/>
          </a:xfrm>
        </p:grpSpPr>
        <p:sp>
          <p:nvSpPr>
            <p:cNvPr id="165" name="Legend1" hidden="1">
              <a:extLst>
                <a:ext uri="{FF2B5EF4-FFF2-40B4-BE49-F238E27FC236}">
                  <a16:creationId xmlns:a16="http://schemas.microsoft.com/office/drawing/2014/main" id="{74F7EA36-07A9-4169-BC3D-BEA21725412C}"/>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6" name="Legend2" hidden="1">
              <a:extLst>
                <a:ext uri="{FF2B5EF4-FFF2-40B4-BE49-F238E27FC236}">
                  <a16:creationId xmlns:a16="http://schemas.microsoft.com/office/drawing/2014/main" id="{2F01A6B3-19DF-44FF-B742-CEC219751761}"/>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7" name="Legend3" hidden="1">
              <a:extLst>
                <a:ext uri="{FF2B5EF4-FFF2-40B4-BE49-F238E27FC236}">
                  <a16:creationId xmlns:a16="http://schemas.microsoft.com/office/drawing/2014/main" id="{0BF3D26C-9387-47CA-9957-E7F8E37A6014}"/>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8" name="Legend4" hidden="1">
              <a:extLst>
                <a:ext uri="{FF2B5EF4-FFF2-40B4-BE49-F238E27FC236}">
                  <a16:creationId xmlns:a16="http://schemas.microsoft.com/office/drawing/2014/main" id="{CA663980-684A-49B9-AADF-6A7D9A753E73}"/>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9" name="Legend5" hidden="1">
              <a:extLst>
                <a:ext uri="{FF2B5EF4-FFF2-40B4-BE49-F238E27FC236}">
                  <a16:creationId xmlns:a16="http://schemas.microsoft.com/office/drawing/2014/main" id="{2A493BC6-07CD-4147-B3FC-BAE250BE2133}"/>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0" name="MoonLegend1" hidden="1">
              <a:extLst>
                <a:ext uri="{FF2B5EF4-FFF2-40B4-BE49-F238E27FC236}">
                  <a16:creationId xmlns:a16="http://schemas.microsoft.com/office/drawing/2014/main" id="{6700CA98-A567-4DDB-BBD8-7F503AB55386}"/>
                </a:ext>
              </a:extLst>
            </p:cNvPr>
            <p:cNvGrpSpPr>
              <a:grpSpLocks noChangeAspect="1"/>
            </p:cNvGrpSpPr>
            <p:nvPr>
              <p:custDataLst>
                <p:tags r:id="rId26"/>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51D96687-7790-486A-AF21-64687BBEE255}"/>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4" name="Arc 223" hidden="1">
                <a:extLst>
                  <a:ext uri="{FF2B5EF4-FFF2-40B4-BE49-F238E27FC236}">
                    <a16:creationId xmlns:a16="http://schemas.microsoft.com/office/drawing/2014/main" id="{AE8F0B6E-ABEB-4537-835D-E7CB79CB2C3D}"/>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1" name="MoonLegend2" hidden="1">
              <a:extLst>
                <a:ext uri="{FF2B5EF4-FFF2-40B4-BE49-F238E27FC236}">
                  <a16:creationId xmlns:a16="http://schemas.microsoft.com/office/drawing/2014/main" id="{B1F01FBF-F058-4C5A-AF54-7DDF6E1BD066}"/>
                </a:ext>
              </a:extLst>
            </p:cNvPr>
            <p:cNvGrpSpPr>
              <a:grpSpLocks noChangeAspect="1"/>
            </p:cNvGrpSpPr>
            <p:nvPr>
              <p:custDataLst>
                <p:tags r:id="rId27"/>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729B7611-2393-42F7-A72D-2DDC4A81CDC9}"/>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2" name="Arc 221" hidden="1">
                <a:extLst>
                  <a:ext uri="{FF2B5EF4-FFF2-40B4-BE49-F238E27FC236}">
                    <a16:creationId xmlns:a16="http://schemas.microsoft.com/office/drawing/2014/main" id="{A4423AE8-0DFA-4DCE-A194-4B914EE35F87}"/>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2" name="MoonLegend3" hidden="1">
              <a:extLst>
                <a:ext uri="{FF2B5EF4-FFF2-40B4-BE49-F238E27FC236}">
                  <a16:creationId xmlns:a16="http://schemas.microsoft.com/office/drawing/2014/main" id="{4DF12F3D-218B-4D0F-B1E0-08DD51D90FE4}"/>
                </a:ext>
              </a:extLst>
            </p:cNvPr>
            <p:cNvGrpSpPr>
              <a:grpSpLocks noChangeAspect="1"/>
            </p:cNvGrpSpPr>
            <p:nvPr>
              <p:custDataLst>
                <p:tags r:id="rId28"/>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FB887E89-34CD-4E55-8F89-84DCB8558297}"/>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0" name="Arc 219" hidden="1">
                <a:extLst>
                  <a:ext uri="{FF2B5EF4-FFF2-40B4-BE49-F238E27FC236}">
                    <a16:creationId xmlns:a16="http://schemas.microsoft.com/office/drawing/2014/main" id="{F90E8E6C-C1BE-4EB3-8FBA-F15549F3E367}"/>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3" name="MoonLegend4" hidden="1">
              <a:extLst>
                <a:ext uri="{FF2B5EF4-FFF2-40B4-BE49-F238E27FC236}">
                  <a16:creationId xmlns:a16="http://schemas.microsoft.com/office/drawing/2014/main" id="{EBFDF123-BBD5-4EE4-81B8-656F232D255E}"/>
                </a:ext>
              </a:extLst>
            </p:cNvPr>
            <p:cNvGrpSpPr>
              <a:grpSpLocks noChangeAspect="1"/>
            </p:cNvGrpSpPr>
            <p:nvPr>
              <p:custDataLst>
                <p:tags r:id="rId29"/>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2113EB8A-9FE6-4007-B2D8-BFCE36D6A1E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8" name="Arc 217" hidden="1">
                <a:extLst>
                  <a:ext uri="{FF2B5EF4-FFF2-40B4-BE49-F238E27FC236}">
                    <a16:creationId xmlns:a16="http://schemas.microsoft.com/office/drawing/2014/main" id="{8B71FB42-51CE-4FCC-801E-B97736C45F23}"/>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4" name="MoonLegend5" hidden="1">
              <a:extLst>
                <a:ext uri="{FF2B5EF4-FFF2-40B4-BE49-F238E27FC236}">
                  <a16:creationId xmlns:a16="http://schemas.microsoft.com/office/drawing/2014/main" id="{B540AA3D-0F3D-4691-A043-FDB3BCEE9E91}"/>
                </a:ext>
              </a:extLst>
            </p:cNvPr>
            <p:cNvGrpSpPr>
              <a:grpSpLocks noChangeAspect="1"/>
            </p:cNvGrpSpPr>
            <p:nvPr>
              <p:custDataLst>
                <p:tags r:id="rId30"/>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11A2F080-F155-49BB-B4D1-C91A6C5FF60B}"/>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6" name="Arc 215" hidden="1">
                <a:extLst>
                  <a:ext uri="{FF2B5EF4-FFF2-40B4-BE49-F238E27FC236}">
                    <a16:creationId xmlns:a16="http://schemas.microsoft.com/office/drawing/2014/main" id="{2FD50AC1-B287-4D86-93EE-78F33C050C79}"/>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144" name="Picture 143">
            <a:extLst>
              <a:ext uri="{FF2B5EF4-FFF2-40B4-BE49-F238E27FC236}">
                <a16:creationId xmlns:a16="http://schemas.microsoft.com/office/drawing/2014/main" id="{2CEC6DDC-4524-4897-A898-7826AA04DD26}"/>
              </a:ext>
            </a:extLst>
          </p:cNvPr>
          <p:cNvPicPr>
            <a:picLocks noChangeAspect="1"/>
          </p:cNvPicPr>
          <p:nvPr userDrawn="1"/>
        </p:nvPicPr>
        <p:blipFill>
          <a:blip r:embed="rId43"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26920439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2613043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7" y="172212"/>
            <a:ext cx="10243893"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F17F67C6-E0C1-45A2-B8DF-95A1B2516BD8}"/>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ABA81C03-1A8C-48EB-BB37-1381F9A2163D}"/>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2" name="Legend2" hidden="1">
              <a:extLst>
                <a:ext uri="{FF2B5EF4-FFF2-40B4-BE49-F238E27FC236}">
                  <a16:creationId xmlns:a16="http://schemas.microsoft.com/office/drawing/2014/main" id="{9B9E93B0-136A-47C1-8839-BCF1E3F3731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hidden="1">
              <a:extLst>
                <a:ext uri="{FF2B5EF4-FFF2-40B4-BE49-F238E27FC236}">
                  <a16:creationId xmlns:a16="http://schemas.microsoft.com/office/drawing/2014/main" id="{FDC1728D-CB2D-4879-AF7F-FCF5E9233B8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hidden="1">
              <a:extLst>
                <a:ext uri="{FF2B5EF4-FFF2-40B4-BE49-F238E27FC236}">
                  <a16:creationId xmlns:a16="http://schemas.microsoft.com/office/drawing/2014/main" id="{956E2EF0-4A7E-405B-8594-777815C8F7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5" name="LineLegend2" hidden="1">
              <a:extLst>
                <a:ext uri="{FF2B5EF4-FFF2-40B4-BE49-F238E27FC236}">
                  <a16:creationId xmlns:a16="http://schemas.microsoft.com/office/drawing/2014/main" id="{E5E0AECB-F524-47E7-9559-A92F91BA12D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6" name="LineLegend1" hidden="1">
              <a:extLst>
                <a:ext uri="{FF2B5EF4-FFF2-40B4-BE49-F238E27FC236}">
                  <a16:creationId xmlns:a16="http://schemas.microsoft.com/office/drawing/2014/main" id="{B2135489-C7DA-4E11-A64F-92CBF8E476B0}"/>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13CA4601-E655-477A-A8A8-903BF63CF63C}"/>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5AB736D7-CD98-4F29-9856-16CB0AE6487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2" hidden="1">
              <a:extLst>
                <a:ext uri="{FF2B5EF4-FFF2-40B4-BE49-F238E27FC236}">
                  <a16:creationId xmlns:a16="http://schemas.microsoft.com/office/drawing/2014/main" id="{46AC6D87-F04D-4E07-A646-8CADB7EA9136}"/>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3" hidden="1">
              <a:extLst>
                <a:ext uri="{FF2B5EF4-FFF2-40B4-BE49-F238E27FC236}">
                  <a16:creationId xmlns:a16="http://schemas.microsoft.com/office/drawing/2014/main" id="{C8656A7F-FFA4-408D-866F-3778CE43EC6D}"/>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4" hidden="1">
              <a:extLst>
                <a:ext uri="{FF2B5EF4-FFF2-40B4-BE49-F238E27FC236}">
                  <a16:creationId xmlns:a16="http://schemas.microsoft.com/office/drawing/2014/main" id="{BCD7D5C3-9FE0-445E-89CD-3E0B7EE216E5}"/>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5" hidden="1">
              <a:extLst>
                <a:ext uri="{FF2B5EF4-FFF2-40B4-BE49-F238E27FC236}">
                  <a16:creationId xmlns:a16="http://schemas.microsoft.com/office/drawing/2014/main" id="{24C74EC2-647F-4F4C-A710-62B69D523DC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1" name="MoonLegend1" hidden="1">
              <a:extLst>
                <a:ext uri="{FF2B5EF4-FFF2-40B4-BE49-F238E27FC236}">
                  <a16:creationId xmlns:a16="http://schemas.microsoft.com/office/drawing/2014/main" id="{34EC7EDE-512D-43AB-934A-83B9BEB86931}"/>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38AA9FD-A147-4FC8-9D85-9C64ECDB2262}"/>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2CE21B92-555F-4216-B3CF-B45EE4C52A60}"/>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MoonLegend2" hidden="1">
              <a:extLst>
                <a:ext uri="{FF2B5EF4-FFF2-40B4-BE49-F238E27FC236}">
                  <a16:creationId xmlns:a16="http://schemas.microsoft.com/office/drawing/2014/main" id="{5FD63D4F-486F-481A-B76D-1E0189C6118E}"/>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6784CE4-C045-4729-B53C-4F5031E32AAE}"/>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3" name="Arc 212" hidden="1">
                <a:extLst>
                  <a:ext uri="{FF2B5EF4-FFF2-40B4-BE49-F238E27FC236}">
                    <a16:creationId xmlns:a16="http://schemas.microsoft.com/office/drawing/2014/main" id="{50C23FD2-559C-468C-B281-968011F4A176}"/>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3" hidden="1">
              <a:extLst>
                <a:ext uri="{FF2B5EF4-FFF2-40B4-BE49-F238E27FC236}">
                  <a16:creationId xmlns:a16="http://schemas.microsoft.com/office/drawing/2014/main" id="{15FE34B0-0EEF-4862-980D-684CE2B6C30D}"/>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9C8B7655-C523-4D7D-AA38-B5BF93A23271}"/>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1" name="Arc 210" hidden="1">
                <a:extLst>
                  <a:ext uri="{FF2B5EF4-FFF2-40B4-BE49-F238E27FC236}">
                    <a16:creationId xmlns:a16="http://schemas.microsoft.com/office/drawing/2014/main" id="{1E727801-67D2-4A39-9DED-ADB4CEE8E456}"/>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4" hidden="1">
              <a:extLst>
                <a:ext uri="{FF2B5EF4-FFF2-40B4-BE49-F238E27FC236}">
                  <a16:creationId xmlns:a16="http://schemas.microsoft.com/office/drawing/2014/main" id="{57B78EAE-95CC-48E3-A16B-8D9B91AC8330}"/>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2EC9B776-F824-48EC-A8EA-19FB402EB2C1}"/>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Arc 208" hidden="1">
                <a:extLst>
                  <a:ext uri="{FF2B5EF4-FFF2-40B4-BE49-F238E27FC236}">
                    <a16:creationId xmlns:a16="http://schemas.microsoft.com/office/drawing/2014/main" id="{191F8326-A870-4D1C-97D4-65E01FA7D2B1}"/>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5" hidden="1">
              <a:extLst>
                <a:ext uri="{FF2B5EF4-FFF2-40B4-BE49-F238E27FC236}">
                  <a16:creationId xmlns:a16="http://schemas.microsoft.com/office/drawing/2014/main" id="{0B540C82-863A-4EA0-A293-90F60B7F2C03}"/>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56C2296E-CF8D-4FE1-84F0-30937DF98B13}"/>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7" name="Arc 206" hidden="1">
                <a:extLst>
                  <a:ext uri="{FF2B5EF4-FFF2-40B4-BE49-F238E27FC236}">
                    <a16:creationId xmlns:a16="http://schemas.microsoft.com/office/drawing/2014/main" id="{A1E5A14F-C6F8-4197-8B49-E9D67EA98A05}"/>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6" name="LegendBoxes" hidden="1">
            <a:extLst>
              <a:ext uri="{FF2B5EF4-FFF2-40B4-BE49-F238E27FC236}">
                <a16:creationId xmlns:a16="http://schemas.microsoft.com/office/drawing/2014/main" id="{FCBC4FA8-B894-4F1C-AA1D-88F2D18A28FB}"/>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F6A0CC43-5FA2-4B30-906B-A54FC8FACA67}"/>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8" name="RectangleLegend2" hidden="1">
              <a:extLst>
                <a:ext uri="{FF2B5EF4-FFF2-40B4-BE49-F238E27FC236}">
                  <a16:creationId xmlns:a16="http://schemas.microsoft.com/office/drawing/2014/main" id="{4F2753A6-A67E-4FB0-B210-D57AC41FE37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3" hidden="1">
              <a:extLst>
                <a:ext uri="{FF2B5EF4-FFF2-40B4-BE49-F238E27FC236}">
                  <a16:creationId xmlns:a16="http://schemas.microsoft.com/office/drawing/2014/main" id="{C38E0F6D-2006-4E79-A07E-C53039F9D076}"/>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4" hidden="1">
              <a:extLst>
                <a:ext uri="{FF2B5EF4-FFF2-40B4-BE49-F238E27FC236}">
                  <a16:creationId xmlns:a16="http://schemas.microsoft.com/office/drawing/2014/main" id="{14A76D74-EE2F-46FE-A75F-D14D62EF67C4}"/>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5" hidden="1">
              <a:extLst>
                <a:ext uri="{FF2B5EF4-FFF2-40B4-BE49-F238E27FC236}">
                  <a16:creationId xmlns:a16="http://schemas.microsoft.com/office/drawing/2014/main" id="{371EA175-C7C6-40DF-B553-6A6A65E206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Legend1" hidden="1">
              <a:extLst>
                <a:ext uri="{FF2B5EF4-FFF2-40B4-BE49-F238E27FC236}">
                  <a16:creationId xmlns:a16="http://schemas.microsoft.com/office/drawing/2014/main" id="{4DD00FA3-663D-4C5C-B977-3928BAB35DE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3" name="Legend2" hidden="1">
              <a:extLst>
                <a:ext uri="{FF2B5EF4-FFF2-40B4-BE49-F238E27FC236}">
                  <a16:creationId xmlns:a16="http://schemas.microsoft.com/office/drawing/2014/main" id="{8710FFA3-EDD7-4AF7-95A5-0EE0713E4B7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3" hidden="1">
              <a:extLst>
                <a:ext uri="{FF2B5EF4-FFF2-40B4-BE49-F238E27FC236}">
                  <a16:creationId xmlns:a16="http://schemas.microsoft.com/office/drawing/2014/main" id="{96586183-21A8-4580-BAAC-DE2A441A112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4" hidden="1">
              <a:extLst>
                <a:ext uri="{FF2B5EF4-FFF2-40B4-BE49-F238E27FC236}">
                  <a16:creationId xmlns:a16="http://schemas.microsoft.com/office/drawing/2014/main" id="{8937163D-04B9-408B-A8C3-1E704E624AD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5" hidden="1">
              <a:extLst>
                <a:ext uri="{FF2B5EF4-FFF2-40B4-BE49-F238E27FC236}">
                  <a16:creationId xmlns:a16="http://schemas.microsoft.com/office/drawing/2014/main" id="{0DAEB8FE-A5B7-4EED-BA74-733E79625ABA}"/>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pic>
        <p:nvPicPr>
          <p:cNvPr id="148" name="Picture 147">
            <a:extLst>
              <a:ext uri="{FF2B5EF4-FFF2-40B4-BE49-F238E27FC236}">
                <a16:creationId xmlns:a16="http://schemas.microsoft.com/office/drawing/2014/main" id="{4E406D6F-1A6E-499C-8274-A561513B4D96}"/>
              </a:ext>
            </a:extLst>
          </p:cNvPr>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Tree>
    <p:extLst>
      <p:ext uri="{BB962C8B-B14F-4D97-AF65-F5344CB8AC3E}">
        <p14:creationId xmlns:p14="http://schemas.microsoft.com/office/powerpoint/2010/main" val="109910899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3154382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75"/>
              </a:spcBef>
              <a:spcAft>
                <a:spcPts val="75"/>
              </a:spcAft>
            </a:pPr>
            <a:endParaRPr lang="en-US" sz="62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370736"/>
            <a:ext cx="7278624" cy="30778"/>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200"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43" y="172212"/>
            <a:ext cx="10243893"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sz="450"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331"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331"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7" y="1289275"/>
            <a:ext cx="115416" cy="30778"/>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200"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40" y="2170803"/>
            <a:ext cx="3049253" cy="11541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400" dirty="0"/>
              <a:t>Above Chart Exhibit Title</a:t>
            </a:r>
            <a:br>
              <a:rPr lang="en-US" sz="400" dirty="0"/>
            </a:br>
            <a:r>
              <a:rPr lang="en-US" sz="35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42" y="2170800"/>
            <a:ext cx="2484655" cy="35907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F17F67C6-E0C1-45A2-B8DF-95A1B2516BD8}"/>
              </a:ext>
            </a:extLst>
          </p:cNvPr>
          <p:cNvGrpSpPr/>
          <p:nvPr userDrawn="1"/>
        </p:nvGrpSpPr>
        <p:grpSpPr>
          <a:xfrm>
            <a:off x="10317306" y="3231017"/>
            <a:ext cx="877531" cy="796703"/>
            <a:chOff x="10162879" y="3324566"/>
            <a:chExt cx="877531" cy="796703"/>
          </a:xfrm>
        </p:grpSpPr>
        <p:sp>
          <p:nvSpPr>
            <p:cNvPr id="171" name="Legend1" hidden="1">
              <a:extLst>
                <a:ext uri="{FF2B5EF4-FFF2-40B4-BE49-F238E27FC236}">
                  <a16:creationId xmlns:a16="http://schemas.microsoft.com/office/drawing/2014/main" id="{ABA81C03-1A8C-48EB-BB37-1381F9A2163D}"/>
                </a:ext>
              </a:extLst>
            </p:cNvPr>
            <p:cNvSpPr txBox="1"/>
            <p:nvPr/>
          </p:nvSpPr>
          <p:spPr>
            <a:xfrm>
              <a:off x="10886522" y="3324566"/>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172" name="Legend2" hidden="1">
              <a:extLst>
                <a:ext uri="{FF2B5EF4-FFF2-40B4-BE49-F238E27FC236}">
                  <a16:creationId xmlns:a16="http://schemas.microsoft.com/office/drawing/2014/main" id="{9B9E93B0-136A-47C1-8839-BCF1E3F37312}"/>
                </a:ext>
              </a:extLst>
            </p:cNvPr>
            <p:cNvSpPr txBox="1"/>
            <p:nvPr/>
          </p:nvSpPr>
          <p:spPr>
            <a:xfrm>
              <a:off x="10886522" y="3695987"/>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173" name="Legend3" hidden="1">
              <a:extLst>
                <a:ext uri="{FF2B5EF4-FFF2-40B4-BE49-F238E27FC236}">
                  <a16:creationId xmlns:a16="http://schemas.microsoft.com/office/drawing/2014/main" id="{FDC1728D-CB2D-4879-AF7F-FCF5E9233B8D}"/>
                </a:ext>
              </a:extLst>
            </p:cNvPr>
            <p:cNvSpPr txBox="1"/>
            <p:nvPr/>
          </p:nvSpPr>
          <p:spPr>
            <a:xfrm>
              <a:off x="10886522" y="4067408"/>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174" name="LineLegend3" hidden="1">
              <a:extLst>
                <a:ext uri="{FF2B5EF4-FFF2-40B4-BE49-F238E27FC236}">
                  <a16:creationId xmlns:a16="http://schemas.microsoft.com/office/drawing/2014/main" id="{956E2EF0-4A7E-405B-8594-777815C8F7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350" baseline="0" dirty="0">
                <a:ea typeface="+mn-ea"/>
              </a:endParaRPr>
            </a:p>
          </p:txBody>
        </p:sp>
        <p:sp>
          <p:nvSpPr>
            <p:cNvPr id="175" name="LineLegend2" hidden="1">
              <a:extLst>
                <a:ext uri="{FF2B5EF4-FFF2-40B4-BE49-F238E27FC236}">
                  <a16:creationId xmlns:a16="http://schemas.microsoft.com/office/drawing/2014/main" id="{E5E0AECB-F524-47E7-9559-A92F91BA12D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350" baseline="0" dirty="0">
                <a:ea typeface="+mn-ea"/>
              </a:endParaRPr>
            </a:p>
          </p:txBody>
        </p:sp>
        <p:sp>
          <p:nvSpPr>
            <p:cNvPr id="176" name="LineLegend1" hidden="1">
              <a:extLst>
                <a:ext uri="{FF2B5EF4-FFF2-40B4-BE49-F238E27FC236}">
                  <a16:creationId xmlns:a16="http://schemas.microsoft.com/office/drawing/2014/main" id="{B2135489-C7DA-4E11-A64F-92CBF8E476B0}"/>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350" baseline="0" dirty="0">
                <a:ea typeface="+mn-ea"/>
              </a:endParaRPr>
            </a:p>
          </p:txBody>
        </p:sp>
      </p:grpSp>
      <p:grpSp>
        <p:nvGrpSpPr>
          <p:cNvPr id="177" name="LegendMoons" hidden="1">
            <a:extLst>
              <a:ext uri="{FF2B5EF4-FFF2-40B4-BE49-F238E27FC236}">
                <a16:creationId xmlns:a16="http://schemas.microsoft.com/office/drawing/2014/main" id="{13CA4601-E655-477A-A8A8-903BF63CF63C}"/>
              </a:ext>
            </a:extLst>
          </p:cNvPr>
          <p:cNvGrpSpPr/>
          <p:nvPr userDrawn="1"/>
        </p:nvGrpSpPr>
        <p:grpSpPr>
          <a:xfrm>
            <a:off x="10688319" y="1145373"/>
            <a:ext cx="506520" cy="1731859"/>
            <a:chOff x="7723680" y="1702457"/>
            <a:chExt cx="506520" cy="1731859"/>
          </a:xfrm>
        </p:grpSpPr>
        <p:sp>
          <p:nvSpPr>
            <p:cNvPr id="178" name="Legend1" hidden="1">
              <a:extLst>
                <a:ext uri="{FF2B5EF4-FFF2-40B4-BE49-F238E27FC236}">
                  <a16:creationId xmlns:a16="http://schemas.microsoft.com/office/drawing/2014/main" id="{5AB736D7-CD98-4F29-9856-16CB0AE6487B}"/>
                </a:ext>
              </a:extLst>
            </p:cNvPr>
            <p:cNvSpPr txBox="1"/>
            <p:nvPr/>
          </p:nvSpPr>
          <p:spPr>
            <a:xfrm>
              <a:off x="8076312" y="1790610"/>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186" name="Legend2" hidden="1">
              <a:extLst>
                <a:ext uri="{FF2B5EF4-FFF2-40B4-BE49-F238E27FC236}">
                  <a16:creationId xmlns:a16="http://schemas.microsoft.com/office/drawing/2014/main" id="{46AC6D87-F04D-4E07-A646-8CADB7EA9136}"/>
                </a:ext>
              </a:extLst>
            </p:cNvPr>
            <p:cNvSpPr txBox="1"/>
            <p:nvPr/>
          </p:nvSpPr>
          <p:spPr>
            <a:xfrm>
              <a:off x="8076312" y="2166069"/>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198" name="Legend3" hidden="1">
              <a:extLst>
                <a:ext uri="{FF2B5EF4-FFF2-40B4-BE49-F238E27FC236}">
                  <a16:creationId xmlns:a16="http://schemas.microsoft.com/office/drawing/2014/main" id="{C8656A7F-FFA4-408D-866F-3778CE43EC6D}"/>
                </a:ext>
              </a:extLst>
            </p:cNvPr>
            <p:cNvSpPr txBox="1"/>
            <p:nvPr/>
          </p:nvSpPr>
          <p:spPr>
            <a:xfrm>
              <a:off x="8076312" y="2541528"/>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199" name="Legend4" hidden="1">
              <a:extLst>
                <a:ext uri="{FF2B5EF4-FFF2-40B4-BE49-F238E27FC236}">
                  <a16:creationId xmlns:a16="http://schemas.microsoft.com/office/drawing/2014/main" id="{BCD7D5C3-9FE0-445E-89CD-3E0B7EE216E5}"/>
                </a:ext>
              </a:extLst>
            </p:cNvPr>
            <p:cNvSpPr txBox="1"/>
            <p:nvPr/>
          </p:nvSpPr>
          <p:spPr>
            <a:xfrm>
              <a:off x="8076312" y="2916987"/>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200" name="Legend5" hidden="1">
              <a:extLst>
                <a:ext uri="{FF2B5EF4-FFF2-40B4-BE49-F238E27FC236}">
                  <a16:creationId xmlns:a16="http://schemas.microsoft.com/office/drawing/2014/main" id="{24C74EC2-647F-4F4C-A710-62B69D523DC2}"/>
                </a:ext>
              </a:extLst>
            </p:cNvPr>
            <p:cNvSpPr txBox="1"/>
            <p:nvPr/>
          </p:nvSpPr>
          <p:spPr>
            <a:xfrm>
              <a:off x="8076312" y="3292448"/>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grpSp>
          <p:nvGrpSpPr>
            <p:cNvPr id="201" name="MoonLegend1" hidden="1">
              <a:extLst>
                <a:ext uri="{FF2B5EF4-FFF2-40B4-BE49-F238E27FC236}">
                  <a16:creationId xmlns:a16="http://schemas.microsoft.com/office/drawing/2014/main" id="{34EC7EDE-512D-43AB-934A-83B9BEB86931}"/>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38AA9FD-A147-4FC8-9D85-9C64ECDB2262}"/>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 dirty="0">
                  <a:solidFill>
                    <a:schemeClr val="tx1"/>
                  </a:solidFill>
                </a:endParaRPr>
              </a:p>
            </p:txBody>
          </p:sp>
          <p:sp>
            <p:nvSpPr>
              <p:cNvPr id="215" name="Arc 214" hidden="1">
                <a:extLst>
                  <a:ext uri="{FF2B5EF4-FFF2-40B4-BE49-F238E27FC236}">
                    <a16:creationId xmlns:a16="http://schemas.microsoft.com/office/drawing/2014/main" id="{2CE21B92-555F-4216-B3CF-B45EE4C52A60}"/>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0" dirty="0"/>
              </a:p>
            </p:txBody>
          </p:sp>
        </p:grpSp>
        <p:grpSp>
          <p:nvGrpSpPr>
            <p:cNvPr id="202" name="MoonLegend2" hidden="1">
              <a:extLst>
                <a:ext uri="{FF2B5EF4-FFF2-40B4-BE49-F238E27FC236}">
                  <a16:creationId xmlns:a16="http://schemas.microsoft.com/office/drawing/2014/main" id="{5FD63D4F-486F-481A-B76D-1E0189C6118E}"/>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6784CE4-C045-4729-B53C-4F5031E32AAE}"/>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 dirty="0">
                  <a:solidFill>
                    <a:schemeClr val="tx1"/>
                  </a:solidFill>
                </a:endParaRPr>
              </a:p>
            </p:txBody>
          </p:sp>
          <p:sp>
            <p:nvSpPr>
              <p:cNvPr id="213" name="Arc 212" hidden="1">
                <a:extLst>
                  <a:ext uri="{FF2B5EF4-FFF2-40B4-BE49-F238E27FC236}">
                    <a16:creationId xmlns:a16="http://schemas.microsoft.com/office/drawing/2014/main" id="{50C23FD2-559C-468C-B281-968011F4A176}"/>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0" dirty="0"/>
              </a:p>
            </p:txBody>
          </p:sp>
        </p:grpSp>
        <p:grpSp>
          <p:nvGrpSpPr>
            <p:cNvPr id="203" name="MoonLegend3" hidden="1">
              <a:extLst>
                <a:ext uri="{FF2B5EF4-FFF2-40B4-BE49-F238E27FC236}">
                  <a16:creationId xmlns:a16="http://schemas.microsoft.com/office/drawing/2014/main" id="{15FE34B0-0EEF-4862-980D-684CE2B6C30D}"/>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9C8B7655-C523-4D7D-AA38-B5BF93A23271}"/>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 dirty="0">
                  <a:solidFill>
                    <a:schemeClr val="tx1"/>
                  </a:solidFill>
                </a:endParaRPr>
              </a:p>
            </p:txBody>
          </p:sp>
          <p:sp>
            <p:nvSpPr>
              <p:cNvPr id="211" name="Arc 210" hidden="1">
                <a:extLst>
                  <a:ext uri="{FF2B5EF4-FFF2-40B4-BE49-F238E27FC236}">
                    <a16:creationId xmlns:a16="http://schemas.microsoft.com/office/drawing/2014/main" id="{1E727801-67D2-4A39-9DED-ADB4CEE8E456}"/>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0" dirty="0"/>
              </a:p>
            </p:txBody>
          </p:sp>
        </p:grpSp>
        <p:grpSp>
          <p:nvGrpSpPr>
            <p:cNvPr id="204" name="MoonLegend4" hidden="1">
              <a:extLst>
                <a:ext uri="{FF2B5EF4-FFF2-40B4-BE49-F238E27FC236}">
                  <a16:creationId xmlns:a16="http://schemas.microsoft.com/office/drawing/2014/main" id="{57B78EAE-95CC-48E3-A16B-8D9B91AC8330}"/>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2EC9B776-F824-48EC-A8EA-19FB402EB2C1}"/>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 dirty="0">
                  <a:solidFill>
                    <a:schemeClr val="tx1"/>
                  </a:solidFill>
                </a:endParaRPr>
              </a:p>
            </p:txBody>
          </p:sp>
          <p:sp>
            <p:nvSpPr>
              <p:cNvPr id="209" name="Arc 208" hidden="1">
                <a:extLst>
                  <a:ext uri="{FF2B5EF4-FFF2-40B4-BE49-F238E27FC236}">
                    <a16:creationId xmlns:a16="http://schemas.microsoft.com/office/drawing/2014/main" id="{191F8326-A870-4D1C-97D4-65E01FA7D2B1}"/>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0" dirty="0"/>
              </a:p>
            </p:txBody>
          </p:sp>
        </p:grpSp>
        <p:grpSp>
          <p:nvGrpSpPr>
            <p:cNvPr id="205" name="MoonLegend5" hidden="1">
              <a:extLst>
                <a:ext uri="{FF2B5EF4-FFF2-40B4-BE49-F238E27FC236}">
                  <a16:creationId xmlns:a16="http://schemas.microsoft.com/office/drawing/2014/main" id="{0B540C82-863A-4EA0-A293-90F60B7F2C03}"/>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56C2296E-CF8D-4FE1-84F0-30937DF98B13}"/>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 dirty="0">
                  <a:solidFill>
                    <a:schemeClr val="tx1"/>
                  </a:solidFill>
                </a:endParaRPr>
              </a:p>
            </p:txBody>
          </p:sp>
          <p:sp>
            <p:nvSpPr>
              <p:cNvPr id="207" name="Arc 206" hidden="1">
                <a:extLst>
                  <a:ext uri="{FF2B5EF4-FFF2-40B4-BE49-F238E27FC236}">
                    <a16:creationId xmlns:a16="http://schemas.microsoft.com/office/drawing/2014/main" id="{A1E5A14F-C6F8-4197-8B49-E9D67EA98A05}"/>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0" dirty="0"/>
              </a:p>
            </p:txBody>
          </p:sp>
        </p:grpSp>
      </p:grpSp>
      <p:grpSp>
        <p:nvGrpSpPr>
          <p:cNvPr id="216" name="LegendBoxes" hidden="1">
            <a:extLst>
              <a:ext uri="{FF2B5EF4-FFF2-40B4-BE49-F238E27FC236}">
                <a16:creationId xmlns:a16="http://schemas.microsoft.com/office/drawing/2014/main" id="{FCBC4FA8-B894-4F1C-AA1D-88F2D18A28FB}"/>
              </a:ext>
            </a:extLst>
          </p:cNvPr>
          <p:cNvGrpSpPr/>
          <p:nvPr userDrawn="1"/>
        </p:nvGrpSpPr>
        <p:grpSpPr>
          <a:xfrm>
            <a:off x="10714805" y="4402858"/>
            <a:ext cx="480034" cy="1673015"/>
            <a:chOff x="10652400" y="4344182"/>
            <a:chExt cx="480034" cy="1673015"/>
          </a:xfrm>
        </p:grpSpPr>
        <p:sp>
          <p:nvSpPr>
            <p:cNvPr id="217" name="RectangleLegend1" hidden="1">
              <a:extLst>
                <a:ext uri="{FF2B5EF4-FFF2-40B4-BE49-F238E27FC236}">
                  <a16:creationId xmlns:a16="http://schemas.microsoft.com/office/drawing/2014/main" id="{F6A0CC43-5FA2-4B30-906B-A54FC8FACA67}"/>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50" dirty="0">
                <a:solidFill>
                  <a:schemeClr val="tx1"/>
                </a:solidFill>
              </a:endParaRPr>
            </a:p>
          </p:txBody>
        </p:sp>
        <p:sp>
          <p:nvSpPr>
            <p:cNvPr id="218" name="RectangleLegend2" hidden="1">
              <a:extLst>
                <a:ext uri="{FF2B5EF4-FFF2-40B4-BE49-F238E27FC236}">
                  <a16:creationId xmlns:a16="http://schemas.microsoft.com/office/drawing/2014/main" id="{4F2753A6-A67E-4FB0-B210-D57AC41FE37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50" dirty="0">
                <a:solidFill>
                  <a:schemeClr val="tx1"/>
                </a:solidFill>
              </a:endParaRPr>
            </a:p>
          </p:txBody>
        </p:sp>
        <p:sp>
          <p:nvSpPr>
            <p:cNvPr id="219" name="RectangleLegend3" hidden="1">
              <a:extLst>
                <a:ext uri="{FF2B5EF4-FFF2-40B4-BE49-F238E27FC236}">
                  <a16:creationId xmlns:a16="http://schemas.microsoft.com/office/drawing/2014/main" id="{C38E0F6D-2006-4E79-A07E-C53039F9D076}"/>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50" dirty="0">
                <a:solidFill>
                  <a:schemeClr val="tx1"/>
                </a:solidFill>
              </a:endParaRPr>
            </a:p>
          </p:txBody>
        </p:sp>
        <p:sp>
          <p:nvSpPr>
            <p:cNvPr id="220" name="RectangleLegend4" hidden="1">
              <a:extLst>
                <a:ext uri="{FF2B5EF4-FFF2-40B4-BE49-F238E27FC236}">
                  <a16:creationId xmlns:a16="http://schemas.microsoft.com/office/drawing/2014/main" id="{14A76D74-EE2F-46FE-A75F-D14D62EF67C4}"/>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50" dirty="0">
                <a:solidFill>
                  <a:schemeClr val="tx1"/>
                </a:solidFill>
              </a:endParaRPr>
            </a:p>
          </p:txBody>
        </p:sp>
        <p:sp>
          <p:nvSpPr>
            <p:cNvPr id="221" name="RectangleLegend5" hidden="1">
              <a:extLst>
                <a:ext uri="{FF2B5EF4-FFF2-40B4-BE49-F238E27FC236}">
                  <a16:creationId xmlns:a16="http://schemas.microsoft.com/office/drawing/2014/main" id="{371EA175-C7C6-40DF-B553-6A6A65E206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50" dirty="0">
                <a:solidFill>
                  <a:schemeClr val="tx1"/>
                </a:solidFill>
              </a:endParaRPr>
            </a:p>
          </p:txBody>
        </p:sp>
        <p:sp>
          <p:nvSpPr>
            <p:cNvPr id="222" name="Legend1" hidden="1">
              <a:extLst>
                <a:ext uri="{FF2B5EF4-FFF2-40B4-BE49-F238E27FC236}">
                  <a16:creationId xmlns:a16="http://schemas.microsoft.com/office/drawing/2014/main" id="{4DD00FA3-663D-4C5C-B977-3928BAB35DEA}"/>
                </a:ext>
              </a:extLst>
            </p:cNvPr>
            <p:cNvSpPr txBox="1"/>
            <p:nvPr/>
          </p:nvSpPr>
          <p:spPr>
            <a:xfrm>
              <a:off x="10978546" y="4403618"/>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223" name="Legend2" hidden="1">
              <a:extLst>
                <a:ext uri="{FF2B5EF4-FFF2-40B4-BE49-F238E27FC236}">
                  <a16:creationId xmlns:a16="http://schemas.microsoft.com/office/drawing/2014/main" id="{8710FFA3-EDD7-4AF7-95A5-0EE0713E4B7C}"/>
                </a:ext>
              </a:extLst>
            </p:cNvPr>
            <p:cNvSpPr txBox="1"/>
            <p:nvPr/>
          </p:nvSpPr>
          <p:spPr>
            <a:xfrm>
              <a:off x="10978546" y="4783116"/>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224" name="Legend3" hidden="1">
              <a:extLst>
                <a:ext uri="{FF2B5EF4-FFF2-40B4-BE49-F238E27FC236}">
                  <a16:creationId xmlns:a16="http://schemas.microsoft.com/office/drawing/2014/main" id="{96586183-21A8-4580-BAAC-DE2A441A1124}"/>
                </a:ext>
              </a:extLst>
            </p:cNvPr>
            <p:cNvSpPr txBox="1"/>
            <p:nvPr/>
          </p:nvSpPr>
          <p:spPr>
            <a:xfrm>
              <a:off x="10978546" y="5162614"/>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225" name="Legend4" hidden="1">
              <a:extLst>
                <a:ext uri="{FF2B5EF4-FFF2-40B4-BE49-F238E27FC236}">
                  <a16:creationId xmlns:a16="http://schemas.microsoft.com/office/drawing/2014/main" id="{8937163D-04B9-408B-A8C3-1E704E624AD2}"/>
                </a:ext>
              </a:extLst>
            </p:cNvPr>
            <p:cNvSpPr txBox="1"/>
            <p:nvPr/>
          </p:nvSpPr>
          <p:spPr>
            <a:xfrm>
              <a:off x="10978546" y="5534035"/>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sp>
          <p:nvSpPr>
            <p:cNvPr id="226" name="Legend5" hidden="1">
              <a:extLst>
                <a:ext uri="{FF2B5EF4-FFF2-40B4-BE49-F238E27FC236}">
                  <a16:creationId xmlns:a16="http://schemas.microsoft.com/office/drawing/2014/main" id="{0DAEB8FE-A5B7-4EED-BA74-733E79625ABA}"/>
                </a:ext>
              </a:extLst>
            </p:cNvPr>
            <p:cNvSpPr txBox="1"/>
            <p:nvPr/>
          </p:nvSpPr>
          <p:spPr>
            <a:xfrm>
              <a:off x="10978545" y="5905456"/>
              <a:ext cx="153888" cy="53861"/>
            </a:xfrm>
            <a:prstGeom prst="rect">
              <a:avLst/>
            </a:prstGeom>
            <a:noFill/>
            <a:ln>
              <a:noFill/>
              <a:miter lim="800000"/>
            </a:ln>
          </p:spPr>
          <p:txBody>
            <a:bodyPr wrap="none" lIns="0" tIns="0" rIns="0" bIns="0" rtlCol="0" anchor="ctr" anchorCtr="0">
              <a:spAutoFit/>
            </a:bodyPr>
            <a:lstStyle/>
            <a:p>
              <a:pPr>
                <a:spcAft>
                  <a:spcPts val="150"/>
                </a:spcAft>
              </a:pPr>
              <a:r>
                <a:rPr lang="en-US" sz="350" dirty="0"/>
                <a:t>Legend</a:t>
              </a:r>
            </a:p>
          </p:txBody>
        </p:sp>
      </p:grpSp>
      <p:sp>
        <p:nvSpPr>
          <p:cNvPr id="6" name="SlideLogoText" hidden="1">
            <a:extLst>
              <a:ext uri="{FF2B5EF4-FFF2-40B4-BE49-F238E27FC236}">
                <a16:creationId xmlns:a16="http://schemas.microsoft.com/office/drawing/2014/main" id="{6310E891-C05B-4DEE-AD20-518EA135D8E7}"/>
              </a:ext>
            </a:extLst>
          </p:cNvPr>
          <p:cNvSpPr txBox="1"/>
          <p:nvPr userDrawn="1"/>
        </p:nvSpPr>
        <p:spPr>
          <a:xfrm>
            <a:off x="10281202" y="6615213"/>
            <a:ext cx="65" cy="38472"/>
          </a:xfrm>
          <a:prstGeom prst="rect">
            <a:avLst/>
          </a:prstGeom>
          <a:ln w="6350">
            <a:noFill/>
            <a:miter lim="800000"/>
          </a:ln>
        </p:spPr>
        <p:txBody>
          <a:bodyPr vert="horz" wrap="none" lIns="0" tIns="0" rIns="0" bIns="0" rtlCol="0">
            <a:spAutoFit/>
          </a:bodyPr>
          <a:lstStyle/>
          <a:p>
            <a:pPr algn="l">
              <a:spcBef>
                <a:spcPts val="75"/>
              </a:spcBef>
              <a:spcAft>
                <a:spcPts val="75"/>
              </a:spcAft>
              <a:buNone/>
            </a:pPr>
            <a:endParaRPr lang="en-US" sz="250" dirty="0">
              <a:solidFill>
                <a:schemeClr val="tx1"/>
              </a:solidFill>
            </a:endParaRPr>
          </a:p>
        </p:txBody>
      </p:sp>
      <p:pic>
        <p:nvPicPr>
          <p:cNvPr id="149" name="Picture 148">
            <a:extLst>
              <a:ext uri="{FF2B5EF4-FFF2-40B4-BE49-F238E27FC236}">
                <a16:creationId xmlns:a16="http://schemas.microsoft.com/office/drawing/2014/main" id="{5D1D8A32-0A3C-4E99-A94E-C608B4DFB1B1}"/>
              </a:ext>
            </a:extLst>
          </p:cNvPr>
          <p:cNvPicPr>
            <a:picLocks noChangeAspect="1"/>
          </p:cNvPicPr>
          <p:nvPr userDrawn="1"/>
        </p:nvPicPr>
        <p:blipFill>
          <a:blip r:embed="rId40" cstate="print">
            <a:extLst>
              <a:ext uri="{28A0092B-C50C-407E-A947-70E740481C1C}">
                <a14:useLocalDpi xmlns:a14="http://schemas.microsoft.com/office/drawing/2010/main"/>
              </a:ext>
            </a:extLst>
          </a:blip>
          <a:stretch>
            <a:fillRect/>
          </a:stretch>
        </p:blipFill>
        <p:spPr bwMode="ltGray">
          <a:xfrm>
            <a:off x="10905744" y="43053"/>
            <a:ext cx="731520" cy="182880"/>
          </a:xfrm>
          <a:prstGeom prst="rect">
            <a:avLst/>
          </a:prstGeom>
        </p:spPr>
      </p:pic>
    </p:spTree>
    <p:extLst>
      <p:ext uri="{BB962C8B-B14F-4D97-AF65-F5344CB8AC3E}">
        <p14:creationId xmlns:p14="http://schemas.microsoft.com/office/powerpoint/2010/main" val="8405068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Lst>
  <p:txStyles>
    <p:titleStyle>
      <a:lvl1pPr algn="l" defTabSz="228600" rtl="0" eaLnBrk="1" latinLnBrk="0" hangingPunct="1">
        <a:lnSpc>
          <a:spcPct val="100000"/>
        </a:lnSpc>
        <a:spcBef>
          <a:spcPct val="0"/>
        </a:spcBef>
        <a:buNone/>
        <a:defRPr lang="en-US" sz="625" b="1" kern="1200" spc="0" baseline="0" dirty="0">
          <a:ln w="6350" cap="flat">
            <a:noFill/>
            <a:miter lim="800000"/>
          </a:ln>
          <a:solidFill>
            <a:schemeClr val="accent1"/>
          </a:solidFill>
          <a:latin typeface="+mj-lt"/>
          <a:ea typeface="+mj-ea"/>
          <a:cs typeface="+mj-cs"/>
        </a:defRPr>
      </a:lvl1pPr>
    </p:titleStyle>
    <p:bodyStyle>
      <a:lvl1pPr marL="0" indent="0" algn="l" defTabSz="228600" rtl="0" eaLnBrk="1" latinLnBrk="0" hangingPunct="1">
        <a:lnSpc>
          <a:spcPct val="100000"/>
        </a:lnSpc>
        <a:spcBef>
          <a:spcPts val="75"/>
        </a:spcBef>
        <a:spcAft>
          <a:spcPts val="75"/>
        </a:spcAft>
        <a:buClr>
          <a:schemeClr val="tx1"/>
        </a:buClr>
        <a:buSzPct val="100000"/>
        <a:buFont typeface="Segoe UI" panose="020B0502040204020203" pitchFamily="34" charset="0"/>
        <a:buChar char="​"/>
        <a:defRPr lang="en-US" sz="400" kern="1200" dirty="0">
          <a:solidFill>
            <a:schemeClr val="tx1"/>
          </a:solidFill>
          <a:latin typeface="+mn-lt"/>
          <a:ea typeface="+mn-ea"/>
          <a:cs typeface="Arial" panose="020B0604020202020204" pitchFamily="34" charset="0"/>
        </a:defRPr>
      </a:lvl1pPr>
      <a:lvl2pPr marL="57150" indent="-56356" algn="l" defTabSz="228600" rtl="0" eaLnBrk="1" latinLnBrk="0" hangingPunct="1">
        <a:lnSpc>
          <a:spcPct val="100000"/>
        </a:lnSpc>
        <a:spcBef>
          <a:spcPts val="0"/>
        </a:spcBef>
        <a:spcAft>
          <a:spcPts val="75"/>
        </a:spcAft>
        <a:buClr>
          <a:schemeClr val="tx1"/>
        </a:buClr>
        <a:buSzPct val="110000"/>
        <a:buFont typeface="Wingdings" panose="05000000000000000000" pitchFamily="2" charset="2"/>
        <a:buChar char=""/>
        <a:defRPr lang="en-US" sz="400" kern="1200" dirty="0">
          <a:solidFill>
            <a:schemeClr val="tx1"/>
          </a:solidFill>
          <a:latin typeface="+mn-lt"/>
          <a:ea typeface="+mn-ea"/>
          <a:cs typeface="+mn-cs"/>
        </a:defRPr>
      </a:lvl2pPr>
      <a:lvl3pPr marL="110728" indent="-53578" algn="l" defTabSz="228600" rtl="0" eaLnBrk="1" latinLnBrk="0" hangingPunct="1">
        <a:lnSpc>
          <a:spcPct val="100000"/>
        </a:lnSpc>
        <a:spcBef>
          <a:spcPts val="0"/>
        </a:spcBef>
        <a:spcAft>
          <a:spcPts val="75"/>
        </a:spcAft>
        <a:buClr>
          <a:schemeClr val="tx1"/>
        </a:buClr>
        <a:buSzPct val="110000"/>
        <a:buFont typeface="Arial" panose="020B0604020202020204" pitchFamily="34" charset="0"/>
        <a:buChar char="‒"/>
        <a:defRPr lang="en-US" sz="400" kern="1200" dirty="0">
          <a:solidFill>
            <a:schemeClr val="tx1"/>
          </a:solidFill>
          <a:latin typeface="+mn-lt"/>
          <a:ea typeface="+mn-ea"/>
          <a:cs typeface="+mn-cs"/>
        </a:defRPr>
      </a:lvl3pPr>
      <a:lvl4pPr marL="149622" indent="-38100" algn="l" defTabSz="228600" rtl="0" eaLnBrk="1" latinLnBrk="0" hangingPunct="1">
        <a:lnSpc>
          <a:spcPct val="100000"/>
        </a:lnSpc>
        <a:spcBef>
          <a:spcPts val="0"/>
        </a:spcBef>
        <a:spcAft>
          <a:spcPts val="75"/>
        </a:spcAft>
        <a:buClr>
          <a:schemeClr val="tx1"/>
        </a:buClr>
        <a:buSzPct val="100000"/>
        <a:buFont typeface="Arial" panose="020B0604020202020204" pitchFamily="34" charset="0"/>
        <a:buChar char="•"/>
        <a:defRPr lang="en-US" sz="400" kern="1200" dirty="0">
          <a:solidFill>
            <a:schemeClr val="tx1"/>
          </a:solidFill>
          <a:latin typeface="+mn-lt"/>
          <a:ea typeface="+mn-ea"/>
          <a:cs typeface="+mn-cs"/>
        </a:defRPr>
      </a:lvl4pPr>
      <a:lvl5pPr marL="204391" indent="-36910" algn="l" defTabSz="228600" rtl="0" eaLnBrk="1" latinLnBrk="0" hangingPunct="1">
        <a:lnSpc>
          <a:spcPct val="100000"/>
        </a:lnSpc>
        <a:spcBef>
          <a:spcPts val="0"/>
        </a:spcBef>
        <a:spcAft>
          <a:spcPts val="75"/>
        </a:spcAft>
        <a:buClr>
          <a:schemeClr val="tx1"/>
        </a:buClr>
        <a:buSzPct val="100000"/>
        <a:buFont typeface="Arial" panose="020B0604020202020204" pitchFamily="34" charset="0"/>
        <a:buChar char="̶"/>
        <a:defRPr lang="en-US" sz="400" kern="1200" dirty="0">
          <a:solidFill>
            <a:schemeClr val="tx1"/>
          </a:solidFill>
          <a:latin typeface="+mn-lt"/>
          <a:ea typeface="+mn-ea"/>
          <a:cs typeface="+mn-cs"/>
        </a:defRPr>
      </a:lvl5pPr>
      <a:lvl6pPr marL="271463" indent="-42863" algn="l" defTabSz="228600" rtl="0" eaLnBrk="1" latinLnBrk="0" hangingPunct="1">
        <a:lnSpc>
          <a:spcPct val="100000"/>
        </a:lnSpc>
        <a:spcBef>
          <a:spcPts val="0"/>
        </a:spcBef>
        <a:spcAft>
          <a:spcPts val="75"/>
        </a:spcAft>
        <a:buSzPct val="100000"/>
        <a:buFont typeface="Arial" panose="020B0604020202020204" pitchFamily="34" charset="0"/>
        <a:buChar char="▫"/>
        <a:defRPr sz="400" kern="1200">
          <a:solidFill>
            <a:schemeClr val="tx1"/>
          </a:solidFill>
          <a:latin typeface="+mn-lt"/>
          <a:ea typeface="+mn-ea"/>
          <a:cs typeface="Arial" panose="020B0604020202020204" pitchFamily="34" charset="0"/>
        </a:defRPr>
      </a:lvl6pPr>
      <a:lvl7pPr marL="271463" indent="-42863" algn="l" defTabSz="228600" rtl="0" eaLnBrk="1" latinLnBrk="0" hangingPunct="1">
        <a:lnSpc>
          <a:spcPct val="100000"/>
        </a:lnSpc>
        <a:spcBef>
          <a:spcPts val="0"/>
        </a:spcBef>
        <a:spcAft>
          <a:spcPts val="75"/>
        </a:spcAft>
        <a:buSzPct val="100000"/>
        <a:buFont typeface="Arial" panose="020B0604020202020204" pitchFamily="34" charset="0"/>
        <a:buChar char="▫"/>
        <a:defRPr sz="400" kern="1200">
          <a:solidFill>
            <a:schemeClr val="tx1"/>
          </a:solidFill>
          <a:latin typeface="+mn-lt"/>
          <a:ea typeface="+mn-ea"/>
          <a:cs typeface="Arial" panose="020B0604020202020204" pitchFamily="34" charset="0"/>
        </a:defRPr>
      </a:lvl7pPr>
      <a:lvl8pPr marL="271463" indent="-42863" algn="l" defTabSz="228600" rtl="0" eaLnBrk="1" latinLnBrk="0" hangingPunct="1">
        <a:lnSpc>
          <a:spcPct val="100000"/>
        </a:lnSpc>
        <a:spcBef>
          <a:spcPts val="0"/>
        </a:spcBef>
        <a:spcAft>
          <a:spcPts val="75"/>
        </a:spcAft>
        <a:buSzPct val="100000"/>
        <a:buFont typeface="Arial" panose="020B0604020202020204" pitchFamily="34" charset="0"/>
        <a:buChar char="▫"/>
        <a:defRPr sz="400" kern="1200">
          <a:solidFill>
            <a:schemeClr val="tx1"/>
          </a:solidFill>
          <a:latin typeface="+mn-lt"/>
          <a:ea typeface="+mn-ea"/>
          <a:cs typeface="Arial" panose="020B0604020202020204" pitchFamily="34" charset="0"/>
        </a:defRPr>
      </a:lvl8pPr>
      <a:lvl9pPr marL="271463" indent="-42863" algn="l" defTabSz="228600" rtl="0" eaLnBrk="1" latinLnBrk="0" hangingPunct="1">
        <a:lnSpc>
          <a:spcPct val="100000"/>
        </a:lnSpc>
        <a:spcBef>
          <a:spcPts val="0"/>
        </a:spcBef>
        <a:spcAft>
          <a:spcPts val="75"/>
        </a:spcAft>
        <a:buSzPct val="100000"/>
        <a:buFont typeface="Arial" panose="020B0604020202020204" pitchFamily="34" charset="0"/>
        <a:buChar char="▫"/>
        <a:defRPr sz="400" kern="1200">
          <a:solidFill>
            <a:schemeClr val="tx1"/>
          </a:solidFill>
          <a:latin typeface="+mn-lt"/>
          <a:ea typeface="+mn-ea"/>
          <a:cs typeface="Arial" panose="020B0604020202020204" pitchFamily="34" charset="0"/>
        </a:defRPr>
      </a:lvl9pPr>
    </p:bodyStyle>
    <p:otherStyle>
      <a:defPPr>
        <a:defRPr lang="en-US"/>
      </a:defPPr>
      <a:lvl1pPr marL="0" algn="l" defTabSz="228600" rtl="0" eaLnBrk="1" latinLnBrk="0" hangingPunct="1">
        <a:defRPr sz="450" kern="1200">
          <a:solidFill>
            <a:schemeClr val="tx1"/>
          </a:solidFill>
          <a:latin typeface="+mn-lt"/>
          <a:ea typeface="+mn-ea"/>
          <a:cs typeface="+mn-cs"/>
        </a:defRPr>
      </a:lvl1pPr>
      <a:lvl2pPr marL="114300" algn="l" defTabSz="228600" rtl="0" eaLnBrk="1" latinLnBrk="0" hangingPunct="1">
        <a:defRPr sz="450" kern="1200">
          <a:solidFill>
            <a:schemeClr val="tx1"/>
          </a:solidFill>
          <a:latin typeface="+mn-lt"/>
          <a:ea typeface="+mn-ea"/>
          <a:cs typeface="+mn-cs"/>
        </a:defRPr>
      </a:lvl2pPr>
      <a:lvl3pPr marL="228600" algn="l" defTabSz="228600" rtl="0" eaLnBrk="1" latinLnBrk="0" hangingPunct="1">
        <a:defRPr sz="450" kern="1200">
          <a:solidFill>
            <a:schemeClr val="tx1"/>
          </a:solidFill>
          <a:latin typeface="+mn-lt"/>
          <a:ea typeface="+mn-ea"/>
          <a:cs typeface="+mn-cs"/>
        </a:defRPr>
      </a:lvl3pPr>
      <a:lvl4pPr marL="342900" algn="l" defTabSz="228600" rtl="0" eaLnBrk="1" latinLnBrk="0" hangingPunct="1">
        <a:defRPr sz="450" kern="1200">
          <a:solidFill>
            <a:schemeClr val="tx1"/>
          </a:solidFill>
          <a:latin typeface="+mn-lt"/>
          <a:ea typeface="+mn-ea"/>
          <a:cs typeface="+mn-cs"/>
        </a:defRPr>
      </a:lvl4pPr>
      <a:lvl5pPr marL="457200" algn="l" defTabSz="228600" rtl="0" eaLnBrk="1" latinLnBrk="0" hangingPunct="1">
        <a:defRPr sz="450" kern="1200">
          <a:solidFill>
            <a:schemeClr val="tx1"/>
          </a:solidFill>
          <a:latin typeface="+mn-lt"/>
          <a:ea typeface="+mn-ea"/>
          <a:cs typeface="+mn-cs"/>
        </a:defRPr>
      </a:lvl5pPr>
      <a:lvl6pPr marL="571500" algn="l" defTabSz="228600" rtl="0" eaLnBrk="1" latinLnBrk="0" hangingPunct="1">
        <a:defRPr sz="450" kern="1200">
          <a:solidFill>
            <a:schemeClr val="tx1"/>
          </a:solidFill>
          <a:latin typeface="+mn-lt"/>
          <a:ea typeface="+mn-ea"/>
          <a:cs typeface="+mn-cs"/>
        </a:defRPr>
      </a:lvl6pPr>
      <a:lvl7pPr marL="685800" algn="l" defTabSz="228600" rtl="0" eaLnBrk="1" latinLnBrk="0" hangingPunct="1">
        <a:defRPr sz="450" kern="1200">
          <a:solidFill>
            <a:schemeClr val="tx1"/>
          </a:solidFill>
          <a:latin typeface="+mn-lt"/>
          <a:ea typeface="+mn-ea"/>
          <a:cs typeface="+mn-cs"/>
        </a:defRPr>
      </a:lvl7pPr>
      <a:lvl8pPr marL="800100" algn="l" defTabSz="228600" rtl="0" eaLnBrk="1" latinLnBrk="0" hangingPunct="1">
        <a:defRPr sz="450" kern="1200">
          <a:solidFill>
            <a:schemeClr val="tx1"/>
          </a:solidFill>
          <a:latin typeface="+mn-lt"/>
          <a:ea typeface="+mn-ea"/>
          <a:cs typeface="+mn-cs"/>
        </a:defRPr>
      </a:lvl8pPr>
      <a:lvl9pPr marL="914400" algn="l" defTabSz="228600" rtl="0" eaLnBrk="1" latinLnBrk="0" hangingPunct="1">
        <a:defRPr sz="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472">
          <p15:clr>
            <a:srgbClr val="5ACBF0"/>
          </p15:clr>
        </p15:guide>
        <p15:guide id="3" orient="horz" pos="15648">
          <p15:clr>
            <a:srgbClr val="5ACBF0"/>
          </p15:clr>
        </p15:guide>
        <p15:guide id="4" orient="horz" pos="4300">
          <p15:clr>
            <a:srgbClr val="F26B43"/>
          </p15:clr>
        </p15:guide>
        <p15:guide id="5" pos="7329">
          <p15:clr>
            <a:srgbClr val="F26B43"/>
          </p15:clr>
        </p15:guide>
        <p15:guide id="6" pos="345">
          <p15:clr>
            <a:srgbClr val="F26B43"/>
          </p15:clr>
        </p15:guide>
        <p15:guide id="8" orient="horz" pos="1625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279725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18"/>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endParaRPr lang="en-US" dirty="0"/>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92000" y="1339200"/>
            <a:ext cx="1023616" cy="1731859"/>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dirty="0">
                  <a:ln w="3175">
                    <a:noFill/>
                  </a:ln>
                  <a:solidFill>
                    <a:schemeClr val="tx1"/>
                  </a:solidFill>
                </a:rPr>
                <a:t>Sticker</a:t>
              </a:r>
              <a:endParaRPr lang="en-US" sz="800" baseline="0" dirty="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grpSp>
    </p:spTree>
    <p:extLst>
      <p:ext uri="{BB962C8B-B14F-4D97-AF65-F5344CB8AC3E}">
        <p14:creationId xmlns:p14="http://schemas.microsoft.com/office/powerpoint/2010/main" val="359457433"/>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613043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7" y="172212"/>
            <a:ext cx="10243893"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F17F67C6-E0C1-45A2-B8DF-95A1B2516BD8}"/>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ABA81C03-1A8C-48EB-BB37-1381F9A2163D}"/>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2" name="Legend2" hidden="1">
              <a:extLst>
                <a:ext uri="{FF2B5EF4-FFF2-40B4-BE49-F238E27FC236}">
                  <a16:creationId xmlns:a16="http://schemas.microsoft.com/office/drawing/2014/main" id="{9B9E93B0-136A-47C1-8839-BCF1E3F3731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hidden="1">
              <a:extLst>
                <a:ext uri="{FF2B5EF4-FFF2-40B4-BE49-F238E27FC236}">
                  <a16:creationId xmlns:a16="http://schemas.microsoft.com/office/drawing/2014/main" id="{FDC1728D-CB2D-4879-AF7F-FCF5E9233B8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hidden="1">
              <a:extLst>
                <a:ext uri="{FF2B5EF4-FFF2-40B4-BE49-F238E27FC236}">
                  <a16:creationId xmlns:a16="http://schemas.microsoft.com/office/drawing/2014/main" id="{956E2EF0-4A7E-405B-8594-777815C8F7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5" name="LineLegend2" hidden="1">
              <a:extLst>
                <a:ext uri="{FF2B5EF4-FFF2-40B4-BE49-F238E27FC236}">
                  <a16:creationId xmlns:a16="http://schemas.microsoft.com/office/drawing/2014/main" id="{E5E0AECB-F524-47E7-9559-A92F91BA12D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6" name="LineLegend1" hidden="1">
              <a:extLst>
                <a:ext uri="{FF2B5EF4-FFF2-40B4-BE49-F238E27FC236}">
                  <a16:creationId xmlns:a16="http://schemas.microsoft.com/office/drawing/2014/main" id="{B2135489-C7DA-4E11-A64F-92CBF8E476B0}"/>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13CA4601-E655-477A-A8A8-903BF63CF63C}"/>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5AB736D7-CD98-4F29-9856-16CB0AE6487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2" hidden="1">
              <a:extLst>
                <a:ext uri="{FF2B5EF4-FFF2-40B4-BE49-F238E27FC236}">
                  <a16:creationId xmlns:a16="http://schemas.microsoft.com/office/drawing/2014/main" id="{46AC6D87-F04D-4E07-A646-8CADB7EA9136}"/>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3" hidden="1">
              <a:extLst>
                <a:ext uri="{FF2B5EF4-FFF2-40B4-BE49-F238E27FC236}">
                  <a16:creationId xmlns:a16="http://schemas.microsoft.com/office/drawing/2014/main" id="{C8656A7F-FFA4-408D-866F-3778CE43EC6D}"/>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4" hidden="1">
              <a:extLst>
                <a:ext uri="{FF2B5EF4-FFF2-40B4-BE49-F238E27FC236}">
                  <a16:creationId xmlns:a16="http://schemas.microsoft.com/office/drawing/2014/main" id="{BCD7D5C3-9FE0-445E-89CD-3E0B7EE216E5}"/>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5" hidden="1">
              <a:extLst>
                <a:ext uri="{FF2B5EF4-FFF2-40B4-BE49-F238E27FC236}">
                  <a16:creationId xmlns:a16="http://schemas.microsoft.com/office/drawing/2014/main" id="{24C74EC2-647F-4F4C-A710-62B69D523DC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1" name="MoonLegend1" hidden="1">
              <a:extLst>
                <a:ext uri="{FF2B5EF4-FFF2-40B4-BE49-F238E27FC236}">
                  <a16:creationId xmlns:a16="http://schemas.microsoft.com/office/drawing/2014/main" id="{34EC7EDE-512D-43AB-934A-83B9BEB86931}"/>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538AA9FD-A147-4FC8-9D85-9C64ECDB2262}"/>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2CE21B92-555F-4216-B3CF-B45EE4C52A60}"/>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MoonLegend2" hidden="1">
              <a:extLst>
                <a:ext uri="{FF2B5EF4-FFF2-40B4-BE49-F238E27FC236}">
                  <a16:creationId xmlns:a16="http://schemas.microsoft.com/office/drawing/2014/main" id="{5FD63D4F-486F-481A-B76D-1E0189C6118E}"/>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6784CE4-C045-4729-B53C-4F5031E32AAE}"/>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3" name="Arc 212" hidden="1">
                <a:extLst>
                  <a:ext uri="{FF2B5EF4-FFF2-40B4-BE49-F238E27FC236}">
                    <a16:creationId xmlns:a16="http://schemas.microsoft.com/office/drawing/2014/main" id="{50C23FD2-559C-468C-B281-968011F4A176}"/>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3" hidden="1">
              <a:extLst>
                <a:ext uri="{FF2B5EF4-FFF2-40B4-BE49-F238E27FC236}">
                  <a16:creationId xmlns:a16="http://schemas.microsoft.com/office/drawing/2014/main" id="{15FE34B0-0EEF-4862-980D-684CE2B6C30D}"/>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9C8B7655-C523-4D7D-AA38-B5BF93A2327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1" name="Arc 210" hidden="1">
                <a:extLst>
                  <a:ext uri="{FF2B5EF4-FFF2-40B4-BE49-F238E27FC236}">
                    <a16:creationId xmlns:a16="http://schemas.microsoft.com/office/drawing/2014/main" id="{1E727801-67D2-4A39-9DED-ADB4CEE8E456}"/>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4" hidden="1">
              <a:extLst>
                <a:ext uri="{FF2B5EF4-FFF2-40B4-BE49-F238E27FC236}">
                  <a16:creationId xmlns:a16="http://schemas.microsoft.com/office/drawing/2014/main" id="{57B78EAE-95CC-48E3-A16B-8D9B91AC8330}"/>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2EC9B776-F824-48EC-A8EA-19FB402EB2C1}"/>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Arc 208" hidden="1">
                <a:extLst>
                  <a:ext uri="{FF2B5EF4-FFF2-40B4-BE49-F238E27FC236}">
                    <a16:creationId xmlns:a16="http://schemas.microsoft.com/office/drawing/2014/main" id="{191F8326-A870-4D1C-97D4-65E01FA7D2B1}"/>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5" hidden="1">
              <a:extLst>
                <a:ext uri="{FF2B5EF4-FFF2-40B4-BE49-F238E27FC236}">
                  <a16:creationId xmlns:a16="http://schemas.microsoft.com/office/drawing/2014/main" id="{0B540C82-863A-4EA0-A293-90F60B7F2C03}"/>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56C2296E-CF8D-4FE1-84F0-30937DF98B13}"/>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7" name="Arc 206" hidden="1">
                <a:extLst>
                  <a:ext uri="{FF2B5EF4-FFF2-40B4-BE49-F238E27FC236}">
                    <a16:creationId xmlns:a16="http://schemas.microsoft.com/office/drawing/2014/main" id="{A1E5A14F-C6F8-4197-8B49-E9D67EA98A05}"/>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6" name="LegendBoxes" hidden="1">
            <a:extLst>
              <a:ext uri="{FF2B5EF4-FFF2-40B4-BE49-F238E27FC236}">
                <a16:creationId xmlns:a16="http://schemas.microsoft.com/office/drawing/2014/main" id="{FCBC4FA8-B894-4F1C-AA1D-88F2D18A28FB}"/>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F6A0CC43-5FA2-4B30-906B-A54FC8FACA67}"/>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8" name="RectangleLegend2" hidden="1">
              <a:extLst>
                <a:ext uri="{FF2B5EF4-FFF2-40B4-BE49-F238E27FC236}">
                  <a16:creationId xmlns:a16="http://schemas.microsoft.com/office/drawing/2014/main" id="{4F2753A6-A67E-4FB0-B210-D57AC41FE37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3" hidden="1">
              <a:extLst>
                <a:ext uri="{FF2B5EF4-FFF2-40B4-BE49-F238E27FC236}">
                  <a16:creationId xmlns:a16="http://schemas.microsoft.com/office/drawing/2014/main" id="{C38E0F6D-2006-4E79-A07E-C53039F9D076}"/>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4" hidden="1">
              <a:extLst>
                <a:ext uri="{FF2B5EF4-FFF2-40B4-BE49-F238E27FC236}">
                  <a16:creationId xmlns:a16="http://schemas.microsoft.com/office/drawing/2014/main" id="{14A76D74-EE2F-46FE-A75F-D14D62EF67C4}"/>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5" hidden="1">
              <a:extLst>
                <a:ext uri="{FF2B5EF4-FFF2-40B4-BE49-F238E27FC236}">
                  <a16:creationId xmlns:a16="http://schemas.microsoft.com/office/drawing/2014/main" id="{371EA175-C7C6-40DF-B553-6A6A65E206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Legend1" hidden="1">
              <a:extLst>
                <a:ext uri="{FF2B5EF4-FFF2-40B4-BE49-F238E27FC236}">
                  <a16:creationId xmlns:a16="http://schemas.microsoft.com/office/drawing/2014/main" id="{4DD00FA3-663D-4C5C-B977-3928BAB35DE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3" name="Legend2" hidden="1">
              <a:extLst>
                <a:ext uri="{FF2B5EF4-FFF2-40B4-BE49-F238E27FC236}">
                  <a16:creationId xmlns:a16="http://schemas.microsoft.com/office/drawing/2014/main" id="{8710FFA3-EDD7-4AF7-95A5-0EE0713E4B7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3" hidden="1">
              <a:extLst>
                <a:ext uri="{FF2B5EF4-FFF2-40B4-BE49-F238E27FC236}">
                  <a16:creationId xmlns:a16="http://schemas.microsoft.com/office/drawing/2014/main" id="{96586183-21A8-4580-BAAC-DE2A441A112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4" hidden="1">
              <a:extLst>
                <a:ext uri="{FF2B5EF4-FFF2-40B4-BE49-F238E27FC236}">
                  <a16:creationId xmlns:a16="http://schemas.microsoft.com/office/drawing/2014/main" id="{8937163D-04B9-408B-A8C3-1E704E624AD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5" hidden="1">
              <a:extLst>
                <a:ext uri="{FF2B5EF4-FFF2-40B4-BE49-F238E27FC236}">
                  <a16:creationId xmlns:a16="http://schemas.microsoft.com/office/drawing/2014/main" id="{0DAEB8FE-A5B7-4EED-BA74-733E79625ABA}"/>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pic>
        <p:nvPicPr>
          <p:cNvPr id="148" name="Picture 147">
            <a:extLst>
              <a:ext uri="{FF2B5EF4-FFF2-40B4-BE49-F238E27FC236}">
                <a16:creationId xmlns:a16="http://schemas.microsoft.com/office/drawing/2014/main" id="{4E406D6F-1A6E-499C-8274-A561513B4D96}"/>
              </a:ext>
            </a:extLst>
          </p:cNvPr>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bwMode="ltGray">
          <a:xfrm>
            <a:off x="10905744" y="172212"/>
            <a:ext cx="731520" cy="731520"/>
          </a:xfrm>
          <a:prstGeom prst="rect">
            <a:avLst/>
          </a:prstGeom>
        </p:spPr>
      </p:pic>
      <p:sp>
        <p:nvSpPr>
          <p:cNvPr id="6" name="SlideLogoText" hidden="1">
            <a:extLst>
              <a:ext uri="{FF2B5EF4-FFF2-40B4-BE49-F238E27FC236}">
                <a16:creationId xmlns:a16="http://schemas.microsoft.com/office/drawing/2014/main" id="{6310E891-C05B-4DEE-AD20-518EA135D8E7}"/>
              </a:ext>
            </a:extLst>
          </p:cNvPr>
          <p:cNvSpPr txBox="1"/>
          <p:nvPr userDrawn="1"/>
        </p:nvSpPr>
        <p:spPr>
          <a:xfrm>
            <a:off x="10281196" y="6615212"/>
            <a:ext cx="65"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3473566558"/>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2" r:id="rId17"/>
    <p:sldLayoutId id="2147484013"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2797259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18"/>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endParaRPr lang="en-US" dirty="0"/>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92000" y="1339200"/>
            <a:ext cx="1023616" cy="1731859"/>
            <a:chOff x="7723680" y="1702457"/>
            <a:chExt cx="1023616"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8" name="Arc 167" hidden="1">
                <a:extLst>
                  <a:ext uri="{FF2B5EF4-FFF2-40B4-BE49-F238E27FC236}">
                    <a16:creationId xmlns:a16="http://schemas.microsoft.com/office/drawing/2014/main" id="{315D8D40-04AC-475B-AFC0-F08E492D131D}"/>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dirty="0">
                  <a:ln w="3175">
                    <a:noFill/>
                  </a:ln>
                  <a:solidFill>
                    <a:schemeClr val="tx1"/>
                  </a:solidFill>
                </a:rPr>
                <a:t>Sticker</a:t>
              </a:r>
              <a:endParaRPr lang="en-US" sz="800" baseline="0" dirty="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dirty="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grpSp>
    </p:spTree>
    <p:extLst>
      <p:ext uri="{BB962C8B-B14F-4D97-AF65-F5344CB8AC3E}">
        <p14:creationId xmlns:p14="http://schemas.microsoft.com/office/powerpoint/2010/main" val="292658585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1.xml"/><Relationship Id="rId1" Type="http://schemas.openxmlformats.org/officeDocument/2006/relationships/tags" Target="../tags/tag898.xml"/><Relationship Id="rId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61.xml"/><Relationship Id="rId1" Type="http://schemas.openxmlformats.org/officeDocument/2006/relationships/tags" Target="../tags/tag960.xml"/><Relationship Id="rId6" Type="http://schemas.openxmlformats.org/officeDocument/2006/relationships/image" Target="../media/image13.emf"/><Relationship Id="rId5" Type="http://schemas.openxmlformats.org/officeDocument/2006/relationships/oleObject" Target="../embeddings/oleObject124.bin"/><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tags" Target="../tags/tag964.xml"/><Relationship Id="rId7" Type="http://schemas.openxmlformats.org/officeDocument/2006/relationships/image" Target="../media/image13.emf"/><Relationship Id="rId2" Type="http://schemas.openxmlformats.org/officeDocument/2006/relationships/tags" Target="../tags/tag963.xml"/><Relationship Id="rId1" Type="http://schemas.openxmlformats.org/officeDocument/2006/relationships/tags" Target="../tags/tag962.xml"/><Relationship Id="rId6" Type="http://schemas.openxmlformats.org/officeDocument/2006/relationships/oleObject" Target="../embeddings/oleObject125.bin"/><Relationship Id="rId5" Type="http://schemas.openxmlformats.org/officeDocument/2006/relationships/slideLayout" Target="../slideLayouts/slideLayout10.xml"/><Relationship Id="rId4" Type="http://schemas.openxmlformats.org/officeDocument/2006/relationships/tags" Target="../tags/tag96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tags" Target="../tags/tag968.xml"/><Relationship Id="rId7" Type="http://schemas.openxmlformats.org/officeDocument/2006/relationships/slideLayout" Target="../slideLayouts/slideLayout4.xml"/><Relationship Id="rId12" Type="http://schemas.openxmlformats.org/officeDocument/2006/relationships/slide" Target="slide19.xml"/><Relationship Id="rId2" Type="http://schemas.openxmlformats.org/officeDocument/2006/relationships/tags" Target="../tags/tag967.xml"/><Relationship Id="rId1" Type="http://schemas.openxmlformats.org/officeDocument/2006/relationships/tags" Target="../tags/tag966.xml"/><Relationship Id="rId6" Type="http://schemas.openxmlformats.org/officeDocument/2006/relationships/tags" Target="../tags/tag971.xml"/><Relationship Id="rId11" Type="http://schemas.openxmlformats.org/officeDocument/2006/relationships/slide" Target="slide9.xml"/><Relationship Id="rId5" Type="http://schemas.openxmlformats.org/officeDocument/2006/relationships/tags" Target="../tags/tag970.xml"/><Relationship Id="rId10" Type="http://schemas.openxmlformats.org/officeDocument/2006/relationships/slide" Target="slide5.xml"/><Relationship Id="rId4" Type="http://schemas.openxmlformats.org/officeDocument/2006/relationships/tags" Target="../tags/tag969.xml"/><Relationship Id="rId9"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tags" Target="../tags/tag979.xml"/><Relationship Id="rId13" Type="http://schemas.openxmlformats.org/officeDocument/2006/relationships/tags" Target="../tags/tag984.xml"/><Relationship Id="rId18" Type="http://schemas.openxmlformats.org/officeDocument/2006/relationships/tags" Target="../tags/tag989.xml"/><Relationship Id="rId3" Type="http://schemas.openxmlformats.org/officeDocument/2006/relationships/tags" Target="../tags/tag974.xml"/><Relationship Id="rId21" Type="http://schemas.openxmlformats.org/officeDocument/2006/relationships/tags" Target="../tags/tag992.xml"/><Relationship Id="rId7" Type="http://schemas.openxmlformats.org/officeDocument/2006/relationships/tags" Target="../tags/tag978.xml"/><Relationship Id="rId12" Type="http://schemas.openxmlformats.org/officeDocument/2006/relationships/tags" Target="../tags/tag983.xml"/><Relationship Id="rId17" Type="http://schemas.openxmlformats.org/officeDocument/2006/relationships/tags" Target="../tags/tag988.xml"/><Relationship Id="rId2" Type="http://schemas.openxmlformats.org/officeDocument/2006/relationships/tags" Target="../tags/tag973.xml"/><Relationship Id="rId16" Type="http://schemas.openxmlformats.org/officeDocument/2006/relationships/tags" Target="../tags/tag987.xml"/><Relationship Id="rId20" Type="http://schemas.openxmlformats.org/officeDocument/2006/relationships/tags" Target="../tags/tag991.xml"/><Relationship Id="rId1" Type="http://schemas.openxmlformats.org/officeDocument/2006/relationships/tags" Target="../tags/tag972.xml"/><Relationship Id="rId6" Type="http://schemas.openxmlformats.org/officeDocument/2006/relationships/tags" Target="../tags/tag977.xml"/><Relationship Id="rId11" Type="http://schemas.openxmlformats.org/officeDocument/2006/relationships/tags" Target="../tags/tag982.xml"/><Relationship Id="rId24" Type="http://schemas.openxmlformats.org/officeDocument/2006/relationships/image" Target="../media/image13.emf"/><Relationship Id="rId5" Type="http://schemas.openxmlformats.org/officeDocument/2006/relationships/tags" Target="../tags/tag976.xml"/><Relationship Id="rId15" Type="http://schemas.openxmlformats.org/officeDocument/2006/relationships/tags" Target="../tags/tag986.xml"/><Relationship Id="rId23" Type="http://schemas.openxmlformats.org/officeDocument/2006/relationships/oleObject" Target="../embeddings/oleObject127.bin"/><Relationship Id="rId10" Type="http://schemas.openxmlformats.org/officeDocument/2006/relationships/tags" Target="../tags/tag981.xml"/><Relationship Id="rId19" Type="http://schemas.openxmlformats.org/officeDocument/2006/relationships/tags" Target="../tags/tag990.xml"/><Relationship Id="rId4" Type="http://schemas.openxmlformats.org/officeDocument/2006/relationships/tags" Target="../tags/tag975.xml"/><Relationship Id="rId9" Type="http://schemas.openxmlformats.org/officeDocument/2006/relationships/tags" Target="../tags/tag980.xml"/><Relationship Id="rId14" Type="http://schemas.openxmlformats.org/officeDocument/2006/relationships/tags" Target="../tags/tag985.xml"/><Relationship Id="rId22"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tags" Target="../tags/tag995.xml"/><Relationship Id="rId7" Type="http://schemas.openxmlformats.org/officeDocument/2006/relationships/slideLayout" Target="../slideLayouts/slideLayout12.xml"/><Relationship Id="rId12" Type="http://schemas.openxmlformats.org/officeDocument/2006/relationships/image" Target="../media/image31.svg"/><Relationship Id="rId2" Type="http://schemas.openxmlformats.org/officeDocument/2006/relationships/tags" Target="../tags/tag994.xml"/><Relationship Id="rId1" Type="http://schemas.openxmlformats.org/officeDocument/2006/relationships/tags" Target="../tags/tag993.xml"/><Relationship Id="rId6" Type="http://schemas.openxmlformats.org/officeDocument/2006/relationships/tags" Target="../tags/tag998.xml"/><Relationship Id="rId11" Type="http://schemas.openxmlformats.org/officeDocument/2006/relationships/image" Target="../media/image30.png"/><Relationship Id="rId5" Type="http://schemas.openxmlformats.org/officeDocument/2006/relationships/tags" Target="../tags/tag997.xml"/><Relationship Id="rId10" Type="http://schemas.openxmlformats.org/officeDocument/2006/relationships/hyperlink" Target="https://internetforall.gov/bead-challenge-process-policy" TargetMode="External"/><Relationship Id="rId4" Type="http://schemas.openxmlformats.org/officeDocument/2006/relationships/tags" Target="../tags/tag996.xml"/><Relationship Id="rId9" Type="http://schemas.openxmlformats.org/officeDocument/2006/relationships/image" Target="../media/image3.emf"/></Relationships>
</file>

<file path=ppt/slides/_rels/slide15.xml.rels><?xml version="1.0" encoding="UTF-8" standalone="yes"?>
<Relationships xmlns="http://schemas.openxmlformats.org/package/2006/relationships"><Relationship Id="rId8" Type="http://schemas.openxmlformats.org/officeDocument/2006/relationships/tags" Target="../tags/tag1006.xml"/><Relationship Id="rId13" Type="http://schemas.openxmlformats.org/officeDocument/2006/relationships/tags" Target="../tags/tag1011.xml"/><Relationship Id="rId18" Type="http://schemas.openxmlformats.org/officeDocument/2006/relationships/tags" Target="../tags/tag1016.xml"/><Relationship Id="rId26" Type="http://schemas.openxmlformats.org/officeDocument/2006/relationships/tags" Target="../tags/tag1024.xml"/><Relationship Id="rId3" Type="http://schemas.openxmlformats.org/officeDocument/2006/relationships/tags" Target="../tags/tag1001.xml"/><Relationship Id="rId21" Type="http://schemas.openxmlformats.org/officeDocument/2006/relationships/tags" Target="../tags/tag1019.xml"/><Relationship Id="rId7" Type="http://schemas.openxmlformats.org/officeDocument/2006/relationships/tags" Target="../tags/tag1005.xml"/><Relationship Id="rId12" Type="http://schemas.openxmlformats.org/officeDocument/2006/relationships/tags" Target="../tags/tag1010.xml"/><Relationship Id="rId17" Type="http://schemas.openxmlformats.org/officeDocument/2006/relationships/tags" Target="../tags/tag1015.xml"/><Relationship Id="rId25" Type="http://schemas.openxmlformats.org/officeDocument/2006/relationships/tags" Target="../tags/tag1023.xml"/><Relationship Id="rId2" Type="http://schemas.openxmlformats.org/officeDocument/2006/relationships/tags" Target="../tags/tag1000.xml"/><Relationship Id="rId16" Type="http://schemas.openxmlformats.org/officeDocument/2006/relationships/tags" Target="../tags/tag1014.xml"/><Relationship Id="rId20" Type="http://schemas.openxmlformats.org/officeDocument/2006/relationships/tags" Target="../tags/tag1018.xml"/><Relationship Id="rId29" Type="http://schemas.openxmlformats.org/officeDocument/2006/relationships/oleObject" Target="../embeddings/oleObject129.bin"/><Relationship Id="rId1" Type="http://schemas.openxmlformats.org/officeDocument/2006/relationships/tags" Target="../tags/tag999.xml"/><Relationship Id="rId6" Type="http://schemas.openxmlformats.org/officeDocument/2006/relationships/tags" Target="../tags/tag1004.xml"/><Relationship Id="rId11" Type="http://schemas.openxmlformats.org/officeDocument/2006/relationships/tags" Target="../tags/tag1009.xml"/><Relationship Id="rId24" Type="http://schemas.openxmlformats.org/officeDocument/2006/relationships/tags" Target="../tags/tag1022.xml"/><Relationship Id="rId5" Type="http://schemas.openxmlformats.org/officeDocument/2006/relationships/tags" Target="../tags/tag1003.xml"/><Relationship Id="rId15" Type="http://schemas.openxmlformats.org/officeDocument/2006/relationships/tags" Target="../tags/tag1013.xml"/><Relationship Id="rId23" Type="http://schemas.openxmlformats.org/officeDocument/2006/relationships/tags" Target="../tags/tag1021.xml"/><Relationship Id="rId28" Type="http://schemas.openxmlformats.org/officeDocument/2006/relationships/slideLayout" Target="../slideLayouts/slideLayout3.xml"/><Relationship Id="rId10" Type="http://schemas.openxmlformats.org/officeDocument/2006/relationships/tags" Target="../tags/tag1008.xml"/><Relationship Id="rId19" Type="http://schemas.openxmlformats.org/officeDocument/2006/relationships/tags" Target="../tags/tag1017.xml"/><Relationship Id="rId31" Type="http://schemas.openxmlformats.org/officeDocument/2006/relationships/hyperlink" Target="https://internetforall.gov/bead-challenge-process-policy" TargetMode="External"/><Relationship Id="rId4" Type="http://schemas.openxmlformats.org/officeDocument/2006/relationships/tags" Target="../tags/tag1002.xml"/><Relationship Id="rId9" Type="http://schemas.openxmlformats.org/officeDocument/2006/relationships/tags" Target="../tags/tag1007.xml"/><Relationship Id="rId14" Type="http://schemas.openxmlformats.org/officeDocument/2006/relationships/tags" Target="../tags/tag1012.xml"/><Relationship Id="rId22" Type="http://schemas.openxmlformats.org/officeDocument/2006/relationships/tags" Target="../tags/tag1020.xml"/><Relationship Id="rId27" Type="http://schemas.openxmlformats.org/officeDocument/2006/relationships/tags" Target="../tags/tag1025.xml"/><Relationship Id="rId30" Type="http://schemas.openxmlformats.org/officeDocument/2006/relationships/image" Target="../media/image16.emf"/></Relationships>
</file>

<file path=ppt/slides/_rels/slide16.xml.rels><?xml version="1.0" encoding="UTF-8" standalone="yes"?>
<Relationships xmlns="http://schemas.openxmlformats.org/package/2006/relationships"><Relationship Id="rId8" Type="http://schemas.openxmlformats.org/officeDocument/2006/relationships/tags" Target="../tags/tag1033.xml"/><Relationship Id="rId13" Type="http://schemas.openxmlformats.org/officeDocument/2006/relationships/oleObject" Target="../embeddings/oleObject130.bin"/><Relationship Id="rId3" Type="http://schemas.openxmlformats.org/officeDocument/2006/relationships/tags" Target="../tags/tag1028.xml"/><Relationship Id="rId7" Type="http://schemas.openxmlformats.org/officeDocument/2006/relationships/tags" Target="../tags/tag1032.xml"/><Relationship Id="rId12" Type="http://schemas.openxmlformats.org/officeDocument/2006/relationships/slideLayout" Target="../slideLayouts/slideLayout12.xml"/><Relationship Id="rId2" Type="http://schemas.openxmlformats.org/officeDocument/2006/relationships/tags" Target="../tags/tag1027.xml"/><Relationship Id="rId1" Type="http://schemas.openxmlformats.org/officeDocument/2006/relationships/tags" Target="../tags/tag1026.xml"/><Relationship Id="rId6" Type="http://schemas.openxmlformats.org/officeDocument/2006/relationships/tags" Target="../tags/tag1031.xml"/><Relationship Id="rId11" Type="http://schemas.openxmlformats.org/officeDocument/2006/relationships/tags" Target="../tags/tag1036.xml"/><Relationship Id="rId5" Type="http://schemas.openxmlformats.org/officeDocument/2006/relationships/tags" Target="../tags/tag1030.xml"/><Relationship Id="rId15" Type="http://schemas.openxmlformats.org/officeDocument/2006/relationships/hyperlink" Target="https://internetforall.gov/bead-challenge-process-policy" TargetMode="External"/><Relationship Id="rId10" Type="http://schemas.openxmlformats.org/officeDocument/2006/relationships/tags" Target="../tags/tag1035.xml"/><Relationship Id="rId4" Type="http://schemas.openxmlformats.org/officeDocument/2006/relationships/tags" Target="../tags/tag1029.xml"/><Relationship Id="rId9" Type="http://schemas.openxmlformats.org/officeDocument/2006/relationships/tags" Target="../tags/tag1034.xml"/><Relationship Id="rId14" Type="http://schemas.openxmlformats.org/officeDocument/2006/relationships/image" Target="../media/image16.emf"/></Relationships>
</file>

<file path=ppt/slides/_rels/slide17.xml.rels><?xml version="1.0" encoding="UTF-8" standalone="yes"?>
<Relationships xmlns="http://schemas.openxmlformats.org/package/2006/relationships"><Relationship Id="rId8" Type="http://schemas.openxmlformats.org/officeDocument/2006/relationships/tags" Target="../tags/tag1044.xml"/><Relationship Id="rId13" Type="http://schemas.openxmlformats.org/officeDocument/2006/relationships/tags" Target="../tags/tag1049.xml"/><Relationship Id="rId18" Type="http://schemas.openxmlformats.org/officeDocument/2006/relationships/hyperlink" Target="https://internetforall.gov/bead-challenge-process-policy" TargetMode="External"/><Relationship Id="rId3" Type="http://schemas.openxmlformats.org/officeDocument/2006/relationships/tags" Target="../tags/tag1039.xml"/><Relationship Id="rId7" Type="http://schemas.openxmlformats.org/officeDocument/2006/relationships/tags" Target="../tags/tag1043.xml"/><Relationship Id="rId12" Type="http://schemas.openxmlformats.org/officeDocument/2006/relationships/tags" Target="../tags/tag1048.xml"/><Relationship Id="rId17" Type="http://schemas.openxmlformats.org/officeDocument/2006/relationships/image" Target="../media/image16.emf"/><Relationship Id="rId2" Type="http://schemas.openxmlformats.org/officeDocument/2006/relationships/tags" Target="../tags/tag1038.xml"/><Relationship Id="rId16" Type="http://schemas.openxmlformats.org/officeDocument/2006/relationships/oleObject" Target="../embeddings/oleObject131.bin"/><Relationship Id="rId1" Type="http://schemas.openxmlformats.org/officeDocument/2006/relationships/tags" Target="../tags/tag1037.xml"/><Relationship Id="rId6" Type="http://schemas.openxmlformats.org/officeDocument/2006/relationships/tags" Target="../tags/tag1042.xml"/><Relationship Id="rId11" Type="http://schemas.openxmlformats.org/officeDocument/2006/relationships/tags" Target="../tags/tag1047.xml"/><Relationship Id="rId5" Type="http://schemas.openxmlformats.org/officeDocument/2006/relationships/tags" Target="../tags/tag1041.xml"/><Relationship Id="rId15" Type="http://schemas.openxmlformats.org/officeDocument/2006/relationships/slideLayout" Target="../slideLayouts/slideLayout3.xml"/><Relationship Id="rId10" Type="http://schemas.openxmlformats.org/officeDocument/2006/relationships/tags" Target="../tags/tag1046.xml"/><Relationship Id="rId4" Type="http://schemas.openxmlformats.org/officeDocument/2006/relationships/tags" Target="../tags/tag1040.xml"/><Relationship Id="rId9" Type="http://schemas.openxmlformats.org/officeDocument/2006/relationships/tags" Target="../tags/tag1045.xml"/><Relationship Id="rId14" Type="http://schemas.openxmlformats.org/officeDocument/2006/relationships/tags" Target="../tags/tag1050.xml"/></Relationships>
</file>

<file path=ppt/slides/_rels/slide18.xml.rels><?xml version="1.0" encoding="UTF-8" standalone="yes"?>
<Relationships xmlns="http://schemas.openxmlformats.org/package/2006/relationships"><Relationship Id="rId3" Type="http://schemas.openxmlformats.org/officeDocument/2006/relationships/tags" Target="../tags/tag1053.xml"/><Relationship Id="rId7" Type="http://schemas.openxmlformats.org/officeDocument/2006/relationships/image" Target="../media/image13.emf"/><Relationship Id="rId2" Type="http://schemas.openxmlformats.org/officeDocument/2006/relationships/tags" Target="../tags/tag1052.xml"/><Relationship Id="rId1" Type="http://schemas.openxmlformats.org/officeDocument/2006/relationships/tags" Target="../tags/tag1051.xml"/><Relationship Id="rId6" Type="http://schemas.openxmlformats.org/officeDocument/2006/relationships/oleObject" Target="../embeddings/oleObject132.bin"/><Relationship Id="rId5" Type="http://schemas.openxmlformats.org/officeDocument/2006/relationships/slideLayout" Target="../slideLayouts/slideLayout10.xml"/><Relationship Id="rId4" Type="http://schemas.openxmlformats.org/officeDocument/2006/relationships/tags" Target="../tags/tag1054.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tags" Target="../tags/tag1057.xml"/><Relationship Id="rId7" Type="http://schemas.openxmlformats.org/officeDocument/2006/relationships/slideLayout" Target="../slideLayouts/slideLayout4.xml"/><Relationship Id="rId12" Type="http://schemas.openxmlformats.org/officeDocument/2006/relationships/slide" Target="slide12.xml"/><Relationship Id="rId2" Type="http://schemas.openxmlformats.org/officeDocument/2006/relationships/tags" Target="../tags/tag1056.xml"/><Relationship Id="rId1" Type="http://schemas.openxmlformats.org/officeDocument/2006/relationships/tags" Target="../tags/tag1055.xml"/><Relationship Id="rId6" Type="http://schemas.openxmlformats.org/officeDocument/2006/relationships/tags" Target="../tags/tag1060.xml"/><Relationship Id="rId11" Type="http://schemas.openxmlformats.org/officeDocument/2006/relationships/slide" Target="slide9.xml"/><Relationship Id="rId5" Type="http://schemas.openxmlformats.org/officeDocument/2006/relationships/tags" Target="../tags/tag1059.xml"/><Relationship Id="rId10" Type="http://schemas.openxmlformats.org/officeDocument/2006/relationships/slide" Target="slide5.xml"/><Relationship Id="rId4" Type="http://schemas.openxmlformats.org/officeDocument/2006/relationships/tags" Target="../tags/tag1058.xml"/><Relationship Id="rId9" Type="http://schemas.openxmlformats.org/officeDocument/2006/relationships/image" Target="../media/image13.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tags" Target="../tags/tag901.xml"/><Relationship Id="rId7" Type="http://schemas.openxmlformats.org/officeDocument/2006/relationships/slideLayout" Target="../slideLayouts/slideLayout3.xml"/><Relationship Id="rId2" Type="http://schemas.openxmlformats.org/officeDocument/2006/relationships/tags" Target="../tags/tag900.xml"/><Relationship Id="rId1" Type="http://schemas.openxmlformats.org/officeDocument/2006/relationships/tags" Target="../tags/tag899.xml"/><Relationship Id="rId6" Type="http://schemas.openxmlformats.org/officeDocument/2006/relationships/tags" Target="../tags/tag904.xml"/><Relationship Id="rId5" Type="http://schemas.openxmlformats.org/officeDocument/2006/relationships/tags" Target="../tags/tag903.xml"/><Relationship Id="rId4" Type="http://schemas.openxmlformats.org/officeDocument/2006/relationships/tags" Target="../tags/tag902.xml"/><Relationship Id="rId9" Type="http://schemas.openxmlformats.org/officeDocument/2006/relationships/image" Target="../media/image16.emf"/></Relationships>
</file>

<file path=ppt/slides/_rels/slide20.xml.rels><?xml version="1.0" encoding="UTF-8" standalone="yes"?>
<Relationships xmlns="http://schemas.openxmlformats.org/package/2006/relationships"><Relationship Id="rId8" Type="http://schemas.openxmlformats.org/officeDocument/2006/relationships/tags" Target="../tags/tag1068.xml"/><Relationship Id="rId13" Type="http://schemas.openxmlformats.org/officeDocument/2006/relationships/tags" Target="../tags/tag1073.xml"/><Relationship Id="rId18" Type="http://schemas.openxmlformats.org/officeDocument/2006/relationships/tags" Target="../tags/tag1078.xml"/><Relationship Id="rId3" Type="http://schemas.openxmlformats.org/officeDocument/2006/relationships/tags" Target="../tags/tag1063.xml"/><Relationship Id="rId21" Type="http://schemas.openxmlformats.org/officeDocument/2006/relationships/tags" Target="../tags/tag1081.xml"/><Relationship Id="rId7" Type="http://schemas.openxmlformats.org/officeDocument/2006/relationships/tags" Target="../tags/tag1067.xml"/><Relationship Id="rId12" Type="http://schemas.openxmlformats.org/officeDocument/2006/relationships/tags" Target="../tags/tag1072.xml"/><Relationship Id="rId17" Type="http://schemas.openxmlformats.org/officeDocument/2006/relationships/tags" Target="../tags/tag1077.xml"/><Relationship Id="rId2" Type="http://schemas.openxmlformats.org/officeDocument/2006/relationships/tags" Target="../tags/tag1062.xml"/><Relationship Id="rId16" Type="http://schemas.openxmlformats.org/officeDocument/2006/relationships/tags" Target="../tags/tag1076.xml"/><Relationship Id="rId20" Type="http://schemas.openxmlformats.org/officeDocument/2006/relationships/tags" Target="../tags/tag1080.xml"/><Relationship Id="rId1" Type="http://schemas.openxmlformats.org/officeDocument/2006/relationships/tags" Target="../tags/tag1061.xml"/><Relationship Id="rId6" Type="http://schemas.openxmlformats.org/officeDocument/2006/relationships/tags" Target="../tags/tag1066.xml"/><Relationship Id="rId11" Type="http://schemas.openxmlformats.org/officeDocument/2006/relationships/tags" Target="../tags/tag1071.xml"/><Relationship Id="rId24" Type="http://schemas.openxmlformats.org/officeDocument/2006/relationships/image" Target="../media/image13.emf"/><Relationship Id="rId5" Type="http://schemas.openxmlformats.org/officeDocument/2006/relationships/tags" Target="../tags/tag1065.xml"/><Relationship Id="rId15" Type="http://schemas.openxmlformats.org/officeDocument/2006/relationships/tags" Target="../tags/tag1075.xml"/><Relationship Id="rId23" Type="http://schemas.openxmlformats.org/officeDocument/2006/relationships/oleObject" Target="../embeddings/oleObject134.bin"/><Relationship Id="rId10" Type="http://schemas.openxmlformats.org/officeDocument/2006/relationships/tags" Target="../tags/tag1070.xml"/><Relationship Id="rId19" Type="http://schemas.openxmlformats.org/officeDocument/2006/relationships/tags" Target="../tags/tag1079.xml"/><Relationship Id="rId4" Type="http://schemas.openxmlformats.org/officeDocument/2006/relationships/tags" Target="../tags/tag1064.xml"/><Relationship Id="rId9" Type="http://schemas.openxmlformats.org/officeDocument/2006/relationships/tags" Target="../tags/tag1069.xml"/><Relationship Id="rId14" Type="http://schemas.openxmlformats.org/officeDocument/2006/relationships/tags" Target="../tags/tag1074.xml"/><Relationship Id="rId22"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084.xml"/><Relationship Id="rId7" Type="http://schemas.openxmlformats.org/officeDocument/2006/relationships/oleObject" Target="../embeddings/oleObject135.bin"/><Relationship Id="rId2" Type="http://schemas.openxmlformats.org/officeDocument/2006/relationships/tags" Target="../tags/tag1083.xml"/><Relationship Id="rId1" Type="http://schemas.openxmlformats.org/officeDocument/2006/relationships/tags" Target="../tags/tag1082.xml"/><Relationship Id="rId6" Type="http://schemas.openxmlformats.org/officeDocument/2006/relationships/slideLayout" Target="../slideLayouts/slideLayout3.xml"/><Relationship Id="rId5" Type="http://schemas.openxmlformats.org/officeDocument/2006/relationships/tags" Target="../tags/tag1086.xml"/><Relationship Id="rId4" Type="http://schemas.openxmlformats.org/officeDocument/2006/relationships/tags" Target="../tags/tag108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tags" Target="../tags/tag1089.xml"/><Relationship Id="rId7" Type="http://schemas.openxmlformats.org/officeDocument/2006/relationships/slideLayout" Target="../slideLayouts/slideLayout10.xml"/><Relationship Id="rId2" Type="http://schemas.openxmlformats.org/officeDocument/2006/relationships/tags" Target="../tags/tag1088.xml"/><Relationship Id="rId1" Type="http://schemas.openxmlformats.org/officeDocument/2006/relationships/tags" Target="../tags/tag1087.xml"/><Relationship Id="rId6" Type="http://schemas.openxmlformats.org/officeDocument/2006/relationships/tags" Target="../tags/tag1092.xml"/><Relationship Id="rId5" Type="http://schemas.openxmlformats.org/officeDocument/2006/relationships/tags" Target="../tags/tag1091.xml"/><Relationship Id="rId4" Type="http://schemas.openxmlformats.org/officeDocument/2006/relationships/tags" Target="../tags/tag1090.xml"/><Relationship Id="rId9" Type="http://schemas.openxmlformats.org/officeDocument/2006/relationships/image" Target="../media/image13.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tags" Target="../tags/tag1095.xml"/><Relationship Id="rId7" Type="http://schemas.openxmlformats.org/officeDocument/2006/relationships/slideLayout" Target="../slideLayouts/slideLayout12.xml"/><Relationship Id="rId12" Type="http://schemas.openxmlformats.org/officeDocument/2006/relationships/image" Target="../media/image31.svg"/><Relationship Id="rId2" Type="http://schemas.openxmlformats.org/officeDocument/2006/relationships/tags" Target="../tags/tag1094.xml"/><Relationship Id="rId1" Type="http://schemas.openxmlformats.org/officeDocument/2006/relationships/tags" Target="../tags/tag1093.xml"/><Relationship Id="rId6" Type="http://schemas.openxmlformats.org/officeDocument/2006/relationships/tags" Target="../tags/tag1098.xml"/><Relationship Id="rId11" Type="http://schemas.openxmlformats.org/officeDocument/2006/relationships/image" Target="../media/image30.png"/><Relationship Id="rId5" Type="http://schemas.openxmlformats.org/officeDocument/2006/relationships/tags" Target="../tags/tag1097.xml"/><Relationship Id="rId10" Type="http://schemas.openxmlformats.org/officeDocument/2006/relationships/hyperlink" Target="https://broadbandusa.ntia.gov/sites/default/files/2023-02/Subgrantee_Selection_Primer_A_Guide_for_Eligible_Entities.pdf" TargetMode="External"/><Relationship Id="rId4" Type="http://schemas.openxmlformats.org/officeDocument/2006/relationships/tags" Target="../tags/tag1096.xml"/><Relationship Id="rId9"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broadbandusa.ntia.gov/sites/default/files/2023-02/Subgrantee_Selection_Primer_A_Guide_for_Eligible_Entities.pdf" TargetMode="External"/><Relationship Id="rId2" Type="http://schemas.openxmlformats.org/officeDocument/2006/relationships/tags" Target="../tags/tag1100.xml"/><Relationship Id="rId1" Type="http://schemas.openxmlformats.org/officeDocument/2006/relationships/tags" Target="../tags/tag1099.xml"/><Relationship Id="rId6" Type="http://schemas.openxmlformats.org/officeDocument/2006/relationships/image" Target="../media/image34.png"/><Relationship Id="rId5" Type="http://schemas.openxmlformats.org/officeDocument/2006/relationships/image" Target="../media/image3.emf"/><Relationship Id="rId4" Type="http://schemas.openxmlformats.org/officeDocument/2006/relationships/oleObject" Target="../embeddings/oleObject138.bin"/></Relationships>
</file>

<file path=ppt/slides/_rels/slide2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03.xml"/><Relationship Id="rId7" Type="http://schemas.openxmlformats.org/officeDocument/2006/relationships/oleObject" Target="../embeddings/oleObject139.bin"/><Relationship Id="rId2" Type="http://schemas.openxmlformats.org/officeDocument/2006/relationships/tags" Target="../tags/tag1102.xml"/><Relationship Id="rId1" Type="http://schemas.openxmlformats.org/officeDocument/2006/relationships/tags" Target="../tags/tag1101.xml"/><Relationship Id="rId6" Type="http://schemas.openxmlformats.org/officeDocument/2006/relationships/slideLayout" Target="../slideLayouts/slideLayout10.xml"/><Relationship Id="rId5" Type="http://schemas.openxmlformats.org/officeDocument/2006/relationships/tags" Target="../tags/tag1105.xml"/><Relationship Id="rId4" Type="http://schemas.openxmlformats.org/officeDocument/2006/relationships/tags" Target="../tags/tag1104.xml"/></Relationships>
</file>

<file path=ppt/slides/_rels/slide26.xml.rels><?xml version="1.0" encoding="UTF-8" standalone="yes"?>
<Relationships xmlns="http://schemas.openxmlformats.org/package/2006/relationships"><Relationship Id="rId3" Type="http://schemas.openxmlformats.org/officeDocument/2006/relationships/tags" Target="../tags/tag1108.xml"/><Relationship Id="rId2" Type="http://schemas.openxmlformats.org/officeDocument/2006/relationships/tags" Target="../tags/tag1107.xml"/><Relationship Id="rId1" Type="http://schemas.openxmlformats.org/officeDocument/2006/relationships/tags" Target="../tags/tag1106.xml"/><Relationship Id="rId6" Type="http://schemas.openxmlformats.org/officeDocument/2006/relationships/image" Target="../media/image13.emf"/><Relationship Id="rId5" Type="http://schemas.openxmlformats.org/officeDocument/2006/relationships/oleObject" Target="../embeddings/oleObject140.bin"/><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tags" Target="../tags/tag1116.xml"/><Relationship Id="rId13" Type="http://schemas.openxmlformats.org/officeDocument/2006/relationships/tags" Target="../tags/tag1121.xml"/><Relationship Id="rId18" Type="http://schemas.openxmlformats.org/officeDocument/2006/relationships/oleObject" Target="../embeddings/oleObject141.bin"/><Relationship Id="rId3" Type="http://schemas.openxmlformats.org/officeDocument/2006/relationships/tags" Target="../tags/tag1111.xml"/><Relationship Id="rId7" Type="http://schemas.openxmlformats.org/officeDocument/2006/relationships/tags" Target="../tags/tag1115.xml"/><Relationship Id="rId12" Type="http://schemas.openxmlformats.org/officeDocument/2006/relationships/tags" Target="../tags/tag1120.xml"/><Relationship Id="rId17" Type="http://schemas.openxmlformats.org/officeDocument/2006/relationships/slideLayout" Target="../slideLayouts/slideLayout3.xml"/><Relationship Id="rId2" Type="http://schemas.openxmlformats.org/officeDocument/2006/relationships/tags" Target="../tags/tag1110.xml"/><Relationship Id="rId16" Type="http://schemas.openxmlformats.org/officeDocument/2006/relationships/tags" Target="../tags/tag1124.xml"/><Relationship Id="rId1" Type="http://schemas.openxmlformats.org/officeDocument/2006/relationships/tags" Target="../tags/tag1109.xml"/><Relationship Id="rId6" Type="http://schemas.openxmlformats.org/officeDocument/2006/relationships/tags" Target="../tags/tag1114.xml"/><Relationship Id="rId11" Type="http://schemas.openxmlformats.org/officeDocument/2006/relationships/tags" Target="../tags/tag1119.xml"/><Relationship Id="rId5" Type="http://schemas.openxmlformats.org/officeDocument/2006/relationships/tags" Target="../tags/tag1113.xml"/><Relationship Id="rId15" Type="http://schemas.openxmlformats.org/officeDocument/2006/relationships/tags" Target="../tags/tag1123.xml"/><Relationship Id="rId10" Type="http://schemas.openxmlformats.org/officeDocument/2006/relationships/tags" Target="../tags/tag1118.xml"/><Relationship Id="rId19" Type="http://schemas.openxmlformats.org/officeDocument/2006/relationships/image" Target="../media/image16.emf"/><Relationship Id="rId4" Type="http://schemas.openxmlformats.org/officeDocument/2006/relationships/tags" Target="../tags/tag1112.xml"/><Relationship Id="rId9" Type="http://schemas.openxmlformats.org/officeDocument/2006/relationships/tags" Target="../tags/tag1117.xml"/><Relationship Id="rId14" Type="http://schemas.openxmlformats.org/officeDocument/2006/relationships/tags" Target="../tags/tag11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26.xml"/><Relationship Id="rId1" Type="http://schemas.openxmlformats.org/officeDocument/2006/relationships/tags" Target="../tags/tag1125.xml"/><Relationship Id="rId5" Type="http://schemas.openxmlformats.org/officeDocument/2006/relationships/image" Target="../media/image3.emf"/><Relationship Id="rId4" Type="http://schemas.openxmlformats.org/officeDocument/2006/relationships/oleObject" Target="../embeddings/oleObject142.bin"/></Relationships>
</file>

<file path=ppt/slides/_rels/slide29.xml.rels><?xml version="1.0" encoding="UTF-8" standalone="yes"?>
<Relationships xmlns="http://schemas.openxmlformats.org/package/2006/relationships"><Relationship Id="rId8" Type="http://schemas.openxmlformats.org/officeDocument/2006/relationships/tags" Target="../tags/tag1134.xml"/><Relationship Id="rId13" Type="http://schemas.openxmlformats.org/officeDocument/2006/relationships/tags" Target="../tags/tag1139.xml"/><Relationship Id="rId18" Type="http://schemas.openxmlformats.org/officeDocument/2006/relationships/tags" Target="../tags/tag1144.xml"/><Relationship Id="rId3" Type="http://schemas.openxmlformats.org/officeDocument/2006/relationships/tags" Target="../tags/tag1129.xml"/><Relationship Id="rId21" Type="http://schemas.openxmlformats.org/officeDocument/2006/relationships/slideLayout" Target="../slideLayouts/slideLayout21.xml"/><Relationship Id="rId7" Type="http://schemas.openxmlformats.org/officeDocument/2006/relationships/tags" Target="../tags/tag1133.xml"/><Relationship Id="rId12" Type="http://schemas.openxmlformats.org/officeDocument/2006/relationships/tags" Target="../tags/tag1138.xml"/><Relationship Id="rId17" Type="http://schemas.openxmlformats.org/officeDocument/2006/relationships/tags" Target="../tags/tag1143.xml"/><Relationship Id="rId2" Type="http://schemas.openxmlformats.org/officeDocument/2006/relationships/tags" Target="../tags/tag1128.xml"/><Relationship Id="rId16" Type="http://schemas.openxmlformats.org/officeDocument/2006/relationships/tags" Target="../tags/tag1142.xml"/><Relationship Id="rId20" Type="http://schemas.openxmlformats.org/officeDocument/2006/relationships/tags" Target="../tags/tag1146.xml"/><Relationship Id="rId1" Type="http://schemas.openxmlformats.org/officeDocument/2006/relationships/tags" Target="../tags/tag1127.xml"/><Relationship Id="rId6" Type="http://schemas.openxmlformats.org/officeDocument/2006/relationships/tags" Target="../tags/tag1132.xml"/><Relationship Id="rId11" Type="http://schemas.openxmlformats.org/officeDocument/2006/relationships/tags" Target="../tags/tag1137.xml"/><Relationship Id="rId5" Type="http://schemas.openxmlformats.org/officeDocument/2006/relationships/tags" Target="../tags/tag1131.xml"/><Relationship Id="rId15" Type="http://schemas.openxmlformats.org/officeDocument/2006/relationships/tags" Target="../tags/tag1141.xml"/><Relationship Id="rId23" Type="http://schemas.openxmlformats.org/officeDocument/2006/relationships/image" Target="../media/image3.emf"/><Relationship Id="rId10" Type="http://schemas.openxmlformats.org/officeDocument/2006/relationships/tags" Target="../tags/tag1136.xml"/><Relationship Id="rId19" Type="http://schemas.openxmlformats.org/officeDocument/2006/relationships/tags" Target="../tags/tag1145.xml"/><Relationship Id="rId4" Type="http://schemas.openxmlformats.org/officeDocument/2006/relationships/tags" Target="../tags/tag1130.xml"/><Relationship Id="rId9" Type="http://schemas.openxmlformats.org/officeDocument/2006/relationships/tags" Target="../tags/tag1135.xml"/><Relationship Id="rId14" Type="http://schemas.openxmlformats.org/officeDocument/2006/relationships/tags" Target="../tags/tag1140.xml"/><Relationship Id="rId22" Type="http://schemas.openxmlformats.org/officeDocument/2006/relationships/oleObject" Target="../embeddings/oleObject143.bin"/></Relationships>
</file>

<file path=ppt/slides/_rels/slide3.xml.rels><?xml version="1.0" encoding="UTF-8" standalone="yes"?>
<Relationships xmlns="http://schemas.openxmlformats.org/package/2006/relationships"><Relationship Id="rId8" Type="http://schemas.openxmlformats.org/officeDocument/2006/relationships/tags" Target="../tags/tag912.xml"/><Relationship Id="rId13" Type="http://schemas.openxmlformats.org/officeDocument/2006/relationships/tags" Target="../tags/tag917.xml"/><Relationship Id="rId18" Type="http://schemas.openxmlformats.org/officeDocument/2006/relationships/tags" Target="../tags/tag922.xml"/><Relationship Id="rId3" Type="http://schemas.openxmlformats.org/officeDocument/2006/relationships/tags" Target="../tags/tag907.xml"/><Relationship Id="rId21" Type="http://schemas.openxmlformats.org/officeDocument/2006/relationships/slideLayout" Target="../slideLayouts/slideLayout12.xml"/><Relationship Id="rId7" Type="http://schemas.openxmlformats.org/officeDocument/2006/relationships/tags" Target="../tags/tag911.xml"/><Relationship Id="rId12" Type="http://schemas.openxmlformats.org/officeDocument/2006/relationships/tags" Target="../tags/tag916.xml"/><Relationship Id="rId17" Type="http://schemas.openxmlformats.org/officeDocument/2006/relationships/tags" Target="../tags/tag921.xml"/><Relationship Id="rId2" Type="http://schemas.openxmlformats.org/officeDocument/2006/relationships/tags" Target="../tags/tag906.xml"/><Relationship Id="rId16" Type="http://schemas.openxmlformats.org/officeDocument/2006/relationships/tags" Target="../tags/tag920.xml"/><Relationship Id="rId20" Type="http://schemas.openxmlformats.org/officeDocument/2006/relationships/tags" Target="../tags/tag924.xml"/><Relationship Id="rId1" Type="http://schemas.openxmlformats.org/officeDocument/2006/relationships/tags" Target="../tags/tag905.xml"/><Relationship Id="rId6" Type="http://schemas.openxmlformats.org/officeDocument/2006/relationships/tags" Target="../tags/tag910.xml"/><Relationship Id="rId11" Type="http://schemas.openxmlformats.org/officeDocument/2006/relationships/tags" Target="../tags/tag915.xml"/><Relationship Id="rId24" Type="http://schemas.openxmlformats.org/officeDocument/2006/relationships/image" Target="../media/image3.emf"/><Relationship Id="rId5" Type="http://schemas.openxmlformats.org/officeDocument/2006/relationships/tags" Target="../tags/tag909.xml"/><Relationship Id="rId15" Type="http://schemas.openxmlformats.org/officeDocument/2006/relationships/tags" Target="../tags/tag919.xml"/><Relationship Id="rId23" Type="http://schemas.openxmlformats.org/officeDocument/2006/relationships/oleObject" Target="../embeddings/oleObject117.bin"/><Relationship Id="rId10" Type="http://schemas.openxmlformats.org/officeDocument/2006/relationships/tags" Target="../tags/tag914.xml"/><Relationship Id="rId19" Type="http://schemas.openxmlformats.org/officeDocument/2006/relationships/tags" Target="../tags/tag923.xml"/><Relationship Id="rId4" Type="http://schemas.openxmlformats.org/officeDocument/2006/relationships/tags" Target="../tags/tag908.xml"/><Relationship Id="rId9" Type="http://schemas.openxmlformats.org/officeDocument/2006/relationships/tags" Target="../tags/tag913.xml"/><Relationship Id="rId14" Type="http://schemas.openxmlformats.org/officeDocument/2006/relationships/tags" Target="../tags/tag918.xml"/><Relationship Id="rId2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8" Type="http://schemas.openxmlformats.org/officeDocument/2006/relationships/tags" Target="../tags/tag1154.xml"/><Relationship Id="rId13" Type="http://schemas.openxmlformats.org/officeDocument/2006/relationships/tags" Target="../tags/tag1159.xml"/><Relationship Id="rId18" Type="http://schemas.openxmlformats.org/officeDocument/2006/relationships/tags" Target="../tags/tag1164.xml"/><Relationship Id="rId3" Type="http://schemas.openxmlformats.org/officeDocument/2006/relationships/tags" Target="../tags/tag1149.xml"/><Relationship Id="rId21" Type="http://schemas.openxmlformats.org/officeDocument/2006/relationships/tags" Target="../tags/tag1167.xml"/><Relationship Id="rId7" Type="http://schemas.openxmlformats.org/officeDocument/2006/relationships/tags" Target="../tags/tag1153.xml"/><Relationship Id="rId12" Type="http://schemas.openxmlformats.org/officeDocument/2006/relationships/tags" Target="../tags/tag1158.xml"/><Relationship Id="rId17" Type="http://schemas.openxmlformats.org/officeDocument/2006/relationships/tags" Target="../tags/tag1163.xml"/><Relationship Id="rId25" Type="http://schemas.openxmlformats.org/officeDocument/2006/relationships/image" Target="../media/image3.emf"/><Relationship Id="rId2" Type="http://schemas.openxmlformats.org/officeDocument/2006/relationships/tags" Target="../tags/tag1148.xml"/><Relationship Id="rId16" Type="http://schemas.openxmlformats.org/officeDocument/2006/relationships/tags" Target="../tags/tag1162.xml"/><Relationship Id="rId20" Type="http://schemas.openxmlformats.org/officeDocument/2006/relationships/tags" Target="../tags/tag1166.xml"/><Relationship Id="rId1" Type="http://schemas.openxmlformats.org/officeDocument/2006/relationships/tags" Target="../tags/tag1147.xml"/><Relationship Id="rId6" Type="http://schemas.openxmlformats.org/officeDocument/2006/relationships/tags" Target="../tags/tag1152.xml"/><Relationship Id="rId11" Type="http://schemas.openxmlformats.org/officeDocument/2006/relationships/tags" Target="../tags/tag1157.xml"/><Relationship Id="rId24" Type="http://schemas.openxmlformats.org/officeDocument/2006/relationships/oleObject" Target="../embeddings/oleObject144.bin"/><Relationship Id="rId5" Type="http://schemas.openxmlformats.org/officeDocument/2006/relationships/tags" Target="../tags/tag1151.xml"/><Relationship Id="rId15" Type="http://schemas.openxmlformats.org/officeDocument/2006/relationships/tags" Target="../tags/tag1161.xml"/><Relationship Id="rId23" Type="http://schemas.openxmlformats.org/officeDocument/2006/relationships/slideLayout" Target="../slideLayouts/slideLayout21.xml"/><Relationship Id="rId10" Type="http://schemas.openxmlformats.org/officeDocument/2006/relationships/tags" Target="../tags/tag1156.xml"/><Relationship Id="rId19" Type="http://schemas.openxmlformats.org/officeDocument/2006/relationships/tags" Target="../tags/tag1165.xml"/><Relationship Id="rId4" Type="http://schemas.openxmlformats.org/officeDocument/2006/relationships/tags" Target="../tags/tag1150.xml"/><Relationship Id="rId9" Type="http://schemas.openxmlformats.org/officeDocument/2006/relationships/tags" Target="../tags/tag1155.xml"/><Relationship Id="rId14" Type="http://schemas.openxmlformats.org/officeDocument/2006/relationships/tags" Target="../tags/tag1160.xml"/><Relationship Id="rId22" Type="http://schemas.openxmlformats.org/officeDocument/2006/relationships/tags" Target="../tags/tag116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70.xml"/><Relationship Id="rId1" Type="http://schemas.openxmlformats.org/officeDocument/2006/relationships/tags" Target="../tags/tag1169.xml"/><Relationship Id="rId5" Type="http://schemas.openxmlformats.org/officeDocument/2006/relationships/image" Target="../media/image3.emf"/><Relationship Id="rId4" Type="http://schemas.openxmlformats.org/officeDocument/2006/relationships/oleObject" Target="../embeddings/oleObject145.bin"/></Relationships>
</file>

<file path=ppt/slides/_rels/slide32.xml.rels><?xml version="1.0" encoding="UTF-8" standalone="yes"?>
<Relationships xmlns="http://schemas.openxmlformats.org/package/2006/relationships"><Relationship Id="rId8" Type="http://schemas.openxmlformats.org/officeDocument/2006/relationships/tags" Target="../tags/tag1178.xml"/><Relationship Id="rId13" Type="http://schemas.openxmlformats.org/officeDocument/2006/relationships/tags" Target="../tags/tag1183.xml"/><Relationship Id="rId18" Type="http://schemas.openxmlformats.org/officeDocument/2006/relationships/tags" Target="../tags/tag1188.xml"/><Relationship Id="rId26" Type="http://schemas.openxmlformats.org/officeDocument/2006/relationships/hyperlink" Target="https://www.internetforall.gov/bead-challenge-process-policy" TargetMode="External"/><Relationship Id="rId3" Type="http://schemas.openxmlformats.org/officeDocument/2006/relationships/tags" Target="../tags/tag1173.xml"/><Relationship Id="rId21" Type="http://schemas.openxmlformats.org/officeDocument/2006/relationships/tags" Target="../tags/tag1191.xml"/><Relationship Id="rId7" Type="http://schemas.openxmlformats.org/officeDocument/2006/relationships/tags" Target="../tags/tag1177.xml"/><Relationship Id="rId12" Type="http://schemas.openxmlformats.org/officeDocument/2006/relationships/tags" Target="../tags/tag1182.xml"/><Relationship Id="rId17" Type="http://schemas.openxmlformats.org/officeDocument/2006/relationships/tags" Target="../tags/tag1187.xml"/><Relationship Id="rId25" Type="http://schemas.openxmlformats.org/officeDocument/2006/relationships/image" Target="../media/image35.emf"/><Relationship Id="rId2" Type="http://schemas.openxmlformats.org/officeDocument/2006/relationships/tags" Target="../tags/tag1172.xml"/><Relationship Id="rId16" Type="http://schemas.openxmlformats.org/officeDocument/2006/relationships/tags" Target="../tags/tag1186.xml"/><Relationship Id="rId20" Type="http://schemas.openxmlformats.org/officeDocument/2006/relationships/tags" Target="../tags/tag1190.xml"/><Relationship Id="rId1" Type="http://schemas.openxmlformats.org/officeDocument/2006/relationships/tags" Target="../tags/tag1171.xml"/><Relationship Id="rId6" Type="http://schemas.openxmlformats.org/officeDocument/2006/relationships/tags" Target="../tags/tag1176.xml"/><Relationship Id="rId11" Type="http://schemas.openxmlformats.org/officeDocument/2006/relationships/tags" Target="../tags/tag1181.xml"/><Relationship Id="rId24" Type="http://schemas.openxmlformats.org/officeDocument/2006/relationships/oleObject" Target="../embeddings/oleObject146.bin"/><Relationship Id="rId5" Type="http://schemas.openxmlformats.org/officeDocument/2006/relationships/tags" Target="../tags/tag1175.xml"/><Relationship Id="rId15" Type="http://schemas.openxmlformats.org/officeDocument/2006/relationships/tags" Target="../tags/tag1185.xml"/><Relationship Id="rId23" Type="http://schemas.openxmlformats.org/officeDocument/2006/relationships/slideLayout" Target="../slideLayouts/slideLayout22.xml"/><Relationship Id="rId10" Type="http://schemas.openxmlformats.org/officeDocument/2006/relationships/tags" Target="../tags/tag1180.xml"/><Relationship Id="rId19" Type="http://schemas.openxmlformats.org/officeDocument/2006/relationships/tags" Target="../tags/tag1189.xml"/><Relationship Id="rId4" Type="http://schemas.openxmlformats.org/officeDocument/2006/relationships/tags" Target="../tags/tag1174.xml"/><Relationship Id="rId9" Type="http://schemas.openxmlformats.org/officeDocument/2006/relationships/tags" Target="../tags/tag1179.xml"/><Relationship Id="rId14" Type="http://schemas.openxmlformats.org/officeDocument/2006/relationships/tags" Target="../tags/tag1184.xml"/><Relationship Id="rId22" Type="http://schemas.openxmlformats.org/officeDocument/2006/relationships/tags" Target="../tags/tag1192.xml"/></Relationships>
</file>

<file path=ppt/slides/_rels/slide33.xml.rels><?xml version="1.0" encoding="UTF-8" standalone="yes"?>
<Relationships xmlns="http://schemas.openxmlformats.org/package/2006/relationships"><Relationship Id="rId8" Type="http://schemas.openxmlformats.org/officeDocument/2006/relationships/tags" Target="../tags/tag1200.xml"/><Relationship Id="rId13" Type="http://schemas.openxmlformats.org/officeDocument/2006/relationships/tags" Target="../tags/tag1205.xml"/><Relationship Id="rId18" Type="http://schemas.openxmlformats.org/officeDocument/2006/relationships/tags" Target="../tags/tag1210.xml"/><Relationship Id="rId26" Type="http://schemas.openxmlformats.org/officeDocument/2006/relationships/tags" Target="../tags/tag1218.xml"/><Relationship Id="rId3" Type="http://schemas.openxmlformats.org/officeDocument/2006/relationships/tags" Target="../tags/tag1195.xml"/><Relationship Id="rId21" Type="http://schemas.openxmlformats.org/officeDocument/2006/relationships/tags" Target="../tags/tag1213.xml"/><Relationship Id="rId7" Type="http://schemas.openxmlformats.org/officeDocument/2006/relationships/tags" Target="../tags/tag1199.xml"/><Relationship Id="rId12" Type="http://schemas.openxmlformats.org/officeDocument/2006/relationships/tags" Target="../tags/tag1204.xml"/><Relationship Id="rId17" Type="http://schemas.openxmlformats.org/officeDocument/2006/relationships/tags" Target="../tags/tag1209.xml"/><Relationship Id="rId25" Type="http://schemas.openxmlformats.org/officeDocument/2006/relationships/tags" Target="../tags/tag1217.xml"/><Relationship Id="rId2" Type="http://schemas.openxmlformats.org/officeDocument/2006/relationships/tags" Target="../tags/tag1194.xml"/><Relationship Id="rId16" Type="http://schemas.openxmlformats.org/officeDocument/2006/relationships/tags" Target="../tags/tag1208.xml"/><Relationship Id="rId20" Type="http://schemas.openxmlformats.org/officeDocument/2006/relationships/tags" Target="../tags/tag1212.xml"/><Relationship Id="rId29" Type="http://schemas.openxmlformats.org/officeDocument/2006/relationships/image" Target="../media/image35.emf"/><Relationship Id="rId1" Type="http://schemas.openxmlformats.org/officeDocument/2006/relationships/tags" Target="../tags/tag1193.xml"/><Relationship Id="rId6" Type="http://schemas.openxmlformats.org/officeDocument/2006/relationships/tags" Target="../tags/tag1198.xml"/><Relationship Id="rId11" Type="http://schemas.openxmlformats.org/officeDocument/2006/relationships/tags" Target="../tags/tag1203.xml"/><Relationship Id="rId24" Type="http://schemas.openxmlformats.org/officeDocument/2006/relationships/tags" Target="../tags/tag1216.xml"/><Relationship Id="rId5" Type="http://schemas.openxmlformats.org/officeDocument/2006/relationships/tags" Target="../tags/tag1197.xml"/><Relationship Id="rId15" Type="http://schemas.openxmlformats.org/officeDocument/2006/relationships/tags" Target="../tags/tag1207.xml"/><Relationship Id="rId23" Type="http://schemas.openxmlformats.org/officeDocument/2006/relationships/tags" Target="../tags/tag1215.xml"/><Relationship Id="rId28" Type="http://schemas.openxmlformats.org/officeDocument/2006/relationships/oleObject" Target="../embeddings/oleObject147.bin"/><Relationship Id="rId10" Type="http://schemas.openxmlformats.org/officeDocument/2006/relationships/tags" Target="../tags/tag1202.xml"/><Relationship Id="rId19" Type="http://schemas.openxmlformats.org/officeDocument/2006/relationships/tags" Target="../tags/tag1211.xml"/><Relationship Id="rId4" Type="http://schemas.openxmlformats.org/officeDocument/2006/relationships/tags" Target="../tags/tag1196.xml"/><Relationship Id="rId9" Type="http://schemas.openxmlformats.org/officeDocument/2006/relationships/tags" Target="../tags/tag1201.xml"/><Relationship Id="rId14" Type="http://schemas.openxmlformats.org/officeDocument/2006/relationships/tags" Target="../tags/tag1206.xml"/><Relationship Id="rId22" Type="http://schemas.openxmlformats.org/officeDocument/2006/relationships/tags" Target="../tags/tag1214.xml"/><Relationship Id="rId27" Type="http://schemas.openxmlformats.org/officeDocument/2006/relationships/slideLayout" Target="../slideLayouts/slideLayout22.xml"/><Relationship Id="rId30" Type="http://schemas.openxmlformats.org/officeDocument/2006/relationships/hyperlink" Target="https://www.internetforall.gov/bead-challenge-process-policy" TargetMode="External"/></Relationships>
</file>

<file path=ppt/slides/_rels/slide34.xml.rels><?xml version="1.0" encoding="UTF-8" standalone="yes"?>
<Relationships xmlns="http://schemas.openxmlformats.org/package/2006/relationships"><Relationship Id="rId8" Type="http://schemas.openxmlformats.org/officeDocument/2006/relationships/tags" Target="../tags/tag1226.xml"/><Relationship Id="rId13" Type="http://schemas.openxmlformats.org/officeDocument/2006/relationships/tags" Target="../tags/tag1231.xml"/><Relationship Id="rId18" Type="http://schemas.openxmlformats.org/officeDocument/2006/relationships/tags" Target="../tags/tag1236.xml"/><Relationship Id="rId26" Type="http://schemas.openxmlformats.org/officeDocument/2006/relationships/tags" Target="../tags/tag1244.xml"/><Relationship Id="rId3" Type="http://schemas.openxmlformats.org/officeDocument/2006/relationships/tags" Target="../tags/tag1221.xml"/><Relationship Id="rId21" Type="http://schemas.openxmlformats.org/officeDocument/2006/relationships/tags" Target="../tags/tag1239.xml"/><Relationship Id="rId7" Type="http://schemas.openxmlformats.org/officeDocument/2006/relationships/tags" Target="../tags/tag1225.xml"/><Relationship Id="rId12" Type="http://schemas.openxmlformats.org/officeDocument/2006/relationships/tags" Target="../tags/tag1230.xml"/><Relationship Id="rId17" Type="http://schemas.openxmlformats.org/officeDocument/2006/relationships/tags" Target="../tags/tag1235.xml"/><Relationship Id="rId25" Type="http://schemas.openxmlformats.org/officeDocument/2006/relationships/tags" Target="../tags/tag1243.xml"/><Relationship Id="rId2" Type="http://schemas.openxmlformats.org/officeDocument/2006/relationships/tags" Target="../tags/tag1220.xml"/><Relationship Id="rId16" Type="http://schemas.openxmlformats.org/officeDocument/2006/relationships/tags" Target="../tags/tag1234.xml"/><Relationship Id="rId20" Type="http://schemas.openxmlformats.org/officeDocument/2006/relationships/tags" Target="../tags/tag1238.xml"/><Relationship Id="rId29" Type="http://schemas.openxmlformats.org/officeDocument/2006/relationships/image" Target="../media/image35.emf"/><Relationship Id="rId1" Type="http://schemas.openxmlformats.org/officeDocument/2006/relationships/tags" Target="../tags/tag1219.xml"/><Relationship Id="rId6" Type="http://schemas.openxmlformats.org/officeDocument/2006/relationships/tags" Target="../tags/tag1224.xml"/><Relationship Id="rId11" Type="http://schemas.openxmlformats.org/officeDocument/2006/relationships/tags" Target="../tags/tag1229.xml"/><Relationship Id="rId24" Type="http://schemas.openxmlformats.org/officeDocument/2006/relationships/tags" Target="../tags/tag1242.xml"/><Relationship Id="rId5" Type="http://schemas.openxmlformats.org/officeDocument/2006/relationships/tags" Target="../tags/tag1223.xml"/><Relationship Id="rId15" Type="http://schemas.openxmlformats.org/officeDocument/2006/relationships/tags" Target="../tags/tag1233.xml"/><Relationship Id="rId23" Type="http://schemas.openxmlformats.org/officeDocument/2006/relationships/tags" Target="../tags/tag1241.xml"/><Relationship Id="rId28" Type="http://schemas.openxmlformats.org/officeDocument/2006/relationships/oleObject" Target="../embeddings/oleObject148.bin"/><Relationship Id="rId10" Type="http://schemas.openxmlformats.org/officeDocument/2006/relationships/tags" Target="../tags/tag1228.xml"/><Relationship Id="rId19" Type="http://schemas.openxmlformats.org/officeDocument/2006/relationships/tags" Target="../tags/tag1237.xml"/><Relationship Id="rId4" Type="http://schemas.openxmlformats.org/officeDocument/2006/relationships/tags" Target="../tags/tag1222.xml"/><Relationship Id="rId9" Type="http://schemas.openxmlformats.org/officeDocument/2006/relationships/tags" Target="../tags/tag1227.xml"/><Relationship Id="rId14" Type="http://schemas.openxmlformats.org/officeDocument/2006/relationships/tags" Target="../tags/tag1232.xml"/><Relationship Id="rId22" Type="http://schemas.openxmlformats.org/officeDocument/2006/relationships/tags" Target="../tags/tag1240.xml"/><Relationship Id="rId27" Type="http://schemas.openxmlformats.org/officeDocument/2006/relationships/slideLayout" Target="../slideLayouts/slideLayout22.xml"/><Relationship Id="rId30" Type="http://schemas.openxmlformats.org/officeDocument/2006/relationships/hyperlink" Target="https://www.internetforall.gov/bead-challenge-process-policy"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46.xml"/><Relationship Id="rId1" Type="http://schemas.openxmlformats.org/officeDocument/2006/relationships/tags" Target="../tags/tag1245.xml"/><Relationship Id="rId6" Type="http://schemas.openxmlformats.org/officeDocument/2006/relationships/image" Target="../media/image13.emf"/><Relationship Id="rId5" Type="http://schemas.openxmlformats.org/officeDocument/2006/relationships/oleObject" Target="../embeddings/oleObject149.bin"/><Relationship Id="rId4"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8" Type="http://schemas.openxmlformats.org/officeDocument/2006/relationships/tags" Target="../tags/tag1254.xml"/><Relationship Id="rId13" Type="http://schemas.openxmlformats.org/officeDocument/2006/relationships/tags" Target="../tags/tag1259.xml"/><Relationship Id="rId18" Type="http://schemas.openxmlformats.org/officeDocument/2006/relationships/tags" Target="../tags/tag1264.xml"/><Relationship Id="rId26" Type="http://schemas.openxmlformats.org/officeDocument/2006/relationships/image" Target="../media/image16.emf"/><Relationship Id="rId3" Type="http://schemas.openxmlformats.org/officeDocument/2006/relationships/tags" Target="../tags/tag1249.xml"/><Relationship Id="rId21" Type="http://schemas.openxmlformats.org/officeDocument/2006/relationships/tags" Target="../tags/tag1267.xml"/><Relationship Id="rId7" Type="http://schemas.openxmlformats.org/officeDocument/2006/relationships/tags" Target="../tags/tag1253.xml"/><Relationship Id="rId12" Type="http://schemas.openxmlformats.org/officeDocument/2006/relationships/tags" Target="../tags/tag1258.xml"/><Relationship Id="rId17" Type="http://schemas.openxmlformats.org/officeDocument/2006/relationships/tags" Target="../tags/tag1263.xml"/><Relationship Id="rId25" Type="http://schemas.openxmlformats.org/officeDocument/2006/relationships/oleObject" Target="../embeddings/oleObject150.bin"/><Relationship Id="rId2" Type="http://schemas.openxmlformats.org/officeDocument/2006/relationships/tags" Target="../tags/tag1248.xml"/><Relationship Id="rId16" Type="http://schemas.openxmlformats.org/officeDocument/2006/relationships/tags" Target="../tags/tag1262.xml"/><Relationship Id="rId20" Type="http://schemas.openxmlformats.org/officeDocument/2006/relationships/tags" Target="../tags/tag1266.xml"/><Relationship Id="rId1" Type="http://schemas.openxmlformats.org/officeDocument/2006/relationships/tags" Target="../tags/tag1247.xml"/><Relationship Id="rId6" Type="http://schemas.openxmlformats.org/officeDocument/2006/relationships/tags" Target="../tags/tag1252.xml"/><Relationship Id="rId11" Type="http://schemas.openxmlformats.org/officeDocument/2006/relationships/tags" Target="../tags/tag1257.xml"/><Relationship Id="rId24" Type="http://schemas.openxmlformats.org/officeDocument/2006/relationships/slideLayout" Target="../slideLayouts/slideLayout3.xml"/><Relationship Id="rId5" Type="http://schemas.openxmlformats.org/officeDocument/2006/relationships/tags" Target="../tags/tag1251.xml"/><Relationship Id="rId15" Type="http://schemas.openxmlformats.org/officeDocument/2006/relationships/tags" Target="../tags/tag1261.xml"/><Relationship Id="rId23" Type="http://schemas.openxmlformats.org/officeDocument/2006/relationships/tags" Target="../tags/tag1269.xml"/><Relationship Id="rId10" Type="http://schemas.openxmlformats.org/officeDocument/2006/relationships/tags" Target="../tags/tag1256.xml"/><Relationship Id="rId19" Type="http://schemas.openxmlformats.org/officeDocument/2006/relationships/tags" Target="../tags/tag1265.xml"/><Relationship Id="rId4" Type="http://schemas.openxmlformats.org/officeDocument/2006/relationships/tags" Target="../tags/tag1250.xml"/><Relationship Id="rId9" Type="http://schemas.openxmlformats.org/officeDocument/2006/relationships/tags" Target="../tags/tag1255.xml"/><Relationship Id="rId14" Type="http://schemas.openxmlformats.org/officeDocument/2006/relationships/tags" Target="../tags/tag1260.xml"/><Relationship Id="rId22" Type="http://schemas.openxmlformats.org/officeDocument/2006/relationships/tags" Target="../tags/tag1268.xml"/></Relationships>
</file>

<file path=ppt/slides/_rels/slide37.xml.rels><?xml version="1.0" encoding="UTF-8" standalone="yes"?>
<Relationships xmlns="http://schemas.openxmlformats.org/package/2006/relationships"><Relationship Id="rId8" Type="http://schemas.openxmlformats.org/officeDocument/2006/relationships/tags" Target="../tags/tag1277.xml"/><Relationship Id="rId13" Type="http://schemas.openxmlformats.org/officeDocument/2006/relationships/tags" Target="../tags/tag1282.xml"/><Relationship Id="rId18" Type="http://schemas.openxmlformats.org/officeDocument/2006/relationships/tags" Target="../tags/tag1287.xml"/><Relationship Id="rId26" Type="http://schemas.openxmlformats.org/officeDocument/2006/relationships/oleObject" Target="../embeddings/oleObject151.bin"/><Relationship Id="rId3" Type="http://schemas.openxmlformats.org/officeDocument/2006/relationships/tags" Target="../tags/tag1272.xml"/><Relationship Id="rId21" Type="http://schemas.openxmlformats.org/officeDocument/2006/relationships/tags" Target="../tags/tag1290.xml"/><Relationship Id="rId7" Type="http://schemas.openxmlformats.org/officeDocument/2006/relationships/tags" Target="../tags/tag1276.xml"/><Relationship Id="rId12" Type="http://schemas.openxmlformats.org/officeDocument/2006/relationships/tags" Target="../tags/tag1281.xml"/><Relationship Id="rId17" Type="http://schemas.openxmlformats.org/officeDocument/2006/relationships/tags" Target="../tags/tag1286.xml"/><Relationship Id="rId25" Type="http://schemas.openxmlformats.org/officeDocument/2006/relationships/slideLayout" Target="../slideLayouts/slideLayout3.xml"/><Relationship Id="rId2" Type="http://schemas.openxmlformats.org/officeDocument/2006/relationships/tags" Target="../tags/tag1271.xml"/><Relationship Id="rId16" Type="http://schemas.openxmlformats.org/officeDocument/2006/relationships/tags" Target="../tags/tag1285.xml"/><Relationship Id="rId20" Type="http://schemas.openxmlformats.org/officeDocument/2006/relationships/tags" Target="../tags/tag1289.xml"/><Relationship Id="rId1" Type="http://schemas.openxmlformats.org/officeDocument/2006/relationships/tags" Target="../tags/tag1270.xml"/><Relationship Id="rId6" Type="http://schemas.openxmlformats.org/officeDocument/2006/relationships/tags" Target="../tags/tag1275.xml"/><Relationship Id="rId11" Type="http://schemas.openxmlformats.org/officeDocument/2006/relationships/tags" Target="../tags/tag1280.xml"/><Relationship Id="rId24" Type="http://schemas.openxmlformats.org/officeDocument/2006/relationships/tags" Target="../tags/tag1293.xml"/><Relationship Id="rId5" Type="http://schemas.openxmlformats.org/officeDocument/2006/relationships/tags" Target="../tags/tag1274.xml"/><Relationship Id="rId15" Type="http://schemas.openxmlformats.org/officeDocument/2006/relationships/tags" Target="../tags/tag1284.xml"/><Relationship Id="rId23" Type="http://schemas.openxmlformats.org/officeDocument/2006/relationships/tags" Target="../tags/tag1292.xml"/><Relationship Id="rId10" Type="http://schemas.openxmlformats.org/officeDocument/2006/relationships/tags" Target="../tags/tag1279.xml"/><Relationship Id="rId19" Type="http://schemas.openxmlformats.org/officeDocument/2006/relationships/tags" Target="../tags/tag1288.xml"/><Relationship Id="rId4" Type="http://schemas.openxmlformats.org/officeDocument/2006/relationships/tags" Target="../tags/tag1273.xml"/><Relationship Id="rId9" Type="http://schemas.openxmlformats.org/officeDocument/2006/relationships/tags" Target="../tags/tag1278.xml"/><Relationship Id="rId14" Type="http://schemas.openxmlformats.org/officeDocument/2006/relationships/tags" Target="../tags/tag1283.xml"/><Relationship Id="rId22" Type="http://schemas.openxmlformats.org/officeDocument/2006/relationships/tags" Target="../tags/tag1291.xml"/><Relationship Id="rId27" Type="http://schemas.openxmlformats.org/officeDocument/2006/relationships/image" Target="../media/image16.emf"/></Relationships>
</file>

<file path=ppt/slides/_rels/slide38.xml.rels><?xml version="1.0" encoding="UTF-8" standalone="yes"?>
<Relationships xmlns="http://schemas.openxmlformats.org/package/2006/relationships"><Relationship Id="rId8" Type="http://schemas.openxmlformats.org/officeDocument/2006/relationships/tags" Target="../tags/tag1301.xml"/><Relationship Id="rId13" Type="http://schemas.openxmlformats.org/officeDocument/2006/relationships/tags" Target="../tags/tag1306.xml"/><Relationship Id="rId18" Type="http://schemas.openxmlformats.org/officeDocument/2006/relationships/tags" Target="../tags/tag1311.xml"/><Relationship Id="rId26" Type="http://schemas.openxmlformats.org/officeDocument/2006/relationships/tags" Target="../tags/tag1319.xml"/><Relationship Id="rId3" Type="http://schemas.openxmlformats.org/officeDocument/2006/relationships/tags" Target="../tags/tag1296.xml"/><Relationship Id="rId21" Type="http://schemas.openxmlformats.org/officeDocument/2006/relationships/tags" Target="../tags/tag1314.xml"/><Relationship Id="rId7" Type="http://schemas.openxmlformats.org/officeDocument/2006/relationships/tags" Target="../tags/tag1300.xml"/><Relationship Id="rId12" Type="http://schemas.openxmlformats.org/officeDocument/2006/relationships/tags" Target="../tags/tag1305.xml"/><Relationship Id="rId17" Type="http://schemas.openxmlformats.org/officeDocument/2006/relationships/tags" Target="../tags/tag1310.xml"/><Relationship Id="rId25" Type="http://schemas.openxmlformats.org/officeDocument/2006/relationships/tags" Target="../tags/tag1318.xml"/><Relationship Id="rId2" Type="http://schemas.openxmlformats.org/officeDocument/2006/relationships/tags" Target="../tags/tag1295.xml"/><Relationship Id="rId16" Type="http://schemas.openxmlformats.org/officeDocument/2006/relationships/tags" Target="../tags/tag1309.xml"/><Relationship Id="rId20" Type="http://schemas.openxmlformats.org/officeDocument/2006/relationships/tags" Target="../tags/tag1313.xml"/><Relationship Id="rId29" Type="http://schemas.openxmlformats.org/officeDocument/2006/relationships/oleObject" Target="../embeddings/oleObject152.bin"/><Relationship Id="rId1" Type="http://schemas.openxmlformats.org/officeDocument/2006/relationships/tags" Target="../tags/tag1294.xml"/><Relationship Id="rId6" Type="http://schemas.openxmlformats.org/officeDocument/2006/relationships/tags" Target="../tags/tag1299.xml"/><Relationship Id="rId11" Type="http://schemas.openxmlformats.org/officeDocument/2006/relationships/tags" Target="../tags/tag1304.xml"/><Relationship Id="rId24" Type="http://schemas.openxmlformats.org/officeDocument/2006/relationships/tags" Target="../tags/tag1317.xml"/><Relationship Id="rId5" Type="http://schemas.openxmlformats.org/officeDocument/2006/relationships/tags" Target="../tags/tag1298.xml"/><Relationship Id="rId15" Type="http://schemas.openxmlformats.org/officeDocument/2006/relationships/tags" Target="../tags/tag1308.xml"/><Relationship Id="rId23" Type="http://schemas.openxmlformats.org/officeDocument/2006/relationships/tags" Target="../tags/tag1316.xml"/><Relationship Id="rId28" Type="http://schemas.openxmlformats.org/officeDocument/2006/relationships/slideLayout" Target="../slideLayouts/slideLayout3.xml"/><Relationship Id="rId10" Type="http://schemas.openxmlformats.org/officeDocument/2006/relationships/tags" Target="../tags/tag1303.xml"/><Relationship Id="rId19" Type="http://schemas.openxmlformats.org/officeDocument/2006/relationships/tags" Target="../tags/tag1312.xml"/><Relationship Id="rId4" Type="http://schemas.openxmlformats.org/officeDocument/2006/relationships/tags" Target="../tags/tag1297.xml"/><Relationship Id="rId9" Type="http://schemas.openxmlformats.org/officeDocument/2006/relationships/tags" Target="../tags/tag1302.xml"/><Relationship Id="rId14" Type="http://schemas.openxmlformats.org/officeDocument/2006/relationships/tags" Target="../tags/tag1307.xml"/><Relationship Id="rId22" Type="http://schemas.openxmlformats.org/officeDocument/2006/relationships/tags" Target="../tags/tag1315.xml"/><Relationship Id="rId27" Type="http://schemas.openxmlformats.org/officeDocument/2006/relationships/tags" Target="../tags/tag1320.xml"/><Relationship Id="rId30"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tags" Target="../tags/tag932.xml"/><Relationship Id="rId13" Type="http://schemas.openxmlformats.org/officeDocument/2006/relationships/image" Target="../media/image13.emf"/><Relationship Id="rId18" Type="http://schemas.openxmlformats.org/officeDocument/2006/relationships/image" Target="../media/image21.png"/><Relationship Id="rId3" Type="http://schemas.openxmlformats.org/officeDocument/2006/relationships/tags" Target="../tags/tag927.xml"/><Relationship Id="rId7" Type="http://schemas.openxmlformats.org/officeDocument/2006/relationships/tags" Target="../tags/tag931.xml"/><Relationship Id="rId12" Type="http://schemas.openxmlformats.org/officeDocument/2006/relationships/oleObject" Target="../embeddings/oleObject118.bin"/><Relationship Id="rId17" Type="http://schemas.openxmlformats.org/officeDocument/2006/relationships/image" Target="../media/image20.svg"/><Relationship Id="rId2" Type="http://schemas.openxmlformats.org/officeDocument/2006/relationships/tags" Target="../tags/tag926.xml"/><Relationship Id="rId16" Type="http://schemas.openxmlformats.org/officeDocument/2006/relationships/image" Target="../media/image19.png"/><Relationship Id="rId1" Type="http://schemas.openxmlformats.org/officeDocument/2006/relationships/tags" Target="../tags/tag925.xml"/><Relationship Id="rId6" Type="http://schemas.openxmlformats.org/officeDocument/2006/relationships/tags" Target="../tags/tag930.xml"/><Relationship Id="rId11" Type="http://schemas.openxmlformats.org/officeDocument/2006/relationships/notesSlide" Target="../notesSlides/notesSlide2.xml"/><Relationship Id="rId5" Type="http://schemas.openxmlformats.org/officeDocument/2006/relationships/tags" Target="../tags/tag929.xml"/><Relationship Id="rId15" Type="http://schemas.openxmlformats.org/officeDocument/2006/relationships/image" Target="../media/image18.svg"/><Relationship Id="rId10" Type="http://schemas.openxmlformats.org/officeDocument/2006/relationships/slideLayout" Target="../slideLayouts/slideLayout17.xml"/><Relationship Id="rId19" Type="http://schemas.openxmlformats.org/officeDocument/2006/relationships/image" Target="../media/image22.svg"/><Relationship Id="rId4" Type="http://schemas.openxmlformats.org/officeDocument/2006/relationships/tags" Target="../tags/tag928.xml"/><Relationship Id="rId9" Type="http://schemas.openxmlformats.org/officeDocument/2006/relationships/tags" Target="../tags/tag933.xm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936.xml"/><Relationship Id="rId7" Type="http://schemas.openxmlformats.org/officeDocument/2006/relationships/image" Target="../media/image13.emf"/><Relationship Id="rId2" Type="http://schemas.openxmlformats.org/officeDocument/2006/relationships/tags" Target="../tags/tag935.xml"/><Relationship Id="rId1" Type="http://schemas.openxmlformats.org/officeDocument/2006/relationships/tags" Target="../tags/tag934.xml"/><Relationship Id="rId6" Type="http://schemas.openxmlformats.org/officeDocument/2006/relationships/oleObject" Target="../embeddings/oleObject119.bin"/><Relationship Id="rId5" Type="http://schemas.openxmlformats.org/officeDocument/2006/relationships/slideLayout" Target="../slideLayouts/slideLayout4.xml"/><Relationship Id="rId4" Type="http://schemas.openxmlformats.org/officeDocument/2006/relationships/tags" Target="../tags/tag937.xml"/></Relationships>
</file>

<file path=ppt/slides/_rels/slide6.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27.svg"/><Relationship Id="rId3" Type="http://schemas.openxmlformats.org/officeDocument/2006/relationships/tags" Target="../tags/tag940.xml"/><Relationship Id="rId7" Type="http://schemas.openxmlformats.org/officeDocument/2006/relationships/oleObject" Target="../embeddings/oleObject120.bin"/><Relationship Id="rId12" Type="http://schemas.openxmlformats.org/officeDocument/2006/relationships/image" Target="../media/image26.png"/><Relationship Id="rId2" Type="http://schemas.openxmlformats.org/officeDocument/2006/relationships/tags" Target="../tags/tag939.xml"/><Relationship Id="rId1" Type="http://schemas.openxmlformats.org/officeDocument/2006/relationships/tags" Target="../tags/tag938.xml"/><Relationship Id="rId6" Type="http://schemas.openxmlformats.org/officeDocument/2006/relationships/notesSlide" Target="../notesSlides/notesSlide3.xml"/><Relationship Id="rId11" Type="http://schemas.openxmlformats.org/officeDocument/2006/relationships/image" Target="../media/image25.svg"/><Relationship Id="rId5" Type="http://schemas.openxmlformats.org/officeDocument/2006/relationships/slideLayout" Target="../slideLayouts/slideLayout3.xml"/><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tags" Target="../tags/tag941.xml"/><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44.xml"/><Relationship Id="rId7" Type="http://schemas.openxmlformats.org/officeDocument/2006/relationships/tags" Target="../tags/tag948.xml"/><Relationship Id="rId12" Type="http://schemas.openxmlformats.org/officeDocument/2006/relationships/image" Target="../media/image31.svg"/><Relationship Id="rId2" Type="http://schemas.openxmlformats.org/officeDocument/2006/relationships/tags" Target="../tags/tag943.xml"/><Relationship Id="rId1" Type="http://schemas.openxmlformats.org/officeDocument/2006/relationships/tags" Target="../tags/tag942.xml"/><Relationship Id="rId6" Type="http://schemas.openxmlformats.org/officeDocument/2006/relationships/tags" Target="../tags/tag947.xml"/><Relationship Id="rId11" Type="http://schemas.openxmlformats.org/officeDocument/2006/relationships/image" Target="../media/image30.png"/><Relationship Id="rId5" Type="http://schemas.openxmlformats.org/officeDocument/2006/relationships/tags" Target="../tags/tag946.xml"/><Relationship Id="rId10" Type="http://schemas.openxmlformats.org/officeDocument/2006/relationships/image" Target="../media/image16.emf"/><Relationship Id="rId4" Type="http://schemas.openxmlformats.org/officeDocument/2006/relationships/tags" Target="../tags/tag945.xml"/><Relationship Id="rId9" Type="http://schemas.openxmlformats.org/officeDocument/2006/relationships/oleObject" Target="../embeddings/oleObject121.bin"/></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951.xml"/><Relationship Id="rId7" Type="http://schemas.openxmlformats.org/officeDocument/2006/relationships/image" Target="../media/image16.emf"/><Relationship Id="rId2" Type="http://schemas.openxmlformats.org/officeDocument/2006/relationships/tags" Target="../tags/tag950.xml"/><Relationship Id="rId1" Type="http://schemas.openxmlformats.org/officeDocument/2006/relationships/tags" Target="../tags/tag949.xml"/><Relationship Id="rId6" Type="http://schemas.openxmlformats.org/officeDocument/2006/relationships/oleObject" Target="../embeddings/oleObject122.bin"/><Relationship Id="rId5" Type="http://schemas.openxmlformats.org/officeDocument/2006/relationships/slideLayout" Target="../slideLayouts/slideLayout3.xml"/><Relationship Id="rId4" Type="http://schemas.openxmlformats.org/officeDocument/2006/relationships/tags" Target="../tags/tag952.xml"/><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slide" Target="slide19.xml"/><Relationship Id="rId3" Type="http://schemas.openxmlformats.org/officeDocument/2006/relationships/tags" Target="../tags/tag955.xml"/><Relationship Id="rId7" Type="http://schemas.openxmlformats.org/officeDocument/2006/relationships/tags" Target="../tags/tag959.xml"/><Relationship Id="rId12" Type="http://schemas.openxmlformats.org/officeDocument/2006/relationships/slide" Target="slide12.xml"/><Relationship Id="rId2" Type="http://schemas.openxmlformats.org/officeDocument/2006/relationships/tags" Target="../tags/tag954.xml"/><Relationship Id="rId1" Type="http://schemas.openxmlformats.org/officeDocument/2006/relationships/tags" Target="../tags/tag953.xml"/><Relationship Id="rId6" Type="http://schemas.openxmlformats.org/officeDocument/2006/relationships/tags" Target="../tags/tag958.xml"/><Relationship Id="rId11" Type="http://schemas.openxmlformats.org/officeDocument/2006/relationships/slide" Target="slide5.xml"/><Relationship Id="rId5" Type="http://schemas.openxmlformats.org/officeDocument/2006/relationships/tags" Target="../tags/tag957.xml"/><Relationship Id="rId10" Type="http://schemas.openxmlformats.org/officeDocument/2006/relationships/image" Target="../media/image13.emf"/><Relationship Id="rId4" Type="http://schemas.openxmlformats.org/officeDocument/2006/relationships/tags" Target="../tags/tag956.xml"/><Relationship Id="rId9" Type="http://schemas.openxmlformats.org/officeDocument/2006/relationships/oleObject" Target="../embeddings/oleObject1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B832A2-866D-428D-98AB-188C42C5FF64}"/>
              </a:ext>
            </a:extLst>
          </p:cNvPr>
          <p:cNvGraphicFramePr>
            <a:graphicFrameLocks noChangeAspect="1"/>
          </p:cNvGraphicFramePr>
          <p:nvPr>
            <p:custDataLst>
              <p:tags r:id="rId1"/>
            </p:custDataLst>
            <p:extLst>
              <p:ext uri="{D42A27DB-BD31-4B8C-83A1-F6EECF244321}">
                <p14:modId xmlns:p14="http://schemas.microsoft.com/office/powerpoint/2010/main" val="197451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ubtitle 5">
            <a:extLst>
              <a:ext uri="{FF2B5EF4-FFF2-40B4-BE49-F238E27FC236}">
                <a16:creationId xmlns:a16="http://schemas.microsoft.com/office/drawing/2014/main" id="{2FD54BCD-8414-4A3C-BB0D-5A595F063A29}"/>
              </a:ext>
            </a:extLst>
          </p:cNvPr>
          <p:cNvSpPr>
            <a:spLocks noGrp="1"/>
          </p:cNvSpPr>
          <p:nvPr>
            <p:ph type="subTitle" idx="1"/>
          </p:nvPr>
        </p:nvSpPr>
        <p:spPr/>
        <p:txBody>
          <a:bodyPr/>
          <a:lstStyle/>
          <a:p>
            <a:r>
              <a:rPr lang="en-US" dirty="0"/>
              <a:t>July 12, 2023</a:t>
            </a:r>
          </a:p>
        </p:txBody>
      </p:sp>
      <p:sp>
        <p:nvSpPr>
          <p:cNvPr id="5" name="Title 4">
            <a:extLst>
              <a:ext uri="{FF2B5EF4-FFF2-40B4-BE49-F238E27FC236}">
                <a16:creationId xmlns:a16="http://schemas.microsoft.com/office/drawing/2014/main" id="{E4ED0926-0702-4981-99AA-1151CAF76E94}"/>
              </a:ext>
            </a:extLst>
          </p:cNvPr>
          <p:cNvSpPr>
            <a:spLocks noGrp="1"/>
          </p:cNvSpPr>
          <p:nvPr>
            <p:ph type="title"/>
          </p:nvPr>
        </p:nvSpPr>
        <p:spPr/>
        <p:txBody>
          <a:bodyPr vert="horz"/>
          <a:lstStyle/>
          <a:p>
            <a:r>
              <a:rPr lang="en-US" dirty="0"/>
              <a:t>Montana Broadband Advisory Commission Meeting</a:t>
            </a:r>
          </a:p>
        </p:txBody>
      </p:sp>
      <p:sp>
        <p:nvSpPr>
          <p:cNvPr id="7" name="TextBox 6">
            <a:extLst>
              <a:ext uri="{FF2B5EF4-FFF2-40B4-BE49-F238E27FC236}">
                <a16:creationId xmlns:a16="http://schemas.microsoft.com/office/drawing/2014/main" id="{C55BABE7-83D3-4C4F-813C-E927CCF08CDA}"/>
              </a:ext>
            </a:extLst>
          </p:cNvPr>
          <p:cNvSpPr txBox="1"/>
          <p:nvPr/>
        </p:nvSpPr>
        <p:spPr>
          <a:xfrm>
            <a:off x="7606748" y="139767"/>
            <a:ext cx="4019168" cy="184666"/>
          </a:xfrm>
          <a:prstGeom prst="rect">
            <a:avLst/>
          </a:prstGeom>
          <a:noFill/>
          <a:ln w="6350">
            <a:noFill/>
            <a:miter lim="800000"/>
          </a:ln>
        </p:spPr>
        <p:txBody>
          <a:bodyPr wrap="square" lIns="0" tIns="0" rIns="0" bIns="0">
            <a:spAutoFit/>
          </a:bodyPr>
          <a:lstStyle/>
          <a:p>
            <a:pPr algn="r"/>
            <a:r>
              <a:rPr lang="en-US" sz="1200" dirty="0">
                <a:solidFill>
                  <a:srgbClr val="1D1C1D"/>
                </a:solidFill>
                <a:effectLst/>
                <a:latin typeface="Calibri" panose="020F0502020204030204" pitchFamily="34" charset="0"/>
              </a:rPr>
              <a:t>Working Draft Subject to Legal Review</a:t>
            </a:r>
            <a:endParaRPr lang="cs-CZ" sz="1200" dirty="0"/>
          </a:p>
        </p:txBody>
      </p:sp>
      <p:sp>
        <p:nvSpPr>
          <p:cNvPr id="9" name="TextBox 8">
            <a:extLst>
              <a:ext uri="{FF2B5EF4-FFF2-40B4-BE49-F238E27FC236}">
                <a16:creationId xmlns:a16="http://schemas.microsoft.com/office/drawing/2014/main" id="{B6B6C0E0-F5F3-43CD-AA8B-E8A62550C496}"/>
              </a:ext>
            </a:extLst>
          </p:cNvPr>
          <p:cNvSpPr txBox="1"/>
          <p:nvPr/>
        </p:nvSpPr>
        <p:spPr>
          <a:xfrm>
            <a:off x="4543426" y="6364289"/>
            <a:ext cx="7450306"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fontAlgn="ctr">
              <a:spcBef>
                <a:spcPts val="0"/>
              </a:spcBef>
              <a:spcAft>
                <a:spcPts val="0"/>
              </a:spcAft>
              <a:buNone/>
            </a:pPr>
            <a:r>
              <a:rPr lang="en-US" sz="1000" b="0" i="0" dirty="0">
                <a:solidFill>
                  <a:srgbClr val="1D1C1D"/>
                </a:solidFill>
                <a:effectLst/>
              </a:rPr>
              <a:t>This material may not be distributed outside of the Montana Department of Administration.  Any use of this material without specific permission of the Montana Department of Administration is strictly prohibited.</a:t>
            </a:r>
          </a:p>
        </p:txBody>
      </p:sp>
    </p:spTree>
    <p:extLst>
      <p:ext uri="{BB962C8B-B14F-4D97-AF65-F5344CB8AC3E}">
        <p14:creationId xmlns:p14="http://schemas.microsoft.com/office/powerpoint/2010/main" val="137950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3CEDDD08-D15B-4506-88FC-2C260672EE7F}"/>
              </a:ext>
            </a:extLst>
          </p:cNvPr>
          <p:cNvGraphicFramePr>
            <a:graphicFrameLocks noChangeAspect="1"/>
          </p:cNvGraphicFramePr>
          <p:nvPr>
            <p:custDataLst>
              <p:tags r:id="rId1"/>
            </p:custDataLst>
            <p:extLst>
              <p:ext uri="{D42A27DB-BD31-4B8C-83A1-F6EECF244321}">
                <p14:modId xmlns:p14="http://schemas.microsoft.com/office/powerpoint/2010/main" val="2422082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2" hidden="1">
                        <a:extLst>
                          <a:ext uri="{FF2B5EF4-FFF2-40B4-BE49-F238E27FC236}">
                            <a16:creationId xmlns:a16="http://schemas.microsoft.com/office/drawing/2014/main" id="{3CEDDD08-D15B-4506-88FC-2C260672EE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2. Slide Title">
            <a:extLst>
              <a:ext uri="{FF2B5EF4-FFF2-40B4-BE49-F238E27FC236}">
                <a16:creationId xmlns:a16="http://schemas.microsoft.com/office/drawing/2014/main" id="{98A3E599-3C37-4DFD-8B0E-7828B0CECBAE}"/>
              </a:ext>
            </a:extLst>
          </p:cNvPr>
          <p:cNvSpPr>
            <a:spLocks noGrp="1"/>
          </p:cNvSpPr>
          <p:nvPr>
            <p:ph type="title"/>
            <p:custDataLst>
              <p:tags r:id="rId2"/>
            </p:custDataLst>
          </p:nvPr>
        </p:nvSpPr>
        <p:spPr>
          <a:xfrm>
            <a:off x="571917" y="482623"/>
            <a:ext cx="10037064" cy="35779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a:lnSpc>
                <a:spcPct val="93000"/>
              </a:lnSpc>
              <a:spcAft>
                <a:spcPts val="800"/>
              </a:spcAft>
            </a:pPr>
            <a:r>
              <a:rPr lang="en-US" dirty="0">
                <a:solidFill>
                  <a:srgbClr val="000000"/>
                </a:solidFill>
              </a:rPr>
              <a:t>Montana’s BEAD allocation</a:t>
            </a:r>
          </a:p>
        </p:txBody>
      </p:sp>
      <p:sp>
        <p:nvSpPr>
          <p:cNvPr id="37" name="TextBox 36">
            <a:extLst>
              <a:ext uri="{FF2B5EF4-FFF2-40B4-BE49-F238E27FC236}">
                <a16:creationId xmlns:a16="http://schemas.microsoft.com/office/drawing/2014/main" id="{B9497647-E38C-45FE-ABFA-B12F7BEE3926}"/>
              </a:ext>
            </a:extLst>
          </p:cNvPr>
          <p:cNvSpPr txBox="1"/>
          <p:nvPr/>
        </p:nvSpPr>
        <p:spPr>
          <a:xfrm>
            <a:off x="559130" y="6649601"/>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38" name="TextBox 37">
            <a:extLst>
              <a:ext uri="{FF2B5EF4-FFF2-40B4-BE49-F238E27FC236}">
                <a16:creationId xmlns:a16="http://schemas.microsoft.com/office/drawing/2014/main" id="{222878BF-ADF6-4910-AC1B-03AE2801FB01}"/>
              </a:ext>
            </a:extLst>
          </p:cNvPr>
          <p:cNvSpPr txBox="1"/>
          <p:nvPr/>
        </p:nvSpPr>
        <p:spPr>
          <a:xfrm>
            <a:off x="6929032" y="8458"/>
            <a:ext cx="4043768" cy="123111"/>
          </a:xfrm>
          <a:prstGeom prst="rect">
            <a:avLst/>
          </a:prstGeom>
          <a:noFill/>
          <a:ln w="6350">
            <a:noFill/>
            <a:miter lim="800000"/>
          </a:ln>
        </p:spPr>
        <p:txBody>
          <a:bodyPr wrap="square" lIns="0" tIns="0" rIns="0" bIns="0">
            <a:spAutoFit/>
          </a:bodyPr>
          <a:lstStyle/>
          <a:p>
            <a:pPr algn="r"/>
            <a:r>
              <a:rPr lang="en-US" sz="800" dirty="0">
                <a:solidFill>
                  <a:srgbClr val="1D1C1D"/>
                </a:solidFill>
                <a:effectLst/>
                <a:latin typeface="+mj-lt"/>
              </a:rPr>
              <a:t>Working Draft Subject to Legal Review</a:t>
            </a:r>
            <a:endParaRPr lang="cs-CZ" sz="800" dirty="0">
              <a:latin typeface="+mj-lt"/>
            </a:endParaRPr>
          </a:p>
        </p:txBody>
      </p:sp>
      <p:sp>
        <p:nvSpPr>
          <p:cNvPr id="22" name="TextBox 21">
            <a:extLst>
              <a:ext uri="{FF2B5EF4-FFF2-40B4-BE49-F238E27FC236}">
                <a16:creationId xmlns:a16="http://schemas.microsoft.com/office/drawing/2014/main" id="{1BE1DC93-629C-4B92-B17A-EEF31ACBBFB3}"/>
              </a:ext>
            </a:extLst>
          </p:cNvPr>
          <p:cNvSpPr txBox="1"/>
          <p:nvPr/>
        </p:nvSpPr>
        <p:spPr>
          <a:xfrm>
            <a:off x="571917" y="970388"/>
            <a:ext cx="405121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4" name="TextBox 3">
            <a:extLst>
              <a:ext uri="{FF2B5EF4-FFF2-40B4-BE49-F238E27FC236}">
                <a16:creationId xmlns:a16="http://schemas.microsoft.com/office/drawing/2014/main" id="{873FF88C-0F27-4397-B527-24DB295B8CE8}"/>
              </a:ext>
            </a:extLst>
          </p:cNvPr>
          <p:cNvSpPr txBox="1"/>
          <p:nvPr/>
        </p:nvSpPr>
        <p:spPr>
          <a:xfrm>
            <a:off x="559128" y="3013542"/>
            <a:ext cx="3244245"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600" b="1" dirty="0">
                <a:solidFill>
                  <a:srgbClr val="5E6E8F"/>
                </a:solidFill>
              </a:rPr>
              <a:t>$628.97M</a:t>
            </a:r>
          </a:p>
        </p:txBody>
      </p:sp>
      <p:sp>
        <p:nvSpPr>
          <p:cNvPr id="6" name="TextBox 5">
            <a:extLst>
              <a:ext uri="{FF2B5EF4-FFF2-40B4-BE49-F238E27FC236}">
                <a16:creationId xmlns:a16="http://schemas.microsoft.com/office/drawing/2014/main" id="{4A224DC2-24BF-4727-88E8-B853115A0FD6}"/>
              </a:ext>
            </a:extLst>
          </p:cNvPr>
          <p:cNvSpPr txBox="1"/>
          <p:nvPr/>
        </p:nvSpPr>
        <p:spPr>
          <a:xfrm>
            <a:off x="4321175" y="1890117"/>
            <a:ext cx="5965825" cy="338554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200"/>
              </a:spcBef>
              <a:spcAft>
                <a:spcPts val="1200"/>
              </a:spcAft>
              <a:buNone/>
            </a:pPr>
            <a:r>
              <a:rPr lang="en-US" sz="2000" dirty="0"/>
              <a:t>On June 26</a:t>
            </a:r>
            <a:r>
              <a:rPr lang="en-US" sz="2000" baseline="30000" dirty="0"/>
              <a:t>th</a:t>
            </a:r>
            <a:r>
              <a:rPr lang="en-US" sz="2000" dirty="0"/>
              <a:t>, NTIA announced the BEAD allocations for all Eligible Entities.</a:t>
            </a:r>
          </a:p>
          <a:p>
            <a:pPr>
              <a:spcBef>
                <a:spcPts val="1200"/>
              </a:spcBef>
              <a:spcAft>
                <a:spcPts val="1200"/>
              </a:spcAft>
              <a:buNone/>
            </a:pPr>
            <a:r>
              <a:rPr lang="en-US" sz="2000" dirty="0"/>
              <a:t>Montana’s final BEAD allocation is similar to the originally estimated allocation, which means the planning efforts to date are not significantly impacted or require significant adjustments.</a:t>
            </a:r>
          </a:p>
          <a:p>
            <a:pPr>
              <a:spcBef>
                <a:spcPts val="1200"/>
              </a:spcBef>
              <a:spcAft>
                <a:spcPts val="1200"/>
              </a:spcAft>
              <a:buNone/>
            </a:pPr>
            <a:r>
              <a:rPr lang="en-US" sz="2000" dirty="0"/>
              <a:t>Through development of the Initial Proposal, MBO will update deployment scenarios and potential impact based on the final allocation.</a:t>
            </a:r>
          </a:p>
        </p:txBody>
      </p:sp>
      <p:sp>
        <p:nvSpPr>
          <p:cNvPr id="44" name="TextBox 43">
            <a:extLst>
              <a:ext uri="{FF2B5EF4-FFF2-40B4-BE49-F238E27FC236}">
                <a16:creationId xmlns:a16="http://schemas.microsoft.com/office/drawing/2014/main" id="{159C74C1-68F7-456F-A1B3-5DD02431DC0E}"/>
              </a:ext>
            </a:extLst>
          </p:cNvPr>
          <p:cNvSpPr txBox="1"/>
          <p:nvPr/>
        </p:nvSpPr>
        <p:spPr>
          <a:xfrm>
            <a:off x="571917" y="3929339"/>
            <a:ext cx="3244245"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2000" dirty="0"/>
              <a:t>BEAD allocation</a:t>
            </a:r>
          </a:p>
        </p:txBody>
      </p:sp>
    </p:spTree>
    <p:extLst>
      <p:ext uri="{BB962C8B-B14F-4D97-AF65-F5344CB8AC3E}">
        <p14:creationId xmlns:p14="http://schemas.microsoft.com/office/powerpoint/2010/main" val="146609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8F5BE89-4314-4DE7-AB77-276EBF5E56E8}"/>
              </a:ext>
            </a:extLst>
          </p:cNvPr>
          <p:cNvGraphicFramePr>
            <a:graphicFrameLocks noChangeAspect="1"/>
          </p:cNvGraphicFramePr>
          <p:nvPr>
            <p:custDataLst>
              <p:tags r:id="rId1"/>
            </p:custDataLst>
            <p:extLst>
              <p:ext uri="{D42A27DB-BD31-4B8C-83A1-F6EECF244321}">
                <p14:modId xmlns:p14="http://schemas.microsoft.com/office/powerpoint/2010/main" val="2853616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5" name="Object 2" hidden="1">
                        <a:extLst>
                          <a:ext uri="{FF2B5EF4-FFF2-40B4-BE49-F238E27FC236}">
                            <a16:creationId xmlns:a16="http://schemas.microsoft.com/office/drawing/2014/main" id="{F8F5BE89-4314-4DE7-AB77-276EBF5E56E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2. Slide Title">
            <a:extLst>
              <a:ext uri="{FF2B5EF4-FFF2-40B4-BE49-F238E27FC236}">
                <a16:creationId xmlns:a16="http://schemas.microsoft.com/office/drawing/2014/main" id="{5EB70AD7-F00C-4408-A97F-8DFCB0A4CF33}"/>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Summary of the BEAD Initial Proposal</a:t>
            </a:r>
          </a:p>
        </p:txBody>
      </p:sp>
      <p:sp>
        <p:nvSpPr>
          <p:cNvPr id="31" name="TextBox 30">
            <a:extLst>
              <a:ext uri="{FF2B5EF4-FFF2-40B4-BE49-F238E27FC236}">
                <a16:creationId xmlns:a16="http://schemas.microsoft.com/office/drawing/2014/main" id="{7B44CF26-B9CE-4A9E-9593-8FD882EF1D83}"/>
              </a:ext>
            </a:extLst>
          </p:cNvPr>
          <p:cNvSpPr txBox="1"/>
          <p:nvPr/>
        </p:nvSpPr>
        <p:spPr>
          <a:xfrm>
            <a:off x="554735" y="1580250"/>
            <a:ext cx="4064000"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Context</a:t>
            </a:r>
          </a:p>
        </p:txBody>
      </p:sp>
      <p:sp>
        <p:nvSpPr>
          <p:cNvPr id="217" name="TextBox 216">
            <a:extLst>
              <a:ext uri="{FF2B5EF4-FFF2-40B4-BE49-F238E27FC236}">
                <a16:creationId xmlns:a16="http://schemas.microsoft.com/office/drawing/2014/main" id="{605F7239-4ABE-4429-BA90-223428B67CD6}"/>
              </a:ext>
            </a:extLst>
          </p:cNvPr>
          <p:cNvSpPr txBox="1"/>
          <p:nvPr/>
        </p:nvSpPr>
        <p:spPr>
          <a:xfrm>
            <a:off x="6574535" y="1580250"/>
            <a:ext cx="4064000"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Key objectives</a:t>
            </a:r>
          </a:p>
        </p:txBody>
      </p:sp>
      <p:sp>
        <p:nvSpPr>
          <p:cNvPr id="218" name="TextBox 217">
            <a:extLst>
              <a:ext uri="{FF2B5EF4-FFF2-40B4-BE49-F238E27FC236}">
                <a16:creationId xmlns:a16="http://schemas.microsoft.com/office/drawing/2014/main" id="{AB209ECF-9EA8-4CD8-92A3-2A47E846E1A4}"/>
              </a:ext>
            </a:extLst>
          </p:cNvPr>
          <p:cNvSpPr txBox="1"/>
          <p:nvPr/>
        </p:nvSpPr>
        <p:spPr>
          <a:xfrm>
            <a:off x="559130" y="6649601"/>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219" name="TextBox 218">
            <a:extLst>
              <a:ext uri="{FF2B5EF4-FFF2-40B4-BE49-F238E27FC236}">
                <a16:creationId xmlns:a16="http://schemas.microsoft.com/office/drawing/2014/main" id="{B683F95D-6E98-4BEC-8928-EFF717EC78E4}"/>
              </a:ext>
            </a:extLst>
          </p:cNvPr>
          <p:cNvSpPr txBox="1"/>
          <p:nvPr/>
        </p:nvSpPr>
        <p:spPr>
          <a:xfrm>
            <a:off x="6929032" y="8458"/>
            <a:ext cx="4043768" cy="123111"/>
          </a:xfrm>
          <a:prstGeom prst="rect">
            <a:avLst/>
          </a:prstGeom>
          <a:noFill/>
          <a:ln w="6350">
            <a:noFill/>
            <a:miter lim="800000"/>
          </a:ln>
        </p:spPr>
        <p:txBody>
          <a:bodyPr wrap="square" lIns="0" tIns="0" rIns="0" bIns="0">
            <a:spAutoFit/>
          </a:bodyPr>
          <a:lstStyle/>
          <a:p>
            <a:pPr algn="r"/>
            <a:r>
              <a:rPr lang="en-US" sz="800" dirty="0">
                <a:solidFill>
                  <a:srgbClr val="1D1C1D"/>
                </a:solidFill>
                <a:effectLst/>
                <a:latin typeface="+mj-lt"/>
              </a:rPr>
              <a:t>Working Draft Subject to Legal Review</a:t>
            </a:r>
            <a:endParaRPr lang="cs-CZ" sz="800" dirty="0">
              <a:latin typeface="+mj-lt"/>
            </a:endParaRPr>
          </a:p>
        </p:txBody>
      </p:sp>
      <p:sp>
        <p:nvSpPr>
          <p:cNvPr id="222" name="TextBox 221">
            <a:extLst>
              <a:ext uri="{FF2B5EF4-FFF2-40B4-BE49-F238E27FC236}">
                <a16:creationId xmlns:a16="http://schemas.microsoft.com/office/drawing/2014/main" id="{AEB4EE38-3FE7-4DA7-98A2-9ACCB261D8BC}"/>
              </a:ext>
            </a:extLst>
          </p:cNvPr>
          <p:cNvSpPr txBox="1"/>
          <p:nvPr/>
        </p:nvSpPr>
        <p:spPr>
          <a:xfrm>
            <a:off x="553970" y="970389"/>
            <a:ext cx="406915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13" name="TextBox 12">
            <a:extLst>
              <a:ext uri="{FF2B5EF4-FFF2-40B4-BE49-F238E27FC236}">
                <a16:creationId xmlns:a16="http://schemas.microsoft.com/office/drawing/2014/main" id="{F1FDFEA1-D5A3-4D95-9B7D-7480CB7D6E1C}"/>
              </a:ext>
            </a:extLst>
          </p:cNvPr>
          <p:cNvSpPr txBox="1"/>
          <p:nvPr/>
        </p:nvSpPr>
        <p:spPr>
          <a:xfrm>
            <a:off x="559129" y="2074072"/>
            <a:ext cx="5061383" cy="3631763"/>
          </a:xfrm>
          <a:prstGeom prst="rect">
            <a:avLst/>
          </a:prstGeom>
          <a:noFill/>
          <a:ln w="6350">
            <a:noFill/>
            <a:miter lim="800000"/>
          </a:ln>
        </p:spPr>
        <p:txBody>
          <a:bodyPr wrap="square" lIns="0" tIns="0" rIns="0" bIns="0">
            <a:spAutoFit/>
          </a:bodyPr>
          <a:lstStyle/>
          <a:p>
            <a:pPr>
              <a:spcAft>
                <a:spcPts val="1200"/>
              </a:spcAft>
            </a:pPr>
            <a:r>
              <a:rPr lang="en-US" sz="1800" b="0" i="0" u="none" strike="noStrike" baseline="0" dirty="0">
                <a:solidFill>
                  <a:srgbClr val="000000"/>
                </a:solidFill>
              </a:rPr>
              <a:t>Eligible Entities will have 180 days from receipt of the Notice of Available Amounts to develop and submit an Initial Proposal.</a:t>
            </a:r>
            <a:endParaRPr lang="en-US" dirty="0">
              <a:solidFill>
                <a:srgbClr val="000000"/>
              </a:solidFill>
            </a:endParaRPr>
          </a:p>
          <a:p>
            <a:pPr>
              <a:spcAft>
                <a:spcPts val="1200"/>
              </a:spcAft>
            </a:pPr>
            <a:r>
              <a:rPr lang="en-US" sz="1800" b="0" i="0" u="none" strike="noStrike" baseline="0" dirty="0">
                <a:solidFill>
                  <a:srgbClr val="000000"/>
                </a:solidFill>
              </a:rPr>
              <a:t>The Initial Proposal will, among other things, describe the competitive process the Eligible Entity proposes to use to select subgrantees to construct broadband projects.</a:t>
            </a:r>
            <a:endParaRPr lang="en-US" dirty="0">
              <a:solidFill>
                <a:srgbClr val="000000"/>
              </a:solidFill>
            </a:endParaRPr>
          </a:p>
          <a:p>
            <a:r>
              <a:rPr lang="en-US" sz="1800" b="0" i="0" u="none" strike="noStrike" baseline="0" dirty="0">
                <a:solidFill>
                  <a:srgbClr val="000000"/>
                </a:solidFill>
              </a:rPr>
              <a:t>Prior to submission to NTIA, the Initial Proposal must be made available for public comment, and the Initial Proposal must incorporate local coordination feedback for the Assistant Secretary’s review. 	</a:t>
            </a:r>
          </a:p>
        </p:txBody>
      </p:sp>
      <p:cxnSp>
        <p:nvCxnSpPr>
          <p:cNvPr id="4" name="LineBasicDefault 6">
            <a:extLst>
              <a:ext uri="{FF2B5EF4-FFF2-40B4-BE49-F238E27FC236}">
                <a16:creationId xmlns:a16="http://schemas.microsoft.com/office/drawing/2014/main" id="{6A31E318-C741-4F9C-A623-C3C6F72660AC}"/>
              </a:ext>
            </a:extLst>
          </p:cNvPr>
          <p:cNvCxnSpPr>
            <a:cxnSpLocks/>
          </p:cNvCxnSpPr>
          <p:nvPr>
            <p:custDataLst>
              <p:tags r:id="rId3"/>
            </p:custDataLst>
          </p:nvPr>
        </p:nvCxnSpPr>
        <p:spPr>
          <a:xfrm>
            <a:off x="559129" y="1889125"/>
            <a:ext cx="506138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LineBasicDefault 6">
            <a:extLst>
              <a:ext uri="{FF2B5EF4-FFF2-40B4-BE49-F238E27FC236}">
                <a16:creationId xmlns:a16="http://schemas.microsoft.com/office/drawing/2014/main" id="{532A66AA-660C-4784-9CAE-EF48EE32B0F9}"/>
              </a:ext>
            </a:extLst>
          </p:cNvPr>
          <p:cNvCxnSpPr>
            <a:cxnSpLocks/>
          </p:cNvCxnSpPr>
          <p:nvPr>
            <p:custDataLst>
              <p:tags r:id="rId4"/>
            </p:custDataLst>
          </p:nvPr>
        </p:nvCxnSpPr>
        <p:spPr>
          <a:xfrm>
            <a:off x="6574535" y="1889125"/>
            <a:ext cx="506138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694CA8F-9521-4924-A5BF-3825416E1CAF}"/>
              </a:ext>
            </a:extLst>
          </p:cNvPr>
          <p:cNvSpPr txBox="1"/>
          <p:nvPr/>
        </p:nvSpPr>
        <p:spPr>
          <a:xfrm>
            <a:off x="6594347" y="2074072"/>
            <a:ext cx="5061383" cy="2523768"/>
          </a:xfrm>
          <a:prstGeom prst="rect">
            <a:avLst/>
          </a:prstGeom>
          <a:noFill/>
          <a:ln w="6350">
            <a:noFill/>
            <a:miter lim="800000"/>
          </a:ln>
        </p:spPr>
        <p:txBody>
          <a:bodyPr wrap="square" lIns="0" tIns="0" rIns="0" bIns="0">
            <a:spAutoFit/>
          </a:bodyPr>
          <a:lstStyle/>
          <a:p>
            <a:pPr>
              <a:spcAft>
                <a:spcPts val="1200"/>
              </a:spcAft>
            </a:pPr>
            <a:r>
              <a:rPr lang="en-US" sz="1800" b="0" i="0" u="none" strike="noStrike" baseline="0" dirty="0">
                <a:solidFill>
                  <a:srgbClr val="000000"/>
                </a:solidFill>
              </a:rPr>
              <a:t>Serve as the “first draft” of an Eligible Entity’s Final Proposal for grant funding</a:t>
            </a:r>
          </a:p>
          <a:p>
            <a:pPr>
              <a:spcAft>
                <a:spcPts val="1200"/>
              </a:spcAft>
            </a:pPr>
            <a:r>
              <a:rPr lang="en-US" dirty="0">
                <a:solidFill>
                  <a:srgbClr val="000000"/>
                </a:solidFill>
              </a:rPr>
              <a:t>Explain how the Eligible Entity intends to ensure </a:t>
            </a:r>
            <a:r>
              <a:rPr lang="en-US" sz="1800" b="0" i="0" u="none" strike="noStrike" baseline="0" dirty="0">
                <a:solidFill>
                  <a:srgbClr val="000000"/>
                </a:solidFill>
              </a:rPr>
              <a:t>every resident has access to a reliable, affordable, high-speed broadband connection</a:t>
            </a:r>
          </a:p>
          <a:p>
            <a:pPr>
              <a:spcAft>
                <a:spcPts val="600"/>
              </a:spcAft>
            </a:pPr>
            <a:r>
              <a:rPr lang="en-US" dirty="0">
                <a:solidFill>
                  <a:srgbClr val="000000"/>
                </a:solidFill>
              </a:rPr>
              <a:t>Outline plan to </a:t>
            </a:r>
            <a:r>
              <a:rPr lang="en-US" sz="1800" b="0" i="0" u="none" strike="noStrike" baseline="0" dirty="0">
                <a:solidFill>
                  <a:srgbClr val="000000"/>
                </a:solidFill>
              </a:rPr>
              <a:t>utilize all funding available to be brought to bear to accomplish this goal, including but not limited to BEAD Program funds</a:t>
            </a:r>
          </a:p>
        </p:txBody>
      </p:sp>
      <p:sp>
        <p:nvSpPr>
          <p:cNvPr id="9" name="TextBox 8">
            <a:extLst>
              <a:ext uri="{FF2B5EF4-FFF2-40B4-BE49-F238E27FC236}">
                <a16:creationId xmlns:a16="http://schemas.microsoft.com/office/drawing/2014/main" id="{539E62A6-D36E-4532-A521-69596EC97346}"/>
              </a:ext>
            </a:extLst>
          </p:cNvPr>
          <p:cNvSpPr txBox="1"/>
          <p:nvPr/>
        </p:nvSpPr>
        <p:spPr>
          <a:xfrm>
            <a:off x="553970" y="6464550"/>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800" dirty="0"/>
              <a:t>Source: BEAD NOFO</a:t>
            </a:r>
          </a:p>
        </p:txBody>
      </p:sp>
    </p:spTree>
    <p:extLst>
      <p:ext uri="{BB962C8B-B14F-4D97-AF65-F5344CB8AC3E}">
        <p14:creationId xmlns:p14="http://schemas.microsoft.com/office/powerpoint/2010/main" val="283722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hidden="1">
            <a:extLst>
              <a:ext uri="{FF2B5EF4-FFF2-40B4-BE49-F238E27FC236}">
                <a16:creationId xmlns:a16="http://schemas.microsoft.com/office/drawing/2014/main" id="{4AAA4A23-CF99-404A-A730-DDA3FAB85900}"/>
              </a:ext>
            </a:extLst>
          </p:cNvPr>
          <p:cNvGraphicFramePr>
            <a:graphicFrameLocks noChangeAspect="1"/>
          </p:cNvGraphicFramePr>
          <p:nvPr>
            <p:custDataLst>
              <p:tags r:id="rId1"/>
            </p:custDataLst>
            <p:extLst>
              <p:ext uri="{D42A27DB-BD31-4B8C-83A1-F6EECF244321}">
                <p14:modId xmlns:p14="http://schemas.microsoft.com/office/powerpoint/2010/main" val="3539187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6" name="Object 9" hidden="1">
                        <a:extLst>
                          <a:ext uri="{FF2B5EF4-FFF2-40B4-BE49-F238E27FC236}">
                            <a16:creationId xmlns:a16="http://schemas.microsoft.com/office/drawing/2014/main" id="{4AAA4A23-CF99-404A-A730-DDA3FAB8590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Text Placeholder 4">
            <a:hlinkClick r:id="rId10" action="ppaction://hlinksldjump"/>
            <a:extLst>
              <a:ext uri="{FF2B5EF4-FFF2-40B4-BE49-F238E27FC236}">
                <a16:creationId xmlns:a16="http://schemas.microsoft.com/office/drawing/2014/main" id="{CBC7AF1A-2DA8-4498-9355-1EB95D53A1B9}"/>
              </a:ext>
            </a:extLst>
          </p:cNvPr>
          <p:cNvSpPr>
            <a:spLocks noGrp="1"/>
          </p:cNvSpPr>
          <p:nvPr>
            <p:custDataLst>
              <p:tags r:id="rId2"/>
            </p:custDataLst>
          </p:nvPr>
        </p:nvSpPr>
        <p:spPr bwMode="auto">
          <a:xfrm>
            <a:off x="4233863" y="2614613"/>
            <a:ext cx="3724275"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255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IIJA: </a:t>
            </a:r>
            <a:r>
              <a:rPr lang="en-US" altLang="en-US">
                <a:effectLst/>
                <a:cs typeface="+mn-cs"/>
              </a:rPr>
              <a:t>DOP Approval</a:t>
            </a:r>
            <a:endParaRPr lang="en-US" dirty="0">
              <a:cs typeface="+mn-cs"/>
            </a:endParaRPr>
          </a:p>
        </p:txBody>
      </p:sp>
      <p:sp>
        <p:nvSpPr>
          <p:cNvPr id="10" name="Text Placeholder 4">
            <a:hlinkClick r:id="rId11" action="ppaction://hlinksldjump"/>
            <a:extLst>
              <a:ext uri="{FF2B5EF4-FFF2-40B4-BE49-F238E27FC236}">
                <a16:creationId xmlns:a16="http://schemas.microsoft.com/office/drawing/2014/main" id="{9CB90846-96A8-4702-B49F-D877CD708B95}"/>
              </a:ext>
            </a:extLst>
          </p:cNvPr>
          <p:cNvSpPr>
            <a:spLocks noGrp="1"/>
          </p:cNvSpPr>
          <p:nvPr>
            <p:custDataLst>
              <p:tags r:id="rId3"/>
            </p:custDataLst>
          </p:nvPr>
        </p:nvSpPr>
        <p:spPr bwMode="auto">
          <a:xfrm>
            <a:off x="4233863" y="3022600"/>
            <a:ext cx="3724275"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IIJA: BEAD Initial </a:t>
            </a:r>
            <a:r>
              <a:rPr lang="en-US" altLang="en-US">
                <a:effectLst/>
                <a:cs typeface="+mn-cs"/>
              </a:rPr>
              <a:t>Proposal Overview</a:t>
            </a:r>
            <a:endParaRPr lang="en-US" dirty="0">
              <a:cs typeface="+mn-cs"/>
            </a:endParaRPr>
          </a:p>
        </p:txBody>
      </p:sp>
      <p:sp>
        <p:nvSpPr>
          <p:cNvPr id="29" name="Text Placeholder 4">
            <a:extLst>
              <a:ext uri="{FF2B5EF4-FFF2-40B4-BE49-F238E27FC236}">
                <a16:creationId xmlns:a16="http://schemas.microsoft.com/office/drawing/2014/main" id="{CB915A11-F267-4398-A01F-45D8BF7CF026}"/>
              </a:ext>
            </a:extLst>
          </p:cNvPr>
          <p:cNvSpPr>
            <a:spLocks noGrp="1"/>
          </p:cNvSpPr>
          <p:nvPr>
            <p:custDataLst>
              <p:tags r:id="rId4"/>
            </p:custDataLst>
          </p:nvPr>
        </p:nvSpPr>
        <p:spPr bwMode="auto">
          <a:xfrm>
            <a:off x="4233863" y="3429000"/>
            <a:ext cx="3724275" cy="406400"/>
          </a:xfrm>
          <a:prstGeom prst="rect">
            <a:avLst/>
          </a:prstGeom>
          <a:solidFill>
            <a:schemeClr val="accent1"/>
          </a:solidFill>
          <a:ln>
            <a:noFill/>
          </a:ln>
          <a:effec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a:spcBef>
                <a:spcPct val="0"/>
              </a:spcBef>
              <a:spcAft>
                <a:spcPct val="0"/>
              </a:spcAft>
              <a:buClrTx/>
            </a:pPr>
            <a:r>
              <a:rPr lang="en-US" b="1">
                <a:solidFill>
                  <a:schemeClr val="tx2"/>
                </a:solidFill>
              </a:rPr>
              <a:t>Volume 1 </a:t>
            </a:r>
            <a:r>
              <a:rPr lang="en-US" b="1" dirty="0">
                <a:solidFill>
                  <a:schemeClr val="tx2"/>
                </a:solidFill>
              </a:rPr>
              <a:t>Preliminary Approach</a:t>
            </a:r>
          </a:p>
        </p:txBody>
      </p:sp>
      <p:sp>
        <p:nvSpPr>
          <p:cNvPr id="31" name="Text Placeholder 4">
            <a:hlinkClick r:id="rId12" action="ppaction://hlinksldjump"/>
            <a:extLst>
              <a:ext uri="{FF2B5EF4-FFF2-40B4-BE49-F238E27FC236}">
                <a16:creationId xmlns:a16="http://schemas.microsoft.com/office/drawing/2014/main" id="{57BAB5FE-72B5-4ABF-B27E-B7C0E34EFCAD}"/>
              </a:ext>
            </a:extLst>
          </p:cNvPr>
          <p:cNvSpPr>
            <a:spLocks noGrp="1"/>
          </p:cNvSpPr>
          <p:nvPr>
            <p:custDataLst>
              <p:tags r:id="rId5"/>
            </p:custDataLst>
          </p:nvPr>
        </p:nvSpPr>
        <p:spPr bwMode="auto">
          <a:xfrm>
            <a:off x="4233863" y="3835400"/>
            <a:ext cx="3724275"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a:spcBef>
                <a:spcPct val="0"/>
              </a:spcBef>
              <a:spcAft>
                <a:spcPct val="0"/>
              </a:spcAft>
              <a:buClrTx/>
            </a:pPr>
            <a:r>
              <a:rPr lang="en-US"/>
              <a:t>Volume 2 </a:t>
            </a:r>
            <a:r>
              <a:rPr lang="en-US" dirty="0"/>
              <a:t>Decision Points</a:t>
            </a:r>
            <a:endParaRPr lang="en-US" dirty="0">
              <a:cs typeface="+mn-cs"/>
            </a:endParaRPr>
          </a:p>
        </p:txBody>
      </p:sp>
      <p:sp>
        <p:nvSpPr>
          <p:cNvPr id="4" name="2. Slide Title">
            <a:extLst>
              <a:ext uri="{FF2B5EF4-FFF2-40B4-BE49-F238E27FC236}">
                <a16:creationId xmlns:a16="http://schemas.microsoft.com/office/drawing/2014/main" id="{C4B505ED-318D-4A67-927A-A1DB060B3899}"/>
              </a:ext>
            </a:extLst>
          </p:cNvPr>
          <p:cNvSpPr>
            <a:spLocks noGrp="1"/>
          </p:cNvSpPr>
          <p:nvPr>
            <p:ph type="title"/>
            <p:custDataLst>
              <p:tags r:id="rId6"/>
            </p:custDataLst>
          </p:nvPr>
        </p:nvSpPr>
        <p:spPr/>
        <p:txBody>
          <a:bodyPr vert="horz"/>
          <a:lstStyle/>
          <a:p>
            <a:r>
              <a:rPr lang="en-US" dirty="0"/>
              <a:t>Agenda</a:t>
            </a:r>
          </a:p>
        </p:txBody>
      </p:sp>
      <p:sp>
        <p:nvSpPr>
          <p:cNvPr id="28" name="TextBox 27">
            <a:extLst>
              <a:ext uri="{FF2B5EF4-FFF2-40B4-BE49-F238E27FC236}">
                <a16:creationId xmlns:a16="http://schemas.microsoft.com/office/drawing/2014/main" id="{840B8260-EECE-4269-AC4D-2426321655CA}"/>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13" name="TextBox 12">
            <a:extLst>
              <a:ext uri="{FF2B5EF4-FFF2-40B4-BE49-F238E27FC236}">
                <a16:creationId xmlns:a16="http://schemas.microsoft.com/office/drawing/2014/main" id="{B082C997-1161-42B5-8F5C-E205B8C9F514}"/>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89173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8F5BE89-4314-4DE7-AB77-276EBF5E56E8}"/>
              </a:ext>
            </a:extLst>
          </p:cNvPr>
          <p:cNvGraphicFramePr>
            <a:graphicFrameLocks noChangeAspect="1"/>
          </p:cNvGraphicFramePr>
          <p:nvPr>
            <p:custDataLst>
              <p:tags r:id="rId1"/>
            </p:custDataLst>
            <p:extLst>
              <p:ext uri="{D42A27DB-BD31-4B8C-83A1-F6EECF244321}">
                <p14:modId xmlns:p14="http://schemas.microsoft.com/office/powerpoint/2010/main" val="1984477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73" imgH="476" progId="TCLayout.ActiveDocument.1">
                  <p:embed/>
                </p:oleObj>
              </mc:Choice>
              <mc:Fallback>
                <p:oleObj name="think-cell Slide" r:id="rId23" imgW="473" imgH="476" progId="TCLayout.ActiveDocument.1">
                  <p:embed/>
                  <p:pic>
                    <p:nvPicPr>
                      <p:cNvPr id="5" name="Object 2" hidden="1">
                        <a:extLst>
                          <a:ext uri="{FF2B5EF4-FFF2-40B4-BE49-F238E27FC236}">
                            <a16:creationId xmlns:a16="http://schemas.microsoft.com/office/drawing/2014/main" id="{F8F5BE89-4314-4DE7-AB77-276EBF5E56E8}"/>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60" name="Rectangle 159">
            <a:extLst>
              <a:ext uri="{FF2B5EF4-FFF2-40B4-BE49-F238E27FC236}">
                <a16:creationId xmlns:a16="http://schemas.microsoft.com/office/drawing/2014/main" id="{D02FCF32-05AA-40C8-B4C1-4B85D06F4CB2}"/>
              </a:ext>
            </a:extLst>
          </p:cNvPr>
          <p:cNvSpPr/>
          <p:nvPr/>
        </p:nvSpPr>
        <p:spPr>
          <a:xfrm>
            <a:off x="447745" y="2676674"/>
            <a:ext cx="5178674" cy="270409"/>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latin typeface="+mj-lt"/>
            </a:endParaRPr>
          </a:p>
        </p:txBody>
      </p:sp>
      <p:sp>
        <p:nvSpPr>
          <p:cNvPr id="81" name="Rectangle 80">
            <a:extLst>
              <a:ext uri="{FF2B5EF4-FFF2-40B4-BE49-F238E27FC236}">
                <a16:creationId xmlns:a16="http://schemas.microsoft.com/office/drawing/2014/main" id="{197CA23D-DABF-418F-804A-B7364BA88819}"/>
              </a:ext>
            </a:extLst>
          </p:cNvPr>
          <p:cNvSpPr/>
          <p:nvPr/>
        </p:nvSpPr>
        <p:spPr>
          <a:xfrm>
            <a:off x="447745" y="3380309"/>
            <a:ext cx="5178674" cy="270409"/>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latin typeface="+mj-lt"/>
            </a:endParaRPr>
          </a:p>
        </p:txBody>
      </p:sp>
      <p:sp>
        <p:nvSpPr>
          <p:cNvPr id="6" name="2. Slide Title">
            <a:extLst>
              <a:ext uri="{FF2B5EF4-FFF2-40B4-BE49-F238E27FC236}">
                <a16:creationId xmlns:a16="http://schemas.microsoft.com/office/drawing/2014/main" id="{5EB70AD7-F00C-4408-A97F-8DFCB0A4CF33}"/>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The BEAD NOFO outlines 19 requirements for the IP</a:t>
            </a:r>
          </a:p>
        </p:txBody>
      </p:sp>
      <p:sp>
        <p:nvSpPr>
          <p:cNvPr id="36" name="TextBox 35">
            <a:extLst>
              <a:ext uri="{FF2B5EF4-FFF2-40B4-BE49-F238E27FC236}">
                <a16:creationId xmlns:a16="http://schemas.microsoft.com/office/drawing/2014/main" id="{3A75DF19-EB77-47F6-A4B5-3633495BDF58}"/>
              </a:ext>
            </a:extLst>
          </p:cNvPr>
          <p:cNvSpPr txBox="1">
            <a:spLocks/>
          </p:cNvSpPr>
          <p:nvPr/>
        </p:nvSpPr>
        <p:spPr>
          <a:xfrm>
            <a:off x="560641" y="1195693"/>
            <a:ext cx="5059871" cy="233910"/>
          </a:xfrm>
          <a:prstGeom prst="rect">
            <a:avLst/>
          </a:prstGeom>
        </p:spPr>
        <p:txBody>
          <a:bodyPr vert="horz" wrap="square" lIns="0" tIns="0" rIns="0" bIns="18288"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Initial Proposal Volume 1 (Challenge Process)</a:t>
            </a:r>
            <a:endParaRPr kumimoji="0" lang="cs-CZ"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94" name="LineBasicDefault 15">
            <a:extLst>
              <a:ext uri="{FF2B5EF4-FFF2-40B4-BE49-F238E27FC236}">
                <a16:creationId xmlns:a16="http://schemas.microsoft.com/office/drawing/2014/main" id="{FD31E3D9-B2FE-4529-8F89-E5FA88FD97F5}"/>
              </a:ext>
            </a:extLst>
          </p:cNvPr>
          <p:cNvCxnSpPr>
            <a:cxnSpLocks/>
          </p:cNvCxnSpPr>
          <p:nvPr>
            <p:custDataLst>
              <p:tags r:id="rId3"/>
            </p:custDataLst>
          </p:nvPr>
        </p:nvCxnSpPr>
        <p:spPr>
          <a:xfrm>
            <a:off x="560641" y="1429603"/>
            <a:ext cx="5065776"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 name="LineBasicDefault 15">
            <a:extLst>
              <a:ext uri="{FF2B5EF4-FFF2-40B4-BE49-F238E27FC236}">
                <a16:creationId xmlns:a16="http://schemas.microsoft.com/office/drawing/2014/main" id="{752AC7D5-23B1-4823-B6B0-CDD91E34EB01}"/>
              </a:ext>
            </a:extLst>
          </p:cNvPr>
          <p:cNvCxnSpPr>
            <a:cxnSpLocks/>
          </p:cNvCxnSpPr>
          <p:nvPr>
            <p:custDataLst>
              <p:tags r:id="rId4"/>
            </p:custDataLst>
          </p:nvPr>
        </p:nvCxnSpPr>
        <p:spPr>
          <a:xfrm>
            <a:off x="6476204" y="1429603"/>
            <a:ext cx="5158584"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BFC1A88-88F7-402F-9655-F8CBEC0C3D20}"/>
              </a:ext>
            </a:extLst>
          </p:cNvPr>
          <p:cNvSpPr txBox="1">
            <a:spLocks/>
          </p:cNvSpPr>
          <p:nvPr/>
        </p:nvSpPr>
        <p:spPr>
          <a:xfrm>
            <a:off x="6476204" y="1195693"/>
            <a:ext cx="3656841" cy="233910"/>
          </a:xfrm>
          <a:prstGeom prst="rect">
            <a:avLst/>
          </a:prstGeom>
        </p:spPr>
        <p:txBody>
          <a:bodyPr vert="horz" wrap="square" lIns="0" tIns="0" rIns="0" bIns="18288"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Initial Proposal Volume 2 (Grant Program)</a:t>
            </a:r>
            <a:endParaRPr kumimoji="0" lang="cs-CZ"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8" name="TextBox 77">
            <a:extLst>
              <a:ext uri="{FF2B5EF4-FFF2-40B4-BE49-F238E27FC236}">
                <a16:creationId xmlns:a16="http://schemas.microsoft.com/office/drawing/2014/main" id="{775F9F71-ADDA-4EE2-8B50-0A74DD3D9F0E}"/>
              </a:ext>
            </a:extLst>
          </p:cNvPr>
          <p:cNvSpPr txBox="1"/>
          <p:nvPr/>
        </p:nvSpPr>
        <p:spPr>
          <a:xfrm>
            <a:off x="9218780" y="739370"/>
            <a:ext cx="1303238"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solidFill>
                  <a:srgbClr val="DA7335"/>
                </a:solidFill>
              </a:rPr>
              <a:t>BEAD Requirement #</a:t>
            </a:r>
          </a:p>
        </p:txBody>
      </p:sp>
      <p:sp>
        <p:nvSpPr>
          <p:cNvPr id="79" name="Rectangle 78">
            <a:extLst>
              <a:ext uri="{FF2B5EF4-FFF2-40B4-BE49-F238E27FC236}">
                <a16:creationId xmlns:a16="http://schemas.microsoft.com/office/drawing/2014/main" id="{0F91D4C8-8FBB-4C46-B52E-45BE810D9A74}"/>
              </a:ext>
            </a:extLst>
          </p:cNvPr>
          <p:cNvSpPr/>
          <p:nvPr/>
        </p:nvSpPr>
        <p:spPr>
          <a:xfrm>
            <a:off x="6476205" y="710378"/>
            <a:ext cx="295275" cy="18288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0" name="TextBox 79">
            <a:extLst>
              <a:ext uri="{FF2B5EF4-FFF2-40B4-BE49-F238E27FC236}">
                <a16:creationId xmlns:a16="http://schemas.microsoft.com/office/drawing/2014/main" id="{C3417121-78D9-4E55-9822-AE876247B2CF}"/>
              </a:ext>
            </a:extLst>
          </p:cNvPr>
          <p:cNvSpPr txBox="1"/>
          <p:nvPr/>
        </p:nvSpPr>
        <p:spPr>
          <a:xfrm>
            <a:off x="6845272" y="739370"/>
            <a:ext cx="1303238"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Details follow</a:t>
            </a:r>
          </a:p>
        </p:txBody>
      </p:sp>
      <p:sp>
        <p:nvSpPr>
          <p:cNvPr id="84" name="TextBox 83">
            <a:extLst>
              <a:ext uri="{FF2B5EF4-FFF2-40B4-BE49-F238E27FC236}">
                <a16:creationId xmlns:a16="http://schemas.microsoft.com/office/drawing/2014/main" id="{163DD27F-06B0-467B-9BB1-45C17B919C0D}"/>
              </a:ext>
            </a:extLst>
          </p:cNvPr>
          <p:cNvSpPr txBox="1"/>
          <p:nvPr/>
        </p:nvSpPr>
        <p:spPr>
          <a:xfrm>
            <a:off x="553970" y="970389"/>
            <a:ext cx="406915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85" name="TextBox 84">
            <a:extLst>
              <a:ext uri="{FF2B5EF4-FFF2-40B4-BE49-F238E27FC236}">
                <a16:creationId xmlns:a16="http://schemas.microsoft.com/office/drawing/2014/main" id="{3962F930-5AF7-4342-AF16-FC5B180079D3}"/>
              </a:ext>
            </a:extLst>
          </p:cNvPr>
          <p:cNvSpPr txBox="1"/>
          <p:nvPr/>
        </p:nvSpPr>
        <p:spPr>
          <a:xfrm>
            <a:off x="553205" y="6525776"/>
            <a:ext cx="5156667" cy="24622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82" name="TextBox 81">
            <a:extLst>
              <a:ext uri="{FF2B5EF4-FFF2-40B4-BE49-F238E27FC236}">
                <a16:creationId xmlns:a16="http://schemas.microsoft.com/office/drawing/2014/main" id="{166BCE61-FC7B-40D4-99D1-63C492C059E4}"/>
              </a:ext>
            </a:extLst>
          </p:cNvPr>
          <p:cNvSpPr txBox="1"/>
          <p:nvPr/>
        </p:nvSpPr>
        <p:spPr>
          <a:xfrm>
            <a:off x="553205" y="6355038"/>
            <a:ext cx="5162592" cy="124872"/>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BEAD NOFO</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6" name="TextBox 85">
            <a:extLst>
              <a:ext uri="{FF2B5EF4-FFF2-40B4-BE49-F238E27FC236}">
                <a16:creationId xmlns:a16="http://schemas.microsoft.com/office/drawing/2014/main" id="{0C78E721-0636-4756-B728-7CBFE9FA9E4F}"/>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88" name="TextBox 87">
            <a:extLst>
              <a:ext uri="{FF2B5EF4-FFF2-40B4-BE49-F238E27FC236}">
                <a16:creationId xmlns:a16="http://schemas.microsoft.com/office/drawing/2014/main" id="{DCC5CCAE-5E2F-4E5D-9051-62297E2983FA}"/>
              </a:ext>
            </a:extLst>
          </p:cNvPr>
          <p:cNvSpPr txBox="1"/>
          <p:nvPr/>
        </p:nvSpPr>
        <p:spPr>
          <a:xfrm>
            <a:off x="553205" y="6058322"/>
            <a:ext cx="507244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800" dirty="0"/>
              <a:t>1 Requirements 9 and 10 have not been included here as they are only applicable if using BEAD funding for non-deployment uses (#9) or for direct implementation (#10). See Appendix A for details</a:t>
            </a:r>
          </a:p>
        </p:txBody>
      </p:sp>
      <p:sp>
        <p:nvSpPr>
          <p:cNvPr id="87" name="TextBox 86">
            <a:extLst>
              <a:ext uri="{FF2B5EF4-FFF2-40B4-BE49-F238E27FC236}">
                <a16:creationId xmlns:a16="http://schemas.microsoft.com/office/drawing/2014/main" id="{771A45DB-1ED1-4760-B65C-05961F642F0F}"/>
              </a:ext>
            </a:extLst>
          </p:cNvPr>
          <p:cNvSpPr txBox="1">
            <a:spLocks/>
          </p:cNvSpPr>
          <p:nvPr/>
        </p:nvSpPr>
        <p:spPr>
          <a:xfrm>
            <a:off x="560639" y="1515544"/>
            <a:ext cx="5059872" cy="23810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3.  </a:t>
            </a:r>
            <a:r>
              <a:rPr lang="en-US" sz="1400" b="1" dirty="0">
                <a:solidFill>
                  <a:srgbClr val="000000"/>
                </a:solidFill>
                <a:latin typeface="+mj-lt"/>
                <a:sym typeface=""/>
              </a:rPr>
              <a:t>Federal funding (</a:t>
            </a:r>
            <a:r>
              <a:rPr lang="en-US" sz="1400" b="1" dirty="0">
                <a:solidFill>
                  <a:srgbClr val="D76824"/>
                </a:solidFill>
                <a:latin typeface="+mj-lt"/>
                <a:sym typeface=""/>
              </a:rPr>
              <a:t>3</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89" name="TextBox 88">
            <a:extLst>
              <a:ext uri="{FF2B5EF4-FFF2-40B4-BE49-F238E27FC236}">
                <a16:creationId xmlns:a16="http://schemas.microsoft.com/office/drawing/2014/main" id="{12BAC652-5FA0-4246-8BF3-3CFF600FFA62}"/>
              </a:ext>
            </a:extLst>
          </p:cNvPr>
          <p:cNvSpPr txBox="1">
            <a:spLocks/>
          </p:cNvSpPr>
          <p:nvPr/>
        </p:nvSpPr>
        <p:spPr>
          <a:xfrm>
            <a:off x="560640" y="2012388"/>
            <a:ext cx="5097971" cy="20285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5.  </a:t>
            </a:r>
            <a:r>
              <a:rPr lang="en-US" sz="1400" b="1" dirty="0">
                <a:solidFill>
                  <a:srgbClr val="000000"/>
                </a:solidFill>
                <a:latin typeface="+mj-lt"/>
                <a:sym typeface=""/>
              </a:rPr>
              <a:t>Eligible Broadband Serviceable Locations (BSLs) (</a:t>
            </a:r>
            <a:r>
              <a:rPr lang="en-US" sz="1400" b="1" dirty="0">
                <a:solidFill>
                  <a:srgbClr val="D76824"/>
                </a:solidFill>
                <a:latin typeface="+mj-lt"/>
                <a:sym typeface=""/>
              </a:rPr>
              <a:t>5</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90" name="TextBox 89">
            <a:extLst>
              <a:ext uri="{FF2B5EF4-FFF2-40B4-BE49-F238E27FC236}">
                <a16:creationId xmlns:a16="http://schemas.microsoft.com/office/drawing/2014/main" id="{B8554B53-B387-4BC8-AE17-E294EA32D21A}"/>
              </a:ext>
            </a:extLst>
          </p:cNvPr>
          <p:cNvSpPr txBox="1">
            <a:spLocks/>
          </p:cNvSpPr>
          <p:nvPr/>
        </p:nvSpPr>
        <p:spPr>
          <a:xfrm>
            <a:off x="560639" y="2231524"/>
            <a:ext cx="5059872" cy="18887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n-ea"/>
                <a:cs typeface="Arial" panose="020B0604020202020204" pitchFamily="34" charset="0"/>
                <a:sym typeface=""/>
              </a:rPr>
              <a:t>1.2.1 Unserved and underserved location file</a:t>
            </a:r>
          </a:p>
        </p:txBody>
      </p:sp>
      <p:sp>
        <p:nvSpPr>
          <p:cNvPr id="91" name="TextBox 90">
            <a:extLst>
              <a:ext uri="{FF2B5EF4-FFF2-40B4-BE49-F238E27FC236}">
                <a16:creationId xmlns:a16="http://schemas.microsoft.com/office/drawing/2014/main" id="{C53130C4-D492-4A77-9EF1-9A3329CA0BCC}"/>
              </a:ext>
            </a:extLst>
          </p:cNvPr>
          <p:cNvSpPr txBox="1">
            <a:spLocks/>
          </p:cNvSpPr>
          <p:nvPr/>
        </p:nvSpPr>
        <p:spPr>
          <a:xfrm>
            <a:off x="560638" y="2450658"/>
            <a:ext cx="5059873" cy="26554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n-ea"/>
                <a:cs typeface="Arial" panose="020B0604020202020204" pitchFamily="34" charset="0"/>
                <a:sym typeface=""/>
              </a:rPr>
              <a:t>1.2.2 Vintage of National Broadband Map used </a:t>
            </a:r>
          </a:p>
        </p:txBody>
      </p:sp>
      <p:sp>
        <p:nvSpPr>
          <p:cNvPr id="92" name="TextBox 91">
            <a:extLst>
              <a:ext uri="{FF2B5EF4-FFF2-40B4-BE49-F238E27FC236}">
                <a16:creationId xmlns:a16="http://schemas.microsoft.com/office/drawing/2014/main" id="{58DCCF49-018F-4806-87B8-AEC539E1F1A1}"/>
              </a:ext>
            </a:extLst>
          </p:cNvPr>
          <p:cNvSpPr txBox="1">
            <a:spLocks/>
          </p:cNvSpPr>
          <p:nvPr/>
        </p:nvSpPr>
        <p:spPr>
          <a:xfrm>
            <a:off x="560641" y="2704261"/>
            <a:ext cx="5151848" cy="23810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6.  </a:t>
            </a:r>
            <a:r>
              <a:rPr lang="en-US" sz="1400" b="1" dirty="0">
                <a:solidFill>
                  <a:srgbClr val="000000"/>
                </a:solidFill>
                <a:latin typeface="+mj-lt"/>
                <a:sym typeface=""/>
              </a:rPr>
              <a:t>Community Anchor Institutions (CAIs) (</a:t>
            </a:r>
            <a:r>
              <a:rPr lang="en-US" sz="1400" b="1" dirty="0">
                <a:solidFill>
                  <a:srgbClr val="D76824"/>
                </a:solidFill>
                <a:latin typeface="+mj-lt"/>
                <a:sym typeface=""/>
              </a:rPr>
              <a:t>6</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93" name="TextBox 92">
            <a:extLst>
              <a:ext uri="{FF2B5EF4-FFF2-40B4-BE49-F238E27FC236}">
                <a16:creationId xmlns:a16="http://schemas.microsoft.com/office/drawing/2014/main" id="{31E48FFE-35AC-46A0-A99C-FD3DAC6D27C4}"/>
              </a:ext>
            </a:extLst>
          </p:cNvPr>
          <p:cNvSpPr txBox="1">
            <a:spLocks/>
          </p:cNvSpPr>
          <p:nvPr/>
        </p:nvSpPr>
        <p:spPr>
          <a:xfrm>
            <a:off x="560639" y="2923398"/>
            <a:ext cx="5155158" cy="25628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1.3.1</a:t>
            </a:r>
            <a:r>
              <a:rPr kumimoji="0" lang="cs-CZ" sz="1400" b="0" i="0"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 </a:t>
            </a:r>
            <a:r>
              <a:rPr kumimoji="0" lang="en-US" sz="1400" b="0" i="1" u="none" strike="noStrike" kern="1200" cap="none" spc="0" normalizeH="0" baseline="0" noProof="0" dirty="0">
                <a:ln>
                  <a:noFill/>
                </a:ln>
                <a:solidFill>
                  <a:srgbClr val="000000"/>
                </a:solidFill>
                <a:effectLst/>
                <a:uLnTx/>
                <a:uFillTx/>
                <a:latin typeface="+mj-lt"/>
                <a:sym typeface=""/>
              </a:rPr>
              <a:t>Definition, location and service </a:t>
            </a:r>
            <a:r>
              <a:rPr lang="en-US" sz="1400" i="1" dirty="0">
                <a:solidFill>
                  <a:srgbClr val="000000"/>
                </a:solidFill>
                <a:latin typeface="+mj-lt"/>
                <a:sym typeface=""/>
              </a:rPr>
              <a:t>availability</a:t>
            </a:r>
            <a:endParaRPr kumimoji="0" lang="en-US" sz="1400" b="0" i="1" u="none" strike="noStrike" kern="1200" cap="none" spc="0" normalizeH="0" baseline="0" noProof="0" dirty="0">
              <a:ln>
                <a:noFill/>
              </a:ln>
              <a:solidFill>
                <a:srgbClr val="000000"/>
              </a:solidFill>
              <a:effectLst/>
              <a:uLnTx/>
              <a:uFillTx/>
              <a:latin typeface="+mj-lt"/>
              <a:sym typeface=""/>
            </a:endParaRPr>
          </a:p>
        </p:txBody>
      </p:sp>
      <p:sp>
        <p:nvSpPr>
          <p:cNvPr id="96" name="TextBox 95">
            <a:extLst>
              <a:ext uri="{FF2B5EF4-FFF2-40B4-BE49-F238E27FC236}">
                <a16:creationId xmlns:a16="http://schemas.microsoft.com/office/drawing/2014/main" id="{139DC880-E903-496C-86CF-7768DD255F22}"/>
              </a:ext>
            </a:extLst>
          </p:cNvPr>
          <p:cNvSpPr txBox="1">
            <a:spLocks/>
          </p:cNvSpPr>
          <p:nvPr/>
        </p:nvSpPr>
        <p:spPr>
          <a:xfrm>
            <a:off x="560639" y="3142533"/>
            <a:ext cx="5065780" cy="20555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1.3.</a:t>
            </a:r>
            <a:r>
              <a:rPr lang="en-US" sz="1400" i="1" dirty="0">
                <a:solidFill>
                  <a:srgbClr val="000000"/>
                </a:solidFill>
                <a:latin typeface="+mj-lt"/>
                <a:ea typeface="MS PGothic" panose="020B0600070205080204" pitchFamily="34" charset="-128"/>
                <a:sym typeface=""/>
              </a:rPr>
              <a:t>2</a:t>
            </a:r>
            <a:r>
              <a:rPr kumimoji="0" lang="cs-CZ" sz="1400" b="0" i="0"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 </a:t>
            </a:r>
            <a:r>
              <a:rPr kumimoji="0" lang="en-US" sz="1400" b="0" i="1" u="none" strike="noStrike" kern="1200" cap="none" spc="0" normalizeH="0" baseline="0" noProof="0" dirty="0">
                <a:ln>
                  <a:noFill/>
                </a:ln>
                <a:solidFill>
                  <a:srgbClr val="000000"/>
                </a:solidFill>
                <a:effectLst/>
                <a:uLnTx/>
                <a:uFillTx/>
                <a:latin typeface="+mj-lt"/>
                <a:sym typeface=""/>
              </a:rPr>
              <a:t>CAI location file </a:t>
            </a:r>
            <a:endParaRPr kumimoji="0" lang="cs-CZ" sz="1400" b="0" i="1" u="none" strike="noStrike" kern="1200" cap="none" spc="0" normalizeH="0" baseline="0" noProof="0" dirty="0">
              <a:ln>
                <a:noFill/>
              </a:ln>
              <a:solidFill>
                <a:srgbClr val="000000"/>
              </a:solidFill>
              <a:effectLst/>
              <a:uLnTx/>
              <a:uFillTx/>
              <a:latin typeface="+mj-lt"/>
              <a:sym typeface=""/>
            </a:endParaRPr>
          </a:p>
        </p:txBody>
      </p:sp>
      <p:sp>
        <p:nvSpPr>
          <p:cNvPr id="97" name="TextBox 96">
            <a:extLst>
              <a:ext uri="{FF2B5EF4-FFF2-40B4-BE49-F238E27FC236}">
                <a16:creationId xmlns:a16="http://schemas.microsoft.com/office/drawing/2014/main" id="{540B0775-AD1B-4095-9398-CAAC9625EC14}"/>
              </a:ext>
            </a:extLst>
          </p:cNvPr>
          <p:cNvSpPr txBox="1">
            <a:spLocks/>
          </p:cNvSpPr>
          <p:nvPr/>
        </p:nvSpPr>
        <p:spPr>
          <a:xfrm>
            <a:off x="560639" y="1755182"/>
            <a:ext cx="5065779" cy="20987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a:r>
              <a:rPr lang="en-US" sz="1400" i="1" dirty="0">
                <a:solidFill>
                  <a:srgbClr val="000000"/>
                </a:solidFill>
                <a:latin typeface="+mj-lt"/>
                <a:sym typeface=""/>
              </a:rPr>
              <a:t>1.1.1 Federal and state funded location file</a:t>
            </a:r>
            <a:endParaRPr lang="cs-CZ" sz="1400" i="1" dirty="0">
              <a:solidFill>
                <a:srgbClr val="000000"/>
              </a:solidFill>
              <a:latin typeface="+mj-lt"/>
              <a:sym typeface=""/>
            </a:endParaRPr>
          </a:p>
        </p:txBody>
      </p:sp>
      <p:sp>
        <p:nvSpPr>
          <p:cNvPr id="99" name="TextBox 98">
            <a:extLst>
              <a:ext uri="{FF2B5EF4-FFF2-40B4-BE49-F238E27FC236}">
                <a16:creationId xmlns:a16="http://schemas.microsoft.com/office/drawing/2014/main" id="{0200EBA1-C4D3-4B57-BD79-E0669562B368}"/>
              </a:ext>
            </a:extLst>
          </p:cNvPr>
          <p:cNvSpPr txBox="1">
            <a:spLocks/>
          </p:cNvSpPr>
          <p:nvPr/>
        </p:nvSpPr>
        <p:spPr>
          <a:xfrm>
            <a:off x="560640" y="3393950"/>
            <a:ext cx="3197151"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7.  </a:t>
            </a:r>
            <a:r>
              <a:rPr lang="en-US" sz="1400" b="1" dirty="0">
                <a:solidFill>
                  <a:srgbClr val="000000"/>
                </a:solidFill>
                <a:latin typeface="+mj-lt"/>
                <a:sym typeface=""/>
              </a:rPr>
              <a:t>Challenge Process (</a:t>
            </a:r>
            <a:r>
              <a:rPr lang="en-US" sz="1400" b="1" dirty="0">
                <a:solidFill>
                  <a:srgbClr val="D76824"/>
                </a:solidFill>
                <a:latin typeface="+mj-lt"/>
                <a:sym typeface=""/>
              </a:rPr>
              <a:t>7</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00" name="TrackerNumBlue 8">
            <a:extLst>
              <a:ext uri="{FF2B5EF4-FFF2-40B4-BE49-F238E27FC236}">
                <a16:creationId xmlns:a16="http://schemas.microsoft.com/office/drawing/2014/main" id="{84AB87E0-0D4A-4D54-AD65-642ADAC8A419}"/>
              </a:ext>
            </a:extLst>
          </p:cNvPr>
          <p:cNvSpPr/>
          <p:nvPr>
            <p:custDataLst>
              <p:tags r:id="rId5"/>
            </p:custDataLst>
          </p:nvPr>
        </p:nvSpPr>
        <p:spPr>
          <a:xfrm>
            <a:off x="521562" y="1508610"/>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1.1</a:t>
            </a:r>
          </a:p>
        </p:txBody>
      </p:sp>
      <p:sp>
        <p:nvSpPr>
          <p:cNvPr id="103" name="TrackerNumBlue 8">
            <a:extLst>
              <a:ext uri="{FF2B5EF4-FFF2-40B4-BE49-F238E27FC236}">
                <a16:creationId xmlns:a16="http://schemas.microsoft.com/office/drawing/2014/main" id="{21C1BF8F-22A1-4046-899C-C703C7A7CFD5}"/>
              </a:ext>
            </a:extLst>
          </p:cNvPr>
          <p:cNvSpPr/>
          <p:nvPr>
            <p:custDataLst>
              <p:tags r:id="rId6"/>
            </p:custDataLst>
          </p:nvPr>
        </p:nvSpPr>
        <p:spPr>
          <a:xfrm>
            <a:off x="521562" y="2012318"/>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1.2</a:t>
            </a:r>
          </a:p>
        </p:txBody>
      </p:sp>
      <p:sp>
        <p:nvSpPr>
          <p:cNvPr id="104" name="TrackerNumBlue 8">
            <a:extLst>
              <a:ext uri="{FF2B5EF4-FFF2-40B4-BE49-F238E27FC236}">
                <a16:creationId xmlns:a16="http://schemas.microsoft.com/office/drawing/2014/main" id="{85774E58-B1F6-490C-B2C8-37E91C17246B}"/>
              </a:ext>
            </a:extLst>
          </p:cNvPr>
          <p:cNvSpPr/>
          <p:nvPr>
            <p:custDataLst>
              <p:tags r:id="rId7"/>
            </p:custDataLst>
          </p:nvPr>
        </p:nvSpPr>
        <p:spPr>
          <a:xfrm>
            <a:off x="521562" y="2697477"/>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1.3</a:t>
            </a:r>
          </a:p>
        </p:txBody>
      </p:sp>
      <p:sp>
        <p:nvSpPr>
          <p:cNvPr id="105" name="TrackerNumBlue 8">
            <a:extLst>
              <a:ext uri="{FF2B5EF4-FFF2-40B4-BE49-F238E27FC236}">
                <a16:creationId xmlns:a16="http://schemas.microsoft.com/office/drawing/2014/main" id="{B6E1AABB-5182-426D-914C-D33FC3ED3E45}"/>
              </a:ext>
            </a:extLst>
          </p:cNvPr>
          <p:cNvSpPr/>
          <p:nvPr>
            <p:custDataLst>
              <p:tags r:id="rId8"/>
            </p:custDataLst>
          </p:nvPr>
        </p:nvSpPr>
        <p:spPr>
          <a:xfrm>
            <a:off x="527468" y="3391423"/>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1.4</a:t>
            </a:r>
          </a:p>
        </p:txBody>
      </p:sp>
      <p:sp>
        <p:nvSpPr>
          <p:cNvPr id="106" name="TextBox 105">
            <a:extLst>
              <a:ext uri="{FF2B5EF4-FFF2-40B4-BE49-F238E27FC236}">
                <a16:creationId xmlns:a16="http://schemas.microsoft.com/office/drawing/2014/main" id="{238BA0CA-E0CA-4A82-81AE-39AD6259FD3A}"/>
              </a:ext>
            </a:extLst>
          </p:cNvPr>
          <p:cNvSpPr txBox="1">
            <a:spLocks/>
          </p:cNvSpPr>
          <p:nvPr/>
        </p:nvSpPr>
        <p:spPr>
          <a:xfrm>
            <a:off x="560640" y="3629430"/>
            <a:ext cx="5072447" cy="2352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1.4.1</a:t>
            </a:r>
            <a:r>
              <a:rPr lang="cs-CZ" sz="1400" dirty="0">
                <a:latin typeface="+mj-lt"/>
                <a:sym typeface=""/>
              </a:rPr>
              <a:t> </a:t>
            </a:r>
            <a:r>
              <a:rPr lang="en-US" sz="1400" dirty="0">
                <a:latin typeface="+mj-lt"/>
                <a:sym typeface=""/>
              </a:rPr>
              <a:t>Model process adoption </a:t>
            </a:r>
            <a:endParaRPr lang="cs-CZ" sz="1400" dirty="0">
              <a:latin typeface="+mj-lt"/>
              <a:sym typeface=""/>
            </a:endParaRPr>
          </a:p>
        </p:txBody>
      </p:sp>
      <p:sp>
        <p:nvSpPr>
          <p:cNvPr id="107" name="TextBox 106">
            <a:extLst>
              <a:ext uri="{FF2B5EF4-FFF2-40B4-BE49-F238E27FC236}">
                <a16:creationId xmlns:a16="http://schemas.microsoft.com/office/drawing/2014/main" id="{9947BD97-A8DD-460C-B6FB-6F3C074E9C46}"/>
              </a:ext>
            </a:extLst>
          </p:cNvPr>
          <p:cNvSpPr txBox="1">
            <a:spLocks/>
          </p:cNvSpPr>
          <p:nvPr/>
        </p:nvSpPr>
        <p:spPr>
          <a:xfrm>
            <a:off x="560641" y="3863739"/>
            <a:ext cx="4972276" cy="24849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1.4.2</a:t>
            </a:r>
            <a:r>
              <a:rPr lang="cs-CZ" sz="1400" dirty="0">
                <a:latin typeface="+mj-lt"/>
                <a:sym typeface=""/>
              </a:rPr>
              <a:t> </a:t>
            </a:r>
            <a:r>
              <a:rPr lang="en-US" sz="1400" dirty="0">
                <a:latin typeface="+mj-lt"/>
                <a:sym typeface=""/>
              </a:rPr>
              <a:t>Bulk modifications to eligible locations </a:t>
            </a:r>
            <a:endParaRPr lang="cs-CZ" sz="1400" dirty="0">
              <a:latin typeface="+mj-lt"/>
              <a:sym typeface=""/>
            </a:endParaRPr>
          </a:p>
        </p:txBody>
      </p:sp>
      <p:sp>
        <p:nvSpPr>
          <p:cNvPr id="108" name="TextBox 107">
            <a:extLst>
              <a:ext uri="{FF2B5EF4-FFF2-40B4-BE49-F238E27FC236}">
                <a16:creationId xmlns:a16="http://schemas.microsoft.com/office/drawing/2014/main" id="{D30149E8-C361-4D43-9276-F5F7A46AEAF8}"/>
              </a:ext>
            </a:extLst>
          </p:cNvPr>
          <p:cNvSpPr txBox="1">
            <a:spLocks/>
          </p:cNvSpPr>
          <p:nvPr/>
        </p:nvSpPr>
        <p:spPr>
          <a:xfrm>
            <a:off x="560641" y="4107777"/>
            <a:ext cx="5059870" cy="182020"/>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1.4.3</a:t>
            </a:r>
            <a:r>
              <a:rPr lang="cs-CZ" sz="1400" dirty="0">
                <a:latin typeface="+mj-lt"/>
                <a:sym typeface=""/>
              </a:rPr>
              <a:t> </a:t>
            </a:r>
            <a:r>
              <a:rPr lang="en-US" sz="1400" dirty="0">
                <a:latin typeface="+mj-lt"/>
                <a:sym typeface=""/>
              </a:rPr>
              <a:t>Deduplication of funding, BEAD Planning Toolkit </a:t>
            </a:r>
            <a:endParaRPr lang="cs-CZ" sz="1400" dirty="0">
              <a:latin typeface="+mj-lt"/>
              <a:sym typeface=""/>
            </a:endParaRPr>
          </a:p>
        </p:txBody>
      </p:sp>
      <p:sp>
        <p:nvSpPr>
          <p:cNvPr id="109" name="TextBox 108">
            <a:extLst>
              <a:ext uri="{FF2B5EF4-FFF2-40B4-BE49-F238E27FC236}">
                <a16:creationId xmlns:a16="http://schemas.microsoft.com/office/drawing/2014/main" id="{7ACF3171-576C-4AC0-9028-B2F1DE0E90CB}"/>
              </a:ext>
            </a:extLst>
          </p:cNvPr>
          <p:cNvSpPr txBox="1">
            <a:spLocks/>
          </p:cNvSpPr>
          <p:nvPr/>
        </p:nvSpPr>
        <p:spPr>
          <a:xfrm>
            <a:off x="560641" y="4351813"/>
            <a:ext cx="4972276" cy="20987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1.4.4</a:t>
            </a:r>
            <a:r>
              <a:rPr lang="cs-CZ" sz="1400" dirty="0">
                <a:latin typeface="+mj-lt"/>
                <a:sym typeface=""/>
              </a:rPr>
              <a:t> </a:t>
            </a:r>
            <a:r>
              <a:rPr lang="en-US" sz="1400" dirty="0">
                <a:latin typeface="+mj-lt"/>
                <a:sym typeface=""/>
              </a:rPr>
              <a:t>Deduplication of funding, preventing overlap</a:t>
            </a:r>
            <a:endParaRPr lang="cs-CZ" sz="1400" dirty="0">
              <a:latin typeface="+mj-lt"/>
              <a:sym typeface=""/>
            </a:endParaRPr>
          </a:p>
        </p:txBody>
      </p:sp>
      <p:sp>
        <p:nvSpPr>
          <p:cNvPr id="110" name="TextBox 109">
            <a:extLst>
              <a:ext uri="{FF2B5EF4-FFF2-40B4-BE49-F238E27FC236}">
                <a16:creationId xmlns:a16="http://schemas.microsoft.com/office/drawing/2014/main" id="{F718026F-A917-4396-BC16-ECA9A885AA27}"/>
              </a:ext>
            </a:extLst>
          </p:cNvPr>
          <p:cNvSpPr txBox="1">
            <a:spLocks/>
          </p:cNvSpPr>
          <p:nvPr/>
        </p:nvSpPr>
        <p:spPr>
          <a:xfrm>
            <a:off x="560641" y="4595850"/>
            <a:ext cx="4972276" cy="221438"/>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1.4.5</a:t>
            </a:r>
            <a:r>
              <a:rPr lang="cs-CZ" sz="1400" dirty="0">
                <a:latin typeface="+mj-lt"/>
                <a:sym typeface=""/>
              </a:rPr>
              <a:t> </a:t>
            </a:r>
            <a:r>
              <a:rPr lang="en-US" sz="1400" dirty="0">
                <a:latin typeface="+mj-lt"/>
                <a:sym typeface=""/>
              </a:rPr>
              <a:t>Programs that will be analyzed for deduplication </a:t>
            </a:r>
            <a:endParaRPr lang="cs-CZ" sz="1400" dirty="0">
              <a:latin typeface="+mj-lt"/>
              <a:sym typeface=""/>
            </a:endParaRPr>
          </a:p>
        </p:txBody>
      </p:sp>
      <p:sp>
        <p:nvSpPr>
          <p:cNvPr id="111" name="TextBox 110">
            <a:extLst>
              <a:ext uri="{FF2B5EF4-FFF2-40B4-BE49-F238E27FC236}">
                <a16:creationId xmlns:a16="http://schemas.microsoft.com/office/drawing/2014/main" id="{C3737FD3-EC09-4139-B088-49925DD7B68C}"/>
              </a:ext>
            </a:extLst>
          </p:cNvPr>
          <p:cNvSpPr txBox="1">
            <a:spLocks/>
          </p:cNvSpPr>
          <p:nvPr/>
        </p:nvSpPr>
        <p:spPr>
          <a:xfrm>
            <a:off x="560641" y="4839887"/>
            <a:ext cx="3703284" cy="20987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1.4.6 Plan to conduct challenge process </a:t>
            </a:r>
            <a:endParaRPr lang="cs-CZ" sz="1400" dirty="0">
              <a:latin typeface="+mj-lt"/>
              <a:sym typeface=""/>
            </a:endParaRPr>
          </a:p>
        </p:txBody>
      </p:sp>
      <p:sp>
        <p:nvSpPr>
          <p:cNvPr id="113" name="TextBox 112">
            <a:extLst>
              <a:ext uri="{FF2B5EF4-FFF2-40B4-BE49-F238E27FC236}">
                <a16:creationId xmlns:a16="http://schemas.microsoft.com/office/drawing/2014/main" id="{F4CE08DA-F878-4FBB-9A2F-93508E9682C9}"/>
              </a:ext>
            </a:extLst>
          </p:cNvPr>
          <p:cNvSpPr txBox="1">
            <a:spLocks/>
          </p:cNvSpPr>
          <p:nvPr/>
        </p:nvSpPr>
        <p:spPr>
          <a:xfrm>
            <a:off x="560641" y="5087492"/>
            <a:ext cx="5151848" cy="25628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1.4.7 Sources &amp; requirements if not adopting model process</a:t>
            </a:r>
            <a:endParaRPr lang="cs-CZ" sz="1400" dirty="0">
              <a:latin typeface="+mj-lt"/>
              <a:sym typeface=""/>
            </a:endParaRPr>
          </a:p>
        </p:txBody>
      </p:sp>
      <p:sp>
        <p:nvSpPr>
          <p:cNvPr id="114" name="TextBox 113">
            <a:extLst>
              <a:ext uri="{FF2B5EF4-FFF2-40B4-BE49-F238E27FC236}">
                <a16:creationId xmlns:a16="http://schemas.microsoft.com/office/drawing/2014/main" id="{C8655945-176D-41DB-AB3A-3F3FA882869C}"/>
              </a:ext>
            </a:extLst>
          </p:cNvPr>
          <p:cNvSpPr txBox="1">
            <a:spLocks/>
          </p:cNvSpPr>
          <p:nvPr/>
        </p:nvSpPr>
        <p:spPr>
          <a:xfrm>
            <a:off x="6476204" y="1544728"/>
            <a:ext cx="5158583" cy="27305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  </a:t>
            </a:r>
            <a:r>
              <a:rPr lang="en-US" sz="1400" b="1" dirty="0">
                <a:solidFill>
                  <a:srgbClr val="000000"/>
                </a:solidFill>
                <a:latin typeface="+mj-lt"/>
                <a:sym typeface=""/>
              </a:rPr>
              <a:t>Objectives (</a:t>
            </a:r>
            <a:r>
              <a:rPr lang="en-US" sz="1400" b="1" dirty="0">
                <a:solidFill>
                  <a:srgbClr val="D76824"/>
                </a:solidFill>
                <a:latin typeface="+mj-lt"/>
                <a:sym typeface=""/>
              </a:rPr>
              <a:t>1</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16" name="TextBox 115">
            <a:extLst>
              <a:ext uri="{FF2B5EF4-FFF2-40B4-BE49-F238E27FC236}">
                <a16:creationId xmlns:a16="http://schemas.microsoft.com/office/drawing/2014/main" id="{0AFC3ACF-92D8-404F-9CD4-B5436AF00DA3}"/>
              </a:ext>
            </a:extLst>
          </p:cNvPr>
          <p:cNvSpPr txBox="1">
            <a:spLocks/>
          </p:cNvSpPr>
          <p:nvPr/>
        </p:nvSpPr>
        <p:spPr>
          <a:xfrm>
            <a:off x="6476204" y="1771392"/>
            <a:ext cx="5158584" cy="22240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2.  </a:t>
            </a:r>
            <a:r>
              <a:rPr lang="en-US" sz="1400" b="1" dirty="0">
                <a:solidFill>
                  <a:srgbClr val="000000"/>
                </a:solidFill>
                <a:latin typeface="+mj-lt"/>
                <a:sym typeface=""/>
              </a:rPr>
              <a:t>Existing Efforts (</a:t>
            </a:r>
            <a:r>
              <a:rPr lang="en-US" sz="1400" b="1" dirty="0">
                <a:solidFill>
                  <a:srgbClr val="D76824"/>
                </a:solidFill>
                <a:latin typeface="+mj-lt"/>
                <a:sym typeface=""/>
              </a:rPr>
              <a:t>2</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17" name="TextBox 116">
            <a:extLst>
              <a:ext uri="{FF2B5EF4-FFF2-40B4-BE49-F238E27FC236}">
                <a16:creationId xmlns:a16="http://schemas.microsoft.com/office/drawing/2014/main" id="{DFE9A9FB-CCDE-4ACB-897E-FCEDC1612878}"/>
              </a:ext>
            </a:extLst>
          </p:cNvPr>
          <p:cNvSpPr txBox="1">
            <a:spLocks/>
          </p:cNvSpPr>
          <p:nvPr/>
        </p:nvSpPr>
        <p:spPr>
          <a:xfrm>
            <a:off x="6476203" y="2000821"/>
            <a:ext cx="5155157" cy="15591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4.  </a:t>
            </a:r>
            <a:r>
              <a:rPr lang="en-US" sz="1400" b="1" dirty="0">
                <a:solidFill>
                  <a:srgbClr val="000000"/>
                </a:solidFill>
                <a:latin typeface="+mj-lt"/>
                <a:sym typeface=""/>
              </a:rPr>
              <a:t>Stakeholder Engagement (</a:t>
            </a:r>
            <a:r>
              <a:rPr lang="en-US" sz="1400" b="1" dirty="0">
                <a:solidFill>
                  <a:srgbClr val="D76824"/>
                </a:solidFill>
                <a:latin typeface="+mj-lt"/>
                <a:sym typeface=""/>
              </a:rPr>
              <a:t>4</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18" name="TextBox 117">
            <a:extLst>
              <a:ext uri="{FF2B5EF4-FFF2-40B4-BE49-F238E27FC236}">
                <a16:creationId xmlns:a16="http://schemas.microsoft.com/office/drawing/2014/main" id="{AD259893-7A51-4274-95E2-7568F126C6F8}"/>
              </a:ext>
            </a:extLst>
          </p:cNvPr>
          <p:cNvSpPr txBox="1">
            <a:spLocks/>
          </p:cNvSpPr>
          <p:nvPr/>
        </p:nvSpPr>
        <p:spPr>
          <a:xfrm>
            <a:off x="6476204" y="2207094"/>
            <a:ext cx="5155156" cy="20406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cs-CZ" sz="1400" i="1" dirty="0">
                <a:solidFill>
                  <a:srgbClr val="000000"/>
                </a:solidFill>
                <a:latin typeface="+mj-lt"/>
                <a:sym typeface=""/>
              </a:rPr>
              <a:t>     </a:t>
            </a:r>
            <a:r>
              <a:rPr lang="en-US" sz="1400" i="1" dirty="0">
                <a:latin typeface="+mj-lt"/>
                <a:sym typeface=""/>
              </a:rPr>
              <a:t>2.3.1</a:t>
            </a:r>
            <a:r>
              <a:rPr lang="cs-CZ" sz="1400" i="1" dirty="0">
                <a:solidFill>
                  <a:srgbClr val="000000"/>
                </a:solidFill>
                <a:latin typeface="+mj-lt"/>
                <a:sym typeface=""/>
              </a:rPr>
              <a:t> </a:t>
            </a:r>
            <a:r>
              <a:rPr lang="en-US" sz="1400" i="1" dirty="0">
                <a:solidFill>
                  <a:srgbClr val="000000"/>
                </a:solidFill>
                <a:latin typeface="+mj-lt"/>
                <a:sym typeface=""/>
              </a:rPr>
              <a:t>Coordination efforts</a:t>
            </a:r>
            <a:endParaRPr lang="cs-CZ" sz="1400" i="1" dirty="0">
              <a:solidFill>
                <a:srgbClr val="000000"/>
              </a:solidFill>
              <a:latin typeface="+mj-lt"/>
              <a:sym typeface=""/>
            </a:endParaRPr>
          </a:p>
        </p:txBody>
      </p:sp>
      <p:sp>
        <p:nvSpPr>
          <p:cNvPr id="119" name="TextBox 118">
            <a:extLst>
              <a:ext uri="{FF2B5EF4-FFF2-40B4-BE49-F238E27FC236}">
                <a16:creationId xmlns:a16="http://schemas.microsoft.com/office/drawing/2014/main" id="{B78A82B3-0B6A-4C9E-9310-AB0FA2FC7884}"/>
              </a:ext>
            </a:extLst>
          </p:cNvPr>
          <p:cNvSpPr txBox="1">
            <a:spLocks/>
          </p:cNvSpPr>
          <p:nvPr/>
        </p:nvSpPr>
        <p:spPr>
          <a:xfrm>
            <a:off x="6476204" y="2401119"/>
            <a:ext cx="5158584" cy="250770"/>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cs-CZ" sz="1400" i="1" dirty="0">
                <a:solidFill>
                  <a:srgbClr val="000000"/>
                </a:solidFill>
                <a:latin typeface="+mj-lt"/>
                <a:sym typeface=""/>
              </a:rPr>
              <a:t>     </a:t>
            </a:r>
            <a:r>
              <a:rPr lang="en-US" sz="1400" i="1" dirty="0">
                <a:latin typeface="+mj-lt"/>
                <a:sym typeface=""/>
              </a:rPr>
              <a:t>2.3.</a:t>
            </a:r>
            <a:r>
              <a:rPr lang="cs-CZ" sz="1400" i="1" dirty="0">
                <a:solidFill>
                  <a:srgbClr val="000000"/>
                </a:solidFill>
                <a:latin typeface="+mj-lt"/>
                <a:sym typeface=""/>
              </a:rPr>
              <a:t>2</a:t>
            </a:r>
            <a:r>
              <a:rPr lang="cs-CZ" sz="1400" dirty="0">
                <a:solidFill>
                  <a:srgbClr val="000000"/>
                </a:solidFill>
                <a:latin typeface="+mj-lt"/>
                <a:ea typeface="MS PGothic" panose="020B0600070205080204" pitchFamily="34" charset="-128"/>
                <a:sym typeface=""/>
              </a:rPr>
              <a:t> </a:t>
            </a:r>
            <a:r>
              <a:rPr lang="en-US" sz="1400" i="1" dirty="0">
                <a:solidFill>
                  <a:srgbClr val="000000"/>
                </a:solidFill>
                <a:latin typeface="+mj-lt"/>
                <a:sym typeface=""/>
              </a:rPr>
              <a:t>Impact on Initial Proposal</a:t>
            </a:r>
            <a:endParaRPr lang="cs-CZ" sz="1400" i="1" dirty="0">
              <a:solidFill>
                <a:srgbClr val="000000"/>
              </a:solidFill>
              <a:latin typeface="+mj-lt"/>
              <a:sym typeface=""/>
            </a:endParaRPr>
          </a:p>
        </p:txBody>
      </p:sp>
      <p:sp>
        <p:nvSpPr>
          <p:cNvPr id="120" name="TextBox 119">
            <a:extLst>
              <a:ext uri="{FF2B5EF4-FFF2-40B4-BE49-F238E27FC236}">
                <a16:creationId xmlns:a16="http://schemas.microsoft.com/office/drawing/2014/main" id="{36F1C074-7134-4B82-B1E6-93C3DFA1B7D0}"/>
              </a:ext>
            </a:extLst>
          </p:cNvPr>
          <p:cNvSpPr txBox="1">
            <a:spLocks/>
          </p:cNvSpPr>
          <p:nvPr/>
        </p:nvSpPr>
        <p:spPr>
          <a:xfrm>
            <a:off x="6476203" y="2638386"/>
            <a:ext cx="5120640" cy="194188"/>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8.  </a:t>
            </a:r>
            <a:r>
              <a:rPr lang="en-US" sz="1400" b="1" dirty="0">
                <a:solidFill>
                  <a:srgbClr val="000000"/>
                </a:solidFill>
                <a:latin typeface="+mj-lt"/>
                <a:sym typeface=""/>
              </a:rPr>
              <a:t>Subgrantee process (</a:t>
            </a:r>
            <a:r>
              <a:rPr lang="en-US" sz="1400" b="1" dirty="0">
                <a:solidFill>
                  <a:srgbClr val="D76824"/>
                </a:solidFill>
                <a:latin typeface="+mj-lt"/>
                <a:sym typeface=""/>
              </a:rPr>
              <a:t>8</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21" name="TextBox 120">
            <a:extLst>
              <a:ext uri="{FF2B5EF4-FFF2-40B4-BE49-F238E27FC236}">
                <a16:creationId xmlns:a16="http://schemas.microsoft.com/office/drawing/2014/main" id="{E4F47EF2-0510-485E-9883-2677774C7CDA}"/>
              </a:ext>
            </a:extLst>
          </p:cNvPr>
          <p:cNvSpPr txBox="1">
            <a:spLocks/>
          </p:cNvSpPr>
          <p:nvPr/>
        </p:nvSpPr>
        <p:spPr>
          <a:xfrm>
            <a:off x="6476204" y="284466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2.4.1</a:t>
            </a:r>
            <a:r>
              <a:rPr lang="en-US" sz="1400" i="1" dirty="0">
                <a:solidFill>
                  <a:srgbClr val="000000"/>
                </a:solidFill>
                <a:latin typeface="+mj-lt"/>
                <a:sym typeface=""/>
              </a:rPr>
              <a:t> Selection criteria</a:t>
            </a:r>
            <a:endParaRPr lang="cs-CZ" sz="1400" i="1" dirty="0">
              <a:solidFill>
                <a:srgbClr val="000000"/>
              </a:solidFill>
              <a:latin typeface="+mj-lt"/>
              <a:sym typeface=""/>
            </a:endParaRPr>
          </a:p>
        </p:txBody>
      </p:sp>
      <p:sp>
        <p:nvSpPr>
          <p:cNvPr id="123" name="TextBox 122">
            <a:extLst>
              <a:ext uri="{FF2B5EF4-FFF2-40B4-BE49-F238E27FC236}">
                <a16:creationId xmlns:a16="http://schemas.microsoft.com/office/drawing/2014/main" id="{1D6D180F-0E5E-45DA-9795-59F475B66EC0}"/>
              </a:ext>
            </a:extLst>
          </p:cNvPr>
          <p:cNvSpPr txBox="1">
            <a:spLocks/>
          </p:cNvSpPr>
          <p:nvPr/>
        </p:nvSpPr>
        <p:spPr>
          <a:xfrm>
            <a:off x="6476204" y="3678619"/>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latin typeface="+mj-lt"/>
                <a:sym typeface=""/>
              </a:rPr>
              <a:t>     </a:t>
            </a:r>
            <a:r>
              <a:rPr lang="en-US" sz="1400" b="1" dirty="0">
                <a:solidFill>
                  <a:srgbClr val="000000"/>
                </a:solidFill>
                <a:latin typeface="+mj-lt"/>
                <a:sym typeface=""/>
              </a:rPr>
              <a:t>Workforce &amp; Labor Strategy</a:t>
            </a:r>
            <a:endParaRPr lang="cs-CZ" sz="1400" b="1" dirty="0">
              <a:solidFill>
                <a:srgbClr val="000000"/>
              </a:solidFill>
              <a:latin typeface="+mj-lt"/>
              <a:sym typeface=""/>
            </a:endParaRPr>
          </a:p>
        </p:txBody>
      </p:sp>
      <p:sp>
        <p:nvSpPr>
          <p:cNvPr id="124" name="TextBox 123">
            <a:extLst>
              <a:ext uri="{FF2B5EF4-FFF2-40B4-BE49-F238E27FC236}">
                <a16:creationId xmlns:a16="http://schemas.microsoft.com/office/drawing/2014/main" id="{FA650347-15FD-4152-BB2A-C4BA87B526CF}"/>
              </a:ext>
            </a:extLst>
          </p:cNvPr>
          <p:cNvSpPr txBox="1">
            <a:spLocks/>
          </p:cNvSpPr>
          <p:nvPr/>
        </p:nvSpPr>
        <p:spPr>
          <a:xfrm>
            <a:off x="6456748" y="3877196"/>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11. </a:t>
            </a:r>
            <a:r>
              <a:rPr lang="en-US" sz="1400" i="1" dirty="0">
                <a:solidFill>
                  <a:srgbClr val="000000"/>
                </a:solidFill>
                <a:latin typeface="+mj-lt"/>
                <a:sym typeface=""/>
              </a:rPr>
              <a:t>Plan to ensure use of strong labor standards (</a:t>
            </a:r>
            <a:r>
              <a:rPr lang="en-US" sz="1400" i="1" dirty="0">
                <a:solidFill>
                  <a:srgbClr val="D76824"/>
                </a:solidFill>
                <a:latin typeface="+mj-lt"/>
                <a:sym typeface=""/>
              </a:rPr>
              <a:t>11</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25" name="TextBox 124">
            <a:extLst>
              <a:ext uri="{FF2B5EF4-FFF2-40B4-BE49-F238E27FC236}">
                <a16:creationId xmlns:a16="http://schemas.microsoft.com/office/drawing/2014/main" id="{B7B99972-5284-4313-8A2F-728B40E3DBD1}"/>
              </a:ext>
            </a:extLst>
          </p:cNvPr>
          <p:cNvSpPr txBox="1">
            <a:spLocks/>
          </p:cNvSpPr>
          <p:nvPr/>
        </p:nvSpPr>
        <p:spPr>
          <a:xfrm>
            <a:off x="6456748" y="409988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12. </a:t>
            </a:r>
            <a:r>
              <a:rPr lang="en-US" sz="1400" i="1" dirty="0">
                <a:solidFill>
                  <a:srgbClr val="000000"/>
                </a:solidFill>
                <a:latin typeface="+mj-lt"/>
                <a:sym typeface=""/>
              </a:rPr>
              <a:t>Plan to ensure available workforce (</a:t>
            </a:r>
            <a:r>
              <a:rPr lang="en-US" sz="1400" i="1" dirty="0">
                <a:solidFill>
                  <a:srgbClr val="D76824"/>
                </a:solidFill>
                <a:latin typeface="+mj-lt"/>
                <a:sym typeface=""/>
              </a:rPr>
              <a:t>12</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27" name="TextBox 126">
            <a:extLst>
              <a:ext uri="{FF2B5EF4-FFF2-40B4-BE49-F238E27FC236}">
                <a16:creationId xmlns:a16="http://schemas.microsoft.com/office/drawing/2014/main" id="{8F3BD5EA-A90B-437E-9D55-9876A9F8A1E7}"/>
              </a:ext>
            </a:extLst>
          </p:cNvPr>
          <p:cNvSpPr txBox="1">
            <a:spLocks/>
          </p:cNvSpPr>
          <p:nvPr/>
        </p:nvSpPr>
        <p:spPr>
          <a:xfrm>
            <a:off x="6476204" y="4567378"/>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indent="-228600">
              <a:buFont typeface="+mj-lt"/>
              <a:buAutoNum type="arabicPeriod" startAt="6"/>
            </a:pPr>
            <a:r>
              <a:rPr lang="en-US" sz="1400" b="1" dirty="0">
                <a:solidFill>
                  <a:srgbClr val="000000"/>
                </a:solidFill>
                <a:latin typeface="+mj-lt"/>
                <a:sym typeface=""/>
              </a:rPr>
              <a:t>Regulatory (</a:t>
            </a:r>
            <a:r>
              <a:rPr lang="en-US" sz="1400" b="1" dirty="0">
                <a:solidFill>
                  <a:srgbClr val="D76824"/>
                </a:solidFill>
                <a:latin typeface="+mj-lt"/>
                <a:sym typeface=""/>
              </a:rPr>
              <a:t>14</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28" name="TextBox 127">
            <a:extLst>
              <a:ext uri="{FF2B5EF4-FFF2-40B4-BE49-F238E27FC236}">
                <a16:creationId xmlns:a16="http://schemas.microsoft.com/office/drawing/2014/main" id="{9D0CAE89-1289-4D79-967D-B63899121314}"/>
              </a:ext>
            </a:extLst>
          </p:cNvPr>
          <p:cNvSpPr txBox="1">
            <a:spLocks/>
          </p:cNvSpPr>
          <p:nvPr/>
        </p:nvSpPr>
        <p:spPr>
          <a:xfrm>
            <a:off x="6476204" y="5256876"/>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15 </a:t>
            </a:r>
            <a:r>
              <a:rPr lang="en-US" sz="1400" b="1" dirty="0">
                <a:solidFill>
                  <a:srgbClr val="000000"/>
                </a:solidFill>
                <a:latin typeface="+mj-lt"/>
                <a:sym typeface=""/>
              </a:rPr>
              <a:t>Climate Assessment </a:t>
            </a:r>
            <a:r>
              <a:rPr lang="en-US" sz="1400" b="1" i="1" dirty="0">
                <a:solidFill>
                  <a:srgbClr val="000000"/>
                </a:solidFill>
                <a:latin typeface="+mj-lt"/>
                <a:sym typeface=""/>
              </a:rPr>
              <a:t>(</a:t>
            </a:r>
            <a:r>
              <a:rPr lang="en-US" sz="1400" b="1" i="1" dirty="0">
                <a:solidFill>
                  <a:srgbClr val="D76824"/>
                </a:solidFill>
                <a:latin typeface="+mj-lt"/>
                <a:sym typeface=""/>
              </a:rPr>
              <a:t>15</a:t>
            </a:r>
            <a:r>
              <a:rPr lang="en-US" sz="1400" b="1" i="1" dirty="0">
                <a:solidFill>
                  <a:srgbClr val="000000"/>
                </a:solidFill>
                <a:latin typeface="+mj-lt"/>
                <a:sym typeface=""/>
              </a:rPr>
              <a:t>)</a:t>
            </a:r>
            <a:endParaRPr lang="cs-CZ" sz="1400" b="1" dirty="0">
              <a:solidFill>
                <a:srgbClr val="000000"/>
              </a:solidFill>
              <a:latin typeface="+mj-lt"/>
              <a:sym typeface=""/>
            </a:endParaRPr>
          </a:p>
        </p:txBody>
      </p:sp>
      <p:sp>
        <p:nvSpPr>
          <p:cNvPr id="131" name="TextBox 130">
            <a:extLst>
              <a:ext uri="{FF2B5EF4-FFF2-40B4-BE49-F238E27FC236}">
                <a16:creationId xmlns:a16="http://schemas.microsoft.com/office/drawing/2014/main" id="{6F9DB1CA-EAC6-4D8F-8D94-88C7C35C176A}"/>
              </a:ext>
            </a:extLst>
          </p:cNvPr>
          <p:cNvSpPr txBox="1">
            <a:spLocks/>
          </p:cNvSpPr>
          <p:nvPr/>
        </p:nvSpPr>
        <p:spPr>
          <a:xfrm>
            <a:off x="6476205" y="3047299"/>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2.4.2</a:t>
            </a:r>
            <a:r>
              <a:rPr lang="en-US" sz="1400" i="1" dirty="0">
                <a:solidFill>
                  <a:srgbClr val="000000"/>
                </a:solidFill>
                <a:latin typeface="+mj-lt"/>
                <a:sym typeface=""/>
              </a:rPr>
              <a:t> Project area definition</a:t>
            </a:r>
            <a:endParaRPr lang="cs-CZ" sz="1400" i="1" dirty="0">
              <a:solidFill>
                <a:srgbClr val="000000"/>
              </a:solidFill>
              <a:latin typeface="+mj-lt"/>
              <a:sym typeface=""/>
            </a:endParaRPr>
          </a:p>
        </p:txBody>
      </p:sp>
      <p:sp>
        <p:nvSpPr>
          <p:cNvPr id="132" name="TextBox 131">
            <a:extLst>
              <a:ext uri="{FF2B5EF4-FFF2-40B4-BE49-F238E27FC236}">
                <a16:creationId xmlns:a16="http://schemas.microsoft.com/office/drawing/2014/main" id="{409913F0-C3FF-4E8E-8FF9-6D607196D938}"/>
              </a:ext>
            </a:extLst>
          </p:cNvPr>
          <p:cNvSpPr txBox="1">
            <a:spLocks/>
          </p:cNvSpPr>
          <p:nvPr/>
        </p:nvSpPr>
        <p:spPr>
          <a:xfrm>
            <a:off x="6476202" y="3249939"/>
            <a:ext cx="5120640" cy="147270"/>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2.4.3</a:t>
            </a:r>
            <a:r>
              <a:rPr lang="en-US" sz="1400" i="1" dirty="0">
                <a:solidFill>
                  <a:srgbClr val="000000"/>
                </a:solidFill>
                <a:latin typeface="+mj-lt"/>
                <a:sym typeface=""/>
              </a:rPr>
              <a:t> Extremely High Cost per Location Threshold</a:t>
            </a:r>
            <a:endParaRPr lang="cs-CZ" sz="1400" i="1" dirty="0">
              <a:solidFill>
                <a:srgbClr val="000000"/>
              </a:solidFill>
              <a:latin typeface="+mj-lt"/>
              <a:sym typeface=""/>
            </a:endParaRPr>
          </a:p>
        </p:txBody>
      </p:sp>
      <p:sp>
        <p:nvSpPr>
          <p:cNvPr id="134" name="TextBox 133">
            <a:extLst>
              <a:ext uri="{FF2B5EF4-FFF2-40B4-BE49-F238E27FC236}">
                <a16:creationId xmlns:a16="http://schemas.microsoft.com/office/drawing/2014/main" id="{C6975E3A-1F4E-47DB-B94E-CCDAF4D4CF45}"/>
              </a:ext>
            </a:extLst>
          </p:cNvPr>
          <p:cNvSpPr txBox="1">
            <a:spLocks/>
          </p:cNvSpPr>
          <p:nvPr/>
        </p:nvSpPr>
        <p:spPr>
          <a:xfrm>
            <a:off x="6476205" y="3452578"/>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2.4.4</a:t>
            </a:r>
            <a:r>
              <a:rPr lang="en-US" sz="1400" i="1" dirty="0">
                <a:solidFill>
                  <a:srgbClr val="000000"/>
                </a:solidFill>
                <a:latin typeface="+mj-lt"/>
                <a:sym typeface=""/>
              </a:rPr>
              <a:t> Detailed plan to award subgrants</a:t>
            </a:r>
            <a:endParaRPr lang="cs-CZ" sz="1400" i="1" dirty="0">
              <a:solidFill>
                <a:srgbClr val="000000"/>
              </a:solidFill>
              <a:latin typeface="+mj-lt"/>
              <a:sym typeface=""/>
            </a:endParaRPr>
          </a:p>
        </p:txBody>
      </p:sp>
      <p:sp>
        <p:nvSpPr>
          <p:cNvPr id="135" name="TextBox 134">
            <a:extLst>
              <a:ext uri="{FF2B5EF4-FFF2-40B4-BE49-F238E27FC236}">
                <a16:creationId xmlns:a16="http://schemas.microsoft.com/office/drawing/2014/main" id="{86D3C10A-07C5-4DC3-9276-CBD75005263B}"/>
              </a:ext>
            </a:extLst>
          </p:cNvPr>
          <p:cNvSpPr txBox="1">
            <a:spLocks/>
          </p:cNvSpPr>
          <p:nvPr/>
        </p:nvSpPr>
        <p:spPr>
          <a:xfrm>
            <a:off x="6453232" y="432989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13. </a:t>
            </a:r>
            <a:r>
              <a:rPr lang="en-US" sz="1400" i="1" dirty="0">
                <a:solidFill>
                  <a:srgbClr val="000000"/>
                </a:solidFill>
                <a:latin typeface="+mj-lt"/>
                <a:sym typeface=""/>
              </a:rPr>
              <a:t>Plan to recruit minority businesses (</a:t>
            </a:r>
            <a:r>
              <a:rPr lang="en-US" sz="1400" i="1" dirty="0">
                <a:solidFill>
                  <a:srgbClr val="D76824"/>
                </a:solidFill>
                <a:latin typeface="+mj-lt"/>
                <a:sym typeface=""/>
              </a:rPr>
              <a:t>13</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37" name="TextBox 136">
            <a:extLst>
              <a:ext uri="{FF2B5EF4-FFF2-40B4-BE49-F238E27FC236}">
                <a16:creationId xmlns:a16="http://schemas.microsoft.com/office/drawing/2014/main" id="{BC911801-A8C5-4AD5-99B9-1F62E9B32B6A}"/>
              </a:ext>
            </a:extLst>
          </p:cNvPr>
          <p:cNvSpPr txBox="1">
            <a:spLocks/>
          </p:cNvSpPr>
          <p:nvPr/>
        </p:nvSpPr>
        <p:spPr>
          <a:xfrm>
            <a:off x="6476203" y="4791032"/>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2.8</a:t>
            </a:r>
            <a:r>
              <a:rPr lang="en-US" sz="1400" i="1" dirty="0">
                <a:solidFill>
                  <a:srgbClr val="000000"/>
                </a:solidFill>
                <a:latin typeface="+mj-lt"/>
                <a:sym typeface=""/>
              </a:rPr>
              <a:t>.1 Steps to use existing infrastructure</a:t>
            </a:r>
            <a:endParaRPr lang="cs-CZ" sz="1400" i="1" dirty="0">
              <a:solidFill>
                <a:srgbClr val="000000"/>
              </a:solidFill>
              <a:latin typeface="+mj-lt"/>
              <a:sym typeface=""/>
            </a:endParaRPr>
          </a:p>
        </p:txBody>
      </p:sp>
      <p:sp>
        <p:nvSpPr>
          <p:cNvPr id="138" name="TextBox 137">
            <a:extLst>
              <a:ext uri="{FF2B5EF4-FFF2-40B4-BE49-F238E27FC236}">
                <a16:creationId xmlns:a16="http://schemas.microsoft.com/office/drawing/2014/main" id="{3906BF32-581E-425B-9A67-C7AAA247AB8C}"/>
              </a:ext>
            </a:extLst>
          </p:cNvPr>
          <p:cNvSpPr txBox="1">
            <a:spLocks/>
          </p:cNvSpPr>
          <p:nvPr/>
        </p:nvSpPr>
        <p:spPr>
          <a:xfrm>
            <a:off x="6476202" y="5013716"/>
            <a:ext cx="5120640" cy="16613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cs-CZ" sz="1400" i="1" dirty="0">
                <a:solidFill>
                  <a:srgbClr val="000000"/>
                </a:solidFill>
                <a:latin typeface="+mj-lt"/>
                <a:sym typeface=""/>
              </a:rPr>
              <a:t>    </a:t>
            </a:r>
            <a:r>
              <a:rPr lang="en-US" sz="1400" i="1" dirty="0">
                <a:solidFill>
                  <a:srgbClr val="000000"/>
                </a:solidFill>
                <a:latin typeface="+mj-lt"/>
                <a:sym typeface=""/>
              </a:rPr>
              <a:t> 2.8</a:t>
            </a:r>
            <a:r>
              <a:rPr lang="cs-CZ" sz="1400" i="1" dirty="0">
                <a:solidFill>
                  <a:srgbClr val="000000"/>
                </a:solidFill>
                <a:latin typeface="+mj-lt"/>
                <a:sym typeface=""/>
              </a:rPr>
              <a:t>.2</a:t>
            </a:r>
            <a:r>
              <a:rPr lang="cs-CZ" sz="1400" dirty="0">
                <a:solidFill>
                  <a:srgbClr val="000000"/>
                </a:solidFill>
                <a:latin typeface="+mj-lt"/>
                <a:ea typeface="MS PGothic" panose="020B0600070205080204" pitchFamily="34" charset="-128"/>
                <a:sym typeface=""/>
              </a:rPr>
              <a:t> </a:t>
            </a:r>
            <a:r>
              <a:rPr lang="en-US" sz="1400" i="1" dirty="0">
                <a:solidFill>
                  <a:srgbClr val="000000"/>
                </a:solidFill>
                <a:latin typeface="+mj-lt"/>
                <a:sym typeface=""/>
              </a:rPr>
              <a:t>Steps to reduce barriers to deployment</a:t>
            </a:r>
            <a:endParaRPr lang="cs-CZ" sz="1400" i="1" dirty="0">
              <a:solidFill>
                <a:srgbClr val="000000"/>
              </a:solidFill>
              <a:latin typeface="+mj-lt"/>
              <a:sym typeface=""/>
            </a:endParaRPr>
          </a:p>
        </p:txBody>
      </p:sp>
      <p:sp>
        <p:nvSpPr>
          <p:cNvPr id="140" name="TextBox 139">
            <a:extLst>
              <a:ext uri="{FF2B5EF4-FFF2-40B4-BE49-F238E27FC236}">
                <a16:creationId xmlns:a16="http://schemas.microsoft.com/office/drawing/2014/main" id="{09D4B5E0-C7E7-4E79-8B97-9A8FFD29102D}"/>
              </a:ext>
            </a:extLst>
          </p:cNvPr>
          <p:cNvSpPr txBox="1">
            <a:spLocks/>
          </p:cNvSpPr>
          <p:nvPr/>
        </p:nvSpPr>
        <p:spPr>
          <a:xfrm>
            <a:off x="6476205" y="5515718"/>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   </a:t>
            </a:r>
            <a:r>
              <a:rPr lang="en-US" sz="1400" b="1" dirty="0">
                <a:solidFill>
                  <a:srgbClr val="000000"/>
                </a:solidFill>
                <a:latin typeface="+mj-lt"/>
                <a:sym typeface=""/>
              </a:rPr>
              <a:t>Low-cost plan </a:t>
            </a:r>
            <a:r>
              <a:rPr lang="en-US" sz="1400" b="1" i="1" dirty="0">
                <a:solidFill>
                  <a:srgbClr val="000000"/>
                </a:solidFill>
                <a:latin typeface="+mj-lt"/>
                <a:sym typeface=""/>
              </a:rPr>
              <a:t>(</a:t>
            </a:r>
            <a:r>
              <a:rPr lang="en-US" sz="1400" b="1" i="1" dirty="0">
                <a:solidFill>
                  <a:srgbClr val="D76824"/>
                </a:solidFill>
                <a:latin typeface="+mj-lt"/>
                <a:sym typeface=""/>
              </a:rPr>
              <a:t>16</a:t>
            </a:r>
            <a:r>
              <a:rPr lang="en-US" sz="1400" b="1" i="1" dirty="0">
                <a:solidFill>
                  <a:srgbClr val="000000"/>
                </a:solidFill>
                <a:latin typeface="+mj-lt"/>
                <a:sym typeface=""/>
              </a:rPr>
              <a:t>)</a:t>
            </a:r>
            <a:endParaRPr lang="cs-CZ" sz="1400" b="1" dirty="0">
              <a:solidFill>
                <a:srgbClr val="000000"/>
              </a:solidFill>
              <a:latin typeface="+mj-lt"/>
              <a:sym typeface=""/>
            </a:endParaRPr>
          </a:p>
        </p:txBody>
      </p:sp>
      <p:sp>
        <p:nvSpPr>
          <p:cNvPr id="141" name="TextBox 140">
            <a:extLst>
              <a:ext uri="{FF2B5EF4-FFF2-40B4-BE49-F238E27FC236}">
                <a16:creationId xmlns:a16="http://schemas.microsoft.com/office/drawing/2014/main" id="{E91C7BC3-1E1E-4087-9552-982285AAA308}"/>
              </a:ext>
            </a:extLst>
          </p:cNvPr>
          <p:cNvSpPr txBox="1">
            <a:spLocks/>
          </p:cNvSpPr>
          <p:nvPr/>
        </p:nvSpPr>
        <p:spPr>
          <a:xfrm>
            <a:off x="6476205" y="575584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17 </a:t>
            </a:r>
            <a:r>
              <a:rPr lang="en-US" sz="1400" b="1" dirty="0">
                <a:solidFill>
                  <a:srgbClr val="000000"/>
                </a:solidFill>
                <a:latin typeface="+mj-lt"/>
                <a:sym typeface=""/>
              </a:rPr>
              <a:t>Priority projects </a:t>
            </a:r>
            <a:r>
              <a:rPr lang="en-US" sz="1400" b="1" i="1" dirty="0">
                <a:solidFill>
                  <a:srgbClr val="000000"/>
                </a:solidFill>
                <a:latin typeface="+mj-lt"/>
                <a:sym typeface=""/>
              </a:rPr>
              <a:t>(</a:t>
            </a:r>
            <a:r>
              <a:rPr lang="en-US" sz="1400" b="1" i="1" dirty="0">
                <a:solidFill>
                  <a:srgbClr val="D76824"/>
                </a:solidFill>
                <a:latin typeface="+mj-lt"/>
                <a:sym typeface=""/>
              </a:rPr>
              <a:t>17</a:t>
            </a:r>
            <a:r>
              <a:rPr lang="en-US" sz="1400" b="1" i="1" dirty="0">
                <a:solidFill>
                  <a:srgbClr val="000000"/>
                </a:solidFill>
                <a:latin typeface="+mj-lt"/>
                <a:sym typeface=""/>
              </a:rPr>
              <a:t>)</a:t>
            </a:r>
            <a:endParaRPr lang="cs-CZ" sz="1400" b="1" dirty="0">
              <a:solidFill>
                <a:srgbClr val="000000"/>
              </a:solidFill>
              <a:latin typeface="+mj-lt"/>
              <a:sym typeface=""/>
            </a:endParaRPr>
          </a:p>
        </p:txBody>
      </p:sp>
      <p:sp>
        <p:nvSpPr>
          <p:cNvPr id="143" name="TextBox 142">
            <a:extLst>
              <a:ext uri="{FF2B5EF4-FFF2-40B4-BE49-F238E27FC236}">
                <a16:creationId xmlns:a16="http://schemas.microsoft.com/office/drawing/2014/main" id="{6FFDD54F-2248-4FC9-B786-D36CF49C50FA}"/>
              </a:ext>
            </a:extLst>
          </p:cNvPr>
          <p:cNvSpPr txBox="1">
            <a:spLocks/>
          </p:cNvSpPr>
          <p:nvPr/>
        </p:nvSpPr>
        <p:spPr>
          <a:xfrm>
            <a:off x="6476205" y="6016251"/>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     </a:t>
            </a:r>
            <a:r>
              <a:rPr lang="en-US" sz="1400" b="1" dirty="0">
                <a:solidFill>
                  <a:srgbClr val="000000"/>
                </a:solidFill>
                <a:latin typeface="+mj-lt"/>
                <a:sym typeface=""/>
              </a:rPr>
              <a:t>Compliance</a:t>
            </a:r>
            <a:endParaRPr lang="cs-CZ" sz="1400" b="1" dirty="0">
              <a:solidFill>
                <a:srgbClr val="000000"/>
              </a:solidFill>
              <a:latin typeface="+mj-lt"/>
              <a:sym typeface=""/>
            </a:endParaRPr>
          </a:p>
        </p:txBody>
      </p:sp>
      <p:sp>
        <p:nvSpPr>
          <p:cNvPr id="144" name="TextBox 143">
            <a:extLst>
              <a:ext uri="{FF2B5EF4-FFF2-40B4-BE49-F238E27FC236}">
                <a16:creationId xmlns:a16="http://schemas.microsoft.com/office/drawing/2014/main" id="{AD4B9B21-0A98-467E-B32F-E52A586F3800}"/>
              </a:ext>
            </a:extLst>
          </p:cNvPr>
          <p:cNvSpPr txBox="1">
            <a:spLocks/>
          </p:cNvSpPr>
          <p:nvPr/>
        </p:nvSpPr>
        <p:spPr>
          <a:xfrm>
            <a:off x="6573485" y="623140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  </a:t>
            </a:r>
            <a:r>
              <a:rPr lang="en-US" sz="1400" i="1" dirty="0">
                <a:solidFill>
                  <a:srgbClr val="000000"/>
                </a:solidFill>
                <a:latin typeface="+mj-lt"/>
                <a:sym typeface=""/>
              </a:rPr>
              <a:t>Waiver of local laws (</a:t>
            </a:r>
            <a:r>
              <a:rPr lang="en-US" sz="1400" i="1" dirty="0">
                <a:solidFill>
                  <a:srgbClr val="D76824"/>
                </a:solidFill>
                <a:latin typeface="+mj-lt"/>
                <a:sym typeface=""/>
              </a:rPr>
              <a:t>18</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45" name="TextBox 144">
            <a:extLst>
              <a:ext uri="{FF2B5EF4-FFF2-40B4-BE49-F238E27FC236}">
                <a16:creationId xmlns:a16="http://schemas.microsoft.com/office/drawing/2014/main" id="{33A99502-E3EF-4CD2-BA84-A03F3A1AC3BE}"/>
              </a:ext>
            </a:extLst>
          </p:cNvPr>
          <p:cNvSpPr txBox="1">
            <a:spLocks/>
          </p:cNvSpPr>
          <p:nvPr/>
        </p:nvSpPr>
        <p:spPr>
          <a:xfrm>
            <a:off x="6573485" y="6447199"/>
            <a:ext cx="5120640" cy="128729"/>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 </a:t>
            </a:r>
            <a:r>
              <a:rPr lang="en-US" sz="1400" i="1" dirty="0">
                <a:solidFill>
                  <a:srgbClr val="000000"/>
                </a:solidFill>
                <a:latin typeface="+mj-lt"/>
                <a:sym typeface=""/>
              </a:rPr>
              <a:t>Certification to comply with requirements (</a:t>
            </a:r>
            <a:r>
              <a:rPr lang="en-US" sz="1400" i="1" dirty="0">
                <a:solidFill>
                  <a:srgbClr val="D76824"/>
                </a:solidFill>
                <a:latin typeface="+mj-lt"/>
                <a:sym typeface=""/>
              </a:rPr>
              <a:t>19</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46" name="TrackerNumBlue 8">
            <a:extLst>
              <a:ext uri="{FF2B5EF4-FFF2-40B4-BE49-F238E27FC236}">
                <a16:creationId xmlns:a16="http://schemas.microsoft.com/office/drawing/2014/main" id="{7278D11B-2594-4501-82E4-3EB807A9716C}"/>
              </a:ext>
            </a:extLst>
          </p:cNvPr>
          <p:cNvSpPr/>
          <p:nvPr>
            <p:custDataLst>
              <p:tags r:id="rId9"/>
            </p:custDataLst>
          </p:nvPr>
        </p:nvSpPr>
        <p:spPr>
          <a:xfrm>
            <a:off x="6438104" y="1531678"/>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2.1</a:t>
            </a:r>
          </a:p>
        </p:txBody>
      </p:sp>
      <p:sp>
        <p:nvSpPr>
          <p:cNvPr id="147" name="TrackerNumBlue 8">
            <a:extLst>
              <a:ext uri="{FF2B5EF4-FFF2-40B4-BE49-F238E27FC236}">
                <a16:creationId xmlns:a16="http://schemas.microsoft.com/office/drawing/2014/main" id="{D615EBCD-B3C9-4ED6-8C31-4D49561D1F1A}"/>
              </a:ext>
            </a:extLst>
          </p:cNvPr>
          <p:cNvSpPr/>
          <p:nvPr>
            <p:custDataLst>
              <p:tags r:id="rId10"/>
            </p:custDataLst>
          </p:nvPr>
        </p:nvSpPr>
        <p:spPr>
          <a:xfrm>
            <a:off x="6438104" y="1765263"/>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2.2</a:t>
            </a:r>
          </a:p>
        </p:txBody>
      </p:sp>
      <p:sp>
        <p:nvSpPr>
          <p:cNvPr id="148" name="TrackerNumBlue 8">
            <a:extLst>
              <a:ext uri="{FF2B5EF4-FFF2-40B4-BE49-F238E27FC236}">
                <a16:creationId xmlns:a16="http://schemas.microsoft.com/office/drawing/2014/main" id="{02689CDA-90E2-4D47-89FA-9D8786F2AA15}"/>
              </a:ext>
            </a:extLst>
          </p:cNvPr>
          <p:cNvSpPr/>
          <p:nvPr>
            <p:custDataLst>
              <p:tags r:id="rId11"/>
            </p:custDataLst>
          </p:nvPr>
        </p:nvSpPr>
        <p:spPr>
          <a:xfrm>
            <a:off x="6438104" y="2015037"/>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2.3</a:t>
            </a:r>
          </a:p>
        </p:txBody>
      </p:sp>
      <p:sp>
        <p:nvSpPr>
          <p:cNvPr id="149" name="TrackerNumBlue 8">
            <a:extLst>
              <a:ext uri="{FF2B5EF4-FFF2-40B4-BE49-F238E27FC236}">
                <a16:creationId xmlns:a16="http://schemas.microsoft.com/office/drawing/2014/main" id="{6D27288E-D460-409F-BBEF-C3A78ECD47B6}"/>
              </a:ext>
            </a:extLst>
          </p:cNvPr>
          <p:cNvSpPr/>
          <p:nvPr>
            <p:custDataLst>
              <p:tags r:id="rId12"/>
            </p:custDataLst>
          </p:nvPr>
        </p:nvSpPr>
        <p:spPr>
          <a:xfrm>
            <a:off x="6438104" y="2613702"/>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2.4</a:t>
            </a:r>
          </a:p>
        </p:txBody>
      </p:sp>
      <p:sp>
        <p:nvSpPr>
          <p:cNvPr id="150" name="TrackerNumBlue 8">
            <a:extLst>
              <a:ext uri="{FF2B5EF4-FFF2-40B4-BE49-F238E27FC236}">
                <a16:creationId xmlns:a16="http://schemas.microsoft.com/office/drawing/2014/main" id="{1723678C-1AFF-490E-82A7-E4DC60FCC602}"/>
              </a:ext>
            </a:extLst>
          </p:cNvPr>
          <p:cNvSpPr/>
          <p:nvPr>
            <p:custDataLst>
              <p:tags r:id="rId13"/>
            </p:custDataLst>
          </p:nvPr>
        </p:nvSpPr>
        <p:spPr>
          <a:xfrm>
            <a:off x="6745796" y="3867660"/>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2.5</a:t>
            </a:r>
          </a:p>
        </p:txBody>
      </p:sp>
      <p:sp>
        <p:nvSpPr>
          <p:cNvPr id="151" name="TrackerNumBlue 8">
            <a:extLst>
              <a:ext uri="{FF2B5EF4-FFF2-40B4-BE49-F238E27FC236}">
                <a16:creationId xmlns:a16="http://schemas.microsoft.com/office/drawing/2014/main" id="{E51A02AC-A511-4C6E-BE59-4758C89E7491}"/>
              </a:ext>
            </a:extLst>
          </p:cNvPr>
          <p:cNvSpPr/>
          <p:nvPr>
            <p:custDataLst>
              <p:tags r:id="rId14"/>
            </p:custDataLst>
          </p:nvPr>
        </p:nvSpPr>
        <p:spPr>
          <a:xfrm>
            <a:off x="6748810" y="4095104"/>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2.6</a:t>
            </a:r>
          </a:p>
        </p:txBody>
      </p:sp>
      <p:sp>
        <p:nvSpPr>
          <p:cNvPr id="152" name="TrackerNumBlue 8">
            <a:extLst>
              <a:ext uri="{FF2B5EF4-FFF2-40B4-BE49-F238E27FC236}">
                <a16:creationId xmlns:a16="http://schemas.microsoft.com/office/drawing/2014/main" id="{B1521E97-FA90-4C6F-9559-E9DB68D85B31}"/>
              </a:ext>
            </a:extLst>
          </p:cNvPr>
          <p:cNvSpPr/>
          <p:nvPr>
            <p:custDataLst>
              <p:tags r:id="rId15"/>
            </p:custDataLst>
          </p:nvPr>
        </p:nvSpPr>
        <p:spPr>
          <a:xfrm>
            <a:off x="6748810" y="4325027"/>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2.7</a:t>
            </a:r>
          </a:p>
        </p:txBody>
      </p:sp>
      <p:sp>
        <p:nvSpPr>
          <p:cNvPr id="153" name="TrackerNumBlue 8">
            <a:extLst>
              <a:ext uri="{FF2B5EF4-FFF2-40B4-BE49-F238E27FC236}">
                <a16:creationId xmlns:a16="http://schemas.microsoft.com/office/drawing/2014/main" id="{4F66A9A7-A9AE-4576-B16D-8C00BE879B8C}"/>
              </a:ext>
            </a:extLst>
          </p:cNvPr>
          <p:cNvSpPr/>
          <p:nvPr>
            <p:custDataLst>
              <p:tags r:id="rId16"/>
            </p:custDataLst>
          </p:nvPr>
        </p:nvSpPr>
        <p:spPr>
          <a:xfrm>
            <a:off x="6438104" y="4554115"/>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2.8</a:t>
            </a:r>
          </a:p>
        </p:txBody>
      </p:sp>
      <p:sp>
        <p:nvSpPr>
          <p:cNvPr id="154" name="TrackerNumBlue 8">
            <a:extLst>
              <a:ext uri="{FF2B5EF4-FFF2-40B4-BE49-F238E27FC236}">
                <a16:creationId xmlns:a16="http://schemas.microsoft.com/office/drawing/2014/main" id="{04B47F62-76AA-451F-8359-D3DC74823D32}"/>
              </a:ext>
            </a:extLst>
          </p:cNvPr>
          <p:cNvSpPr/>
          <p:nvPr>
            <p:custDataLst>
              <p:tags r:id="rId17"/>
            </p:custDataLst>
          </p:nvPr>
        </p:nvSpPr>
        <p:spPr>
          <a:xfrm>
            <a:off x="6438104" y="5241582"/>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2.9</a:t>
            </a:r>
          </a:p>
        </p:txBody>
      </p:sp>
      <p:sp>
        <p:nvSpPr>
          <p:cNvPr id="155" name="TrackerNumBlue 8">
            <a:extLst>
              <a:ext uri="{FF2B5EF4-FFF2-40B4-BE49-F238E27FC236}">
                <a16:creationId xmlns:a16="http://schemas.microsoft.com/office/drawing/2014/main" id="{96533B48-E6EF-44C5-A7D3-F2727858203B}"/>
              </a:ext>
            </a:extLst>
          </p:cNvPr>
          <p:cNvSpPr/>
          <p:nvPr>
            <p:custDataLst>
              <p:tags r:id="rId18"/>
            </p:custDataLst>
          </p:nvPr>
        </p:nvSpPr>
        <p:spPr>
          <a:xfrm>
            <a:off x="6438104" y="5498244"/>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3.1</a:t>
            </a:r>
          </a:p>
        </p:txBody>
      </p:sp>
      <p:sp>
        <p:nvSpPr>
          <p:cNvPr id="156" name="TrackerNumBlue 8">
            <a:extLst>
              <a:ext uri="{FF2B5EF4-FFF2-40B4-BE49-F238E27FC236}">
                <a16:creationId xmlns:a16="http://schemas.microsoft.com/office/drawing/2014/main" id="{837DFCA6-3D5C-4698-9175-D8CD48DADF47}"/>
              </a:ext>
            </a:extLst>
          </p:cNvPr>
          <p:cNvSpPr/>
          <p:nvPr>
            <p:custDataLst>
              <p:tags r:id="rId19"/>
            </p:custDataLst>
          </p:nvPr>
        </p:nvSpPr>
        <p:spPr>
          <a:xfrm>
            <a:off x="6438104" y="5754461"/>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3.2</a:t>
            </a:r>
          </a:p>
        </p:txBody>
      </p:sp>
      <p:sp>
        <p:nvSpPr>
          <p:cNvPr id="157" name="TrackerNumBlue 8">
            <a:extLst>
              <a:ext uri="{FF2B5EF4-FFF2-40B4-BE49-F238E27FC236}">
                <a16:creationId xmlns:a16="http://schemas.microsoft.com/office/drawing/2014/main" id="{CA198663-561E-4D6A-862E-9FA37CE0A475}"/>
              </a:ext>
            </a:extLst>
          </p:cNvPr>
          <p:cNvSpPr/>
          <p:nvPr>
            <p:custDataLst>
              <p:tags r:id="rId20"/>
            </p:custDataLst>
          </p:nvPr>
        </p:nvSpPr>
        <p:spPr>
          <a:xfrm>
            <a:off x="6714118" y="6226422"/>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3.3</a:t>
            </a:r>
          </a:p>
        </p:txBody>
      </p:sp>
      <p:sp>
        <p:nvSpPr>
          <p:cNvPr id="158" name="TrackerNumBlue 8">
            <a:extLst>
              <a:ext uri="{FF2B5EF4-FFF2-40B4-BE49-F238E27FC236}">
                <a16:creationId xmlns:a16="http://schemas.microsoft.com/office/drawing/2014/main" id="{F8309C5F-FE18-488B-A1E0-FE5B4D05FF92}"/>
              </a:ext>
            </a:extLst>
          </p:cNvPr>
          <p:cNvSpPr/>
          <p:nvPr>
            <p:custDataLst>
              <p:tags r:id="rId21"/>
            </p:custDataLst>
          </p:nvPr>
        </p:nvSpPr>
        <p:spPr>
          <a:xfrm>
            <a:off x="6714118" y="6461271"/>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3.4</a:t>
            </a:r>
          </a:p>
        </p:txBody>
      </p:sp>
      <p:sp>
        <p:nvSpPr>
          <p:cNvPr id="159" name="TextBox 158">
            <a:extLst>
              <a:ext uri="{FF2B5EF4-FFF2-40B4-BE49-F238E27FC236}">
                <a16:creationId xmlns:a16="http://schemas.microsoft.com/office/drawing/2014/main" id="{27314671-95E5-4584-BBA7-5F74C89524C3}"/>
              </a:ext>
            </a:extLst>
          </p:cNvPr>
          <p:cNvSpPr txBox="1"/>
          <p:nvPr/>
        </p:nvSpPr>
        <p:spPr>
          <a:xfrm>
            <a:off x="553205" y="5664461"/>
            <a:ext cx="5194614" cy="307777"/>
          </a:xfrm>
          <a:prstGeom prst="rect">
            <a:avLst/>
          </a:prstGeom>
          <a:no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Vol. 1 information relies on NTIA’s April 2023 draft guidance. When further information is available, MBO can adjust its plans as needed. </a:t>
            </a:r>
          </a:p>
        </p:txBody>
      </p:sp>
    </p:spTree>
    <p:extLst>
      <p:ext uri="{BB962C8B-B14F-4D97-AF65-F5344CB8AC3E}">
        <p14:creationId xmlns:p14="http://schemas.microsoft.com/office/powerpoint/2010/main" val="273648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E6885B0-613C-4F69-AAE4-2C8D6C68BC16}"/>
              </a:ext>
            </a:extLst>
          </p:cNvPr>
          <p:cNvGraphicFramePr>
            <a:graphicFrameLocks noChangeAspect="1"/>
          </p:cNvGraphicFramePr>
          <p:nvPr>
            <p:custDataLst>
              <p:tags r:id="rId1"/>
            </p:custDataLst>
            <p:extLst>
              <p:ext uri="{D42A27DB-BD31-4B8C-83A1-F6EECF244321}">
                <p14:modId xmlns:p14="http://schemas.microsoft.com/office/powerpoint/2010/main" val="1480001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6" name="Object 6" hidden="1">
                        <a:extLst>
                          <a:ext uri="{FF2B5EF4-FFF2-40B4-BE49-F238E27FC236}">
                            <a16:creationId xmlns:a16="http://schemas.microsoft.com/office/drawing/2014/main" id="{FE6885B0-613C-4F69-AAE4-2C8D6C68BC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8B3C11C-27C4-4E92-8F18-563E81517F14}"/>
              </a:ext>
            </a:extLst>
          </p:cNvPr>
          <p:cNvSpPr>
            <a:spLocks noGrp="1"/>
          </p:cNvSpPr>
          <p:nvPr>
            <p:ph type="title"/>
            <p:custDataLst>
              <p:tags r:id="rId2"/>
            </p:custDataLst>
          </p:nvPr>
        </p:nvSpPr>
        <p:spPr>
          <a:xfrm>
            <a:off x="554736" y="519011"/>
            <a:ext cx="7918704"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Overview of the MT-run BEAD challenge process</a:t>
            </a:r>
          </a:p>
        </p:txBody>
      </p:sp>
      <p:sp>
        <p:nvSpPr>
          <p:cNvPr id="47" name="TextBox 46">
            <a:extLst>
              <a:ext uri="{FF2B5EF4-FFF2-40B4-BE49-F238E27FC236}">
                <a16:creationId xmlns:a16="http://schemas.microsoft.com/office/drawing/2014/main" id="{DA4F7058-822C-4F1E-A3CD-288D6C6D784E}"/>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51" name="TextBox 50">
            <a:extLst>
              <a:ext uri="{FF2B5EF4-FFF2-40B4-BE49-F238E27FC236}">
                <a16:creationId xmlns:a16="http://schemas.microsoft.com/office/drawing/2014/main" id="{2FA92DAC-CCD1-4DB3-938A-9BA5A1AAFE26}"/>
              </a:ext>
            </a:extLst>
          </p:cNvPr>
          <p:cNvSpPr txBox="1"/>
          <p:nvPr/>
        </p:nvSpPr>
        <p:spPr>
          <a:xfrm>
            <a:off x="559130" y="6627169"/>
            <a:ext cx="9927630"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p>
        </p:txBody>
      </p:sp>
      <p:sp>
        <p:nvSpPr>
          <p:cNvPr id="52" name="TextBox 51">
            <a:extLst>
              <a:ext uri="{FF2B5EF4-FFF2-40B4-BE49-F238E27FC236}">
                <a16:creationId xmlns:a16="http://schemas.microsoft.com/office/drawing/2014/main" id="{8F2DF80F-7DF8-45DD-9687-A9A9855824D3}"/>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7" name="TextBox 6">
            <a:extLst>
              <a:ext uri="{FF2B5EF4-FFF2-40B4-BE49-F238E27FC236}">
                <a16:creationId xmlns:a16="http://schemas.microsoft.com/office/drawing/2014/main" id="{0D1E9BFC-D259-4563-A382-4C9DF45A1C17}"/>
              </a:ext>
            </a:extLst>
          </p:cNvPr>
          <p:cNvSpPr txBox="1"/>
          <p:nvPr/>
        </p:nvSpPr>
        <p:spPr>
          <a:xfrm>
            <a:off x="571499" y="6437402"/>
            <a:ext cx="7933872"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hlinkClick r:id="rId10"/>
              </a:rPr>
              <a:t>BEAD Model Challenge Process</a:t>
            </a: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NTIA Internet for All. </a:t>
            </a:r>
          </a:p>
        </p:txBody>
      </p:sp>
      <p:sp>
        <p:nvSpPr>
          <p:cNvPr id="8" name="TextBox 7">
            <a:extLst>
              <a:ext uri="{FF2B5EF4-FFF2-40B4-BE49-F238E27FC236}">
                <a16:creationId xmlns:a16="http://schemas.microsoft.com/office/drawing/2014/main" id="{283F5E7E-A8A6-440E-9CBB-7A9B716C3042}"/>
              </a:ext>
            </a:extLst>
          </p:cNvPr>
          <p:cNvSpPr txBox="1">
            <a:spLocks/>
          </p:cNvSpPr>
          <p:nvPr/>
        </p:nvSpPr>
        <p:spPr>
          <a:xfrm>
            <a:off x="554734" y="1415530"/>
            <a:ext cx="3489734" cy="24621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What is it?</a:t>
            </a:r>
          </a:p>
        </p:txBody>
      </p:sp>
      <p:sp>
        <p:nvSpPr>
          <p:cNvPr id="27" name="TextBox 26">
            <a:extLst>
              <a:ext uri="{FF2B5EF4-FFF2-40B4-BE49-F238E27FC236}">
                <a16:creationId xmlns:a16="http://schemas.microsoft.com/office/drawing/2014/main" id="{CEDCCF9B-B9C1-40D0-BA75-ED4FC73F6DC8}"/>
              </a:ext>
            </a:extLst>
          </p:cNvPr>
          <p:cNvSpPr txBox="1">
            <a:spLocks/>
          </p:cNvSpPr>
          <p:nvPr/>
        </p:nvSpPr>
        <p:spPr>
          <a:xfrm>
            <a:off x="4983706" y="1412344"/>
            <a:ext cx="3489734" cy="24621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Why is it important?</a:t>
            </a:r>
          </a:p>
        </p:txBody>
      </p:sp>
      <p:sp>
        <p:nvSpPr>
          <p:cNvPr id="29" name="TextBox 28">
            <a:extLst>
              <a:ext uri="{FF2B5EF4-FFF2-40B4-BE49-F238E27FC236}">
                <a16:creationId xmlns:a16="http://schemas.microsoft.com/office/drawing/2014/main" id="{295E50DC-2691-4EA7-9815-D614D08B0383}"/>
              </a:ext>
            </a:extLst>
          </p:cNvPr>
          <p:cNvSpPr txBox="1"/>
          <p:nvPr/>
        </p:nvSpPr>
        <p:spPr>
          <a:xfrm>
            <a:off x="9123317" y="1417445"/>
            <a:ext cx="2568213"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design choices</a:t>
            </a:r>
          </a:p>
        </p:txBody>
      </p:sp>
      <p:cxnSp>
        <p:nvCxnSpPr>
          <p:cNvPr id="4" name="LineBasicDefault 4">
            <a:extLst>
              <a:ext uri="{FF2B5EF4-FFF2-40B4-BE49-F238E27FC236}">
                <a16:creationId xmlns:a16="http://schemas.microsoft.com/office/drawing/2014/main" id="{88CAB2AA-D237-4401-B822-1C5F72BC0061}"/>
              </a:ext>
            </a:extLst>
          </p:cNvPr>
          <p:cNvCxnSpPr>
            <a:cxnSpLocks/>
          </p:cNvCxnSpPr>
          <p:nvPr>
            <p:custDataLst>
              <p:tags r:id="rId3"/>
            </p:custDataLst>
          </p:nvPr>
        </p:nvCxnSpPr>
        <p:spPr>
          <a:xfrm>
            <a:off x="571499" y="1742109"/>
            <a:ext cx="790194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 name="ChevronBlue 33">
            <a:extLst>
              <a:ext uri="{FF2B5EF4-FFF2-40B4-BE49-F238E27FC236}">
                <a16:creationId xmlns:a16="http://schemas.microsoft.com/office/drawing/2014/main" id="{ECE451E7-E9F4-45A6-9AE9-ADD7D2ABE3CE}"/>
              </a:ext>
            </a:extLst>
          </p:cNvPr>
          <p:cNvGrpSpPr>
            <a:grpSpLocks noChangeAspect="1"/>
          </p:cNvGrpSpPr>
          <p:nvPr>
            <p:custDataLst>
              <p:tags r:id="rId4"/>
            </p:custDataLst>
          </p:nvPr>
        </p:nvGrpSpPr>
        <p:grpSpPr>
          <a:xfrm>
            <a:off x="4320096" y="1538418"/>
            <a:ext cx="396228" cy="396228"/>
            <a:chOff x="1016000" y="1016000"/>
            <a:chExt cx="396228" cy="396228"/>
          </a:xfrm>
        </p:grpSpPr>
        <p:sp>
          <p:nvSpPr>
            <p:cNvPr id="17" name="Oval 16">
              <a:extLst>
                <a:ext uri="{FF2B5EF4-FFF2-40B4-BE49-F238E27FC236}">
                  <a16:creationId xmlns:a16="http://schemas.microsoft.com/office/drawing/2014/main" id="{0D62C29B-46CD-4A99-AE0A-BAFB9F5EF0DC}"/>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21" name="Graphic 20">
              <a:extLst>
                <a:ext uri="{FF2B5EF4-FFF2-40B4-BE49-F238E27FC236}">
                  <a16:creationId xmlns:a16="http://schemas.microsoft.com/office/drawing/2014/main" id="{6BA32393-AC44-4525-956D-E6AC2D739E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41" name="TextBox 40">
            <a:extLst>
              <a:ext uri="{FF2B5EF4-FFF2-40B4-BE49-F238E27FC236}">
                <a16:creationId xmlns:a16="http://schemas.microsoft.com/office/drawing/2014/main" id="{E63C6FC3-4380-4A8B-B450-3175A5D316BE}"/>
              </a:ext>
            </a:extLst>
          </p:cNvPr>
          <p:cNvSpPr txBox="1">
            <a:spLocks/>
          </p:cNvSpPr>
          <p:nvPr/>
        </p:nvSpPr>
        <p:spPr>
          <a:xfrm>
            <a:off x="571499" y="1900703"/>
            <a:ext cx="3489734" cy="3734032"/>
          </a:xfrm>
          <a:prstGeom prst="rect">
            <a:avLst/>
          </a:prstGeom>
          <a:noFill/>
          <a:ln w="6350">
            <a:noFill/>
            <a:miter lim="800000"/>
          </a:ln>
        </p:spPr>
        <p:txBody>
          <a:bodyPr wrap="square" lIns="0" tIns="0" rIns="0" bIns="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The BEAD NOFO requires Eligible Entities (e.g., MT), to run a challenge process to refine the national broadband map’s service availability before conducting a subgrantee process.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Through the state challenge process, a unit of local government, nonprofit organization, or broadband service provider may challenge whether a particular location or community anchor institution is eligible for BEAD funds (i.e., unserved or underserved).</a:t>
            </a:r>
          </a:p>
        </p:txBody>
      </p:sp>
      <p:cxnSp>
        <p:nvCxnSpPr>
          <p:cNvPr id="37" name="LineBasicVerticalDefault 37">
            <a:extLst>
              <a:ext uri="{FF2B5EF4-FFF2-40B4-BE49-F238E27FC236}">
                <a16:creationId xmlns:a16="http://schemas.microsoft.com/office/drawing/2014/main" id="{932F21B2-58F9-4C71-9C11-AE36F4ADBC1A}"/>
              </a:ext>
            </a:extLst>
          </p:cNvPr>
          <p:cNvCxnSpPr>
            <a:cxnSpLocks/>
          </p:cNvCxnSpPr>
          <p:nvPr>
            <p:custDataLst>
              <p:tags r:id="rId5"/>
            </p:custDataLst>
          </p:nvPr>
        </p:nvCxnSpPr>
        <p:spPr>
          <a:xfrm>
            <a:off x="4518210" y="1927032"/>
            <a:ext cx="0" cy="4343139"/>
          </a:xfrm>
          <a:prstGeom prst="straightConnector1">
            <a:avLst/>
          </a:prstGeom>
          <a:ln w="12700" cap="flat">
            <a:solidFill>
              <a:schemeClr val="tx1"/>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LineBasicDefault 4">
            <a:extLst>
              <a:ext uri="{FF2B5EF4-FFF2-40B4-BE49-F238E27FC236}">
                <a16:creationId xmlns:a16="http://schemas.microsoft.com/office/drawing/2014/main" id="{4DFC8216-3879-4BA4-934C-5B8FE4036FAC}"/>
              </a:ext>
            </a:extLst>
          </p:cNvPr>
          <p:cNvCxnSpPr>
            <a:cxnSpLocks/>
          </p:cNvCxnSpPr>
          <p:nvPr>
            <p:custDataLst>
              <p:tags r:id="rId6"/>
            </p:custDataLst>
          </p:nvPr>
        </p:nvCxnSpPr>
        <p:spPr>
          <a:xfrm>
            <a:off x="9123317" y="1742109"/>
            <a:ext cx="256821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EF9E6A8-828E-48FE-9628-E3FECF30C7E7}"/>
              </a:ext>
            </a:extLst>
          </p:cNvPr>
          <p:cNvSpPr txBox="1">
            <a:spLocks/>
          </p:cNvSpPr>
          <p:nvPr/>
        </p:nvSpPr>
        <p:spPr>
          <a:xfrm>
            <a:off x="4983706" y="1900702"/>
            <a:ext cx="3489732" cy="3998173"/>
          </a:xfrm>
          <a:prstGeom prst="rect">
            <a:avLst/>
          </a:prstGeom>
          <a:noFill/>
          <a:ln w="6350">
            <a:noFill/>
            <a:miter lim="800000"/>
          </a:ln>
        </p:spPr>
        <p:txBody>
          <a:bodyPr wrap="square" lIns="0" tIns="0" rIns="0" bIns="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The challenge process will facilitate: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a:ea typeface="+mn-ea"/>
                <a:cs typeface="+mn-cs"/>
              </a:rPr>
              <a:t>Identifying more accurately which locations in MT are currently unserved or underserved</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latin typeface="Arial"/>
              </a:rPr>
              <a:t>Identifying which CAIs currently do not have access to Gigabit service</a:t>
            </a:r>
            <a:endParaRPr kumimoji="0" lang="en-US" sz="1600" b="0" i="0" u="none" strike="noStrike" kern="1200" cap="none" spc="0" normalizeH="0" baseline="0" noProof="0" dirty="0">
              <a:ln>
                <a:noFill/>
              </a:ln>
              <a:effectLst/>
              <a:uLnTx/>
              <a:uFillTx/>
              <a:latin typeface="Arial"/>
              <a:ea typeface="+mn-ea"/>
              <a:cs typeface="+mn-cs"/>
            </a:endParaRPr>
          </a:p>
          <a:p>
            <a:pPr marL="285750" indent="-285750">
              <a:spcBef>
                <a:spcPts val="300"/>
              </a:spcBef>
              <a:spcAft>
                <a:spcPts val="300"/>
              </a:spcAft>
              <a:buFont typeface="Arial" panose="020B0604020202020204" pitchFamily="34" charset="0"/>
              <a:buChar char="•"/>
              <a:defRPr/>
            </a:pPr>
            <a:r>
              <a:rPr kumimoji="0" lang="en-US" sz="1600" b="0" i="0" u="none" strike="noStrike" kern="1200" cap="none" spc="0" normalizeH="0" baseline="0" noProof="0" dirty="0">
                <a:ln>
                  <a:noFill/>
                </a:ln>
                <a:effectLst/>
                <a:uLnTx/>
                <a:uFillTx/>
                <a:latin typeface="Arial"/>
                <a:ea typeface="+mn-ea"/>
                <a:cs typeface="+mn-cs"/>
              </a:rPr>
              <a:t>Achieving the goals of the state of M</a:t>
            </a:r>
            <a:r>
              <a:rPr lang="en-US" sz="1600" dirty="0">
                <a:latin typeface="Arial"/>
              </a:rPr>
              <a:t>T to increase connectivity and bridge the digital divide</a:t>
            </a:r>
            <a:endParaRPr kumimoji="0" lang="en-US" sz="1600" b="0"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latin typeface="Arial"/>
              </a:rPr>
              <a:t>Achieving the goals of the BEAD program in reaching all unserved (and potentially underserved) locations, in addition to CAIs (if funding allows)</a:t>
            </a:r>
          </a:p>
        </p:txBody>
      </p:sp>
      <p:sp>
        <p:nvSpPr>
          <p:cNvPr id="25" name="TextBox 24">
            <a:extLst>
              <a:ext uri="{FF2B5EF4-FFF2-40B4-BE49-F238E27FC236}">
                <a16:creationId xmlns:a16="http://schemas.microsoft.com/office/drawing/2014/main" id="{6A8E1754-D060-449D-A719-D1318E11080D}"/>
              </a:ext>
            </a:extLst>
          </p:cNvPr>
          <p:cNvSpPr txBox="1">
            <a:spLocks/>
          </p:cNvSpPr>
          <p:nvPr/>
        </p:nvSpPr>
        <p:spPr>
          <a:xfrm>
            <a:off x="9123317" y="1909408"/>
            <a:ext cx="2568213" cy="4527992"/>
          </a:xfrm>
          <a:prstGeom prst="rect">
            <a:avLst/>
          </a:prstGeom>
          <a:noFill/>
          <a:ln w="6350">
            <a:noFill/>
            <a:miter lim="800000"/>
          </a:ln>
        </p:spPr>
        <p:txBody>
          <a:bodyPr wrap="square" lIns="0" tIns="0" rIns="0" bIns="0">
            <a:noAutofit/>
          </a:bodyPr>
          <a:lstStyle/>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lang="en-US" sz="1600" dirty="0">
                <a:latin typeface="Arial"/>
              </a:rPr>
              <a:t>How to define CAIs, locate CAIs, &amp; determine CAI service availability</a:t>
            </a: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lang="en-US" sz="1600" dirty="0">
                <a:latin typeface="Arial"/>
              </a:rPr>
              <a:t>Whether to follow NTIA’s model challenge process or design a new process</a:t>
            </a:r>
          </a:p>
          <a:p>
            <a:pPr marL="342900" indent="-342900">
              <a:spcBef>
                <a:spcPts val="300"/>
              </a:spcBef>
              <a:spcAft>
                <a:spcPts val="300"/>
              </a:spcAft>
              <a:buFont typeface="+mj-lt"/>
              <a:buAutoNum type="arabicPeriod"/>
              <a:defRPr/>
            </a:pPr>
            <a:r>
              <a:rPr lang="en-US" sz="1600" dirty="0">
                <a:latin typeface="Arial"/>
              </a:rPr>
              <a:t>Length of each step in the challenge process</a:t>
            </a:r>
          </a:p>
          <a:p>
            <a:pPr marL="342900" indent="-342900">
              <a:spcBef>
                <a:spcPts val="300"/>
              </a:spcBef>
              <a:spcAft>
                <a:spcPts val="300"/>
              </a:spcAft>
              <a:buFont typeface="+mj-lt"/>
              <a:buAutoNum type="arabicPeriod"/>
              <a:defRPr/>
            </a:pPr>
            <a:r>
              <a:rPr lang="en-US" sz="1600" dirty="0">
                <a:latin typeface="Arial"/>
              </a:rPr>
              <a:t>Whether to make bulk modifications to BSL service availability classifications</a:t>
            </a: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lang="en-US" sz="1600" dirty="0">
                <a:latin typeface="Arial"/>
              </a:rPr>
              <a:t>What will constitute acceptable evidence for a challenge</a:t>
            </a: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endParaRPr lang="en-US" sz="1600" dirty="0">
              <a:latin typeface="Arial"/>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507410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407AC5D-9E5F-4A67-86B0-9F6A4E1935A8}"/>
              </a:ext>
            </a:extLst>
          </p:cNvPr>
          <p:cNvGraphicFramePr>
            <a:graphicFrameLocks noChangeAspect="1"/>
          </p:cNvGraphicFramePr>
          <p:nvPr>
            <p:custDataLst>
              <p:tags r:id="rId1"/>
            </p:custDataLst>
            <p:extLst>
              <p:ext uri="{D42A27DB-BD31-4B8C-83A1-F6EECF244321}">
                <p14:modId xmlns:p14="http://schemas.microsoft.com/office/powerpoint/2010/main" val="943128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70" imgH="371" progId="TCLayout.ActiveDocument.1">
                  <p:embed/>
                </p:oleObj>
              </mc:Choice>
              <mc:Fallback>
                <p:oleObj name="think-cell Slide" r:id="rId29" imgW="370" imgH="371" progId="TCLayout.ActiveDocument.1">
                  <p:embed/>
                  <p:pic>
                    <p:nvPicPr>
                      <p:cNvPr id="2" name="Object 6" hidden="1">
                        <a:extLst>
                          <a:ext uri="{FF2B5EF4-FFF2-40B4-BE49-F238E27FC236}">
                            <a16:creationId xmlns:a16="http://schemas.microsoft.com/office/drawing/2014/main" id="{B407AC5D-9E5F-4A67-86B0-9F6A4E1935A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F9C0E1B-1C55-4552-8891-BB3BB1986114}"/>
              </a:ext>
            </a:extLst>
          </p:cNvPr>
          <p:cNvSpPr>
            <a:spLocks noGrp="1"/>
          </p:cNvSpPr>
          <p:nvPr>
            <p:ph type="title"/>
            <p:custDataLst>
              <p:tags r:id="rId2"/>
            </p:custDataLst>
          </p:nvPr>
        </p:nvSpPr>
        <p:spPr>
          <a:xfrm>
            <a:off x="554736" y="134291"/>
            <a:ext cx="10243893"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The state-run BEAD challenge process is comprised of 10 distinct phases</a:t>
            </a:r>
            <a:endParaRPr lang="cs-CZ" dirty="0"/>
          </a:p>
        </p:txBody>
      </p:sp>
      <p:sp>
        <p:nvSpPr>
          <p:cNvPr id="45" name="TextBox 44">
            <a:extLst>
              <a:ext uri="{FF2B5EF4-FFF2-40B4-BE49-F238E27FC236}">
                <a16:creationId xmlns:a16="http://schemas.microsoft.com/office/drawing/2014/main" id="{1D4BFFE0-143F-4E0A-A929-46AD8D1CFA47}"/>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47" name="TextBox 46">
            <a:extLst>
              <a:ext uri="{FF2B5EF4-FFF2-40B4-BE49-F238E27FC236}">
                <a16:creationId xmlns:a16="http://schemas.microsoft.com/office/drawing/2014/main" id="{46A98BD6-D86A-4F9C-AC9B-F4E017719806}"/>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3" name="TextBox 72">
            <a:extLst>
              <a:ext uri="{FF2B5EF4-FFF2-40B4-BE49-F238E27FC236}">
                <a16:creationId xmlns:a16="http://schemas.microsoft.com/office/drawing/2014/main" id="{5AE4A4C6-B55C-4295-BD7B-6FCF15B4CB7D}"/>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cxnSp>
        <p:nvCxnSpPr>
          <p:cNvPr id="10" name="LineSpecialityArrow 10">
            <a:extLst>
              <a:ext uri="{FF2B5EF4-FFF2-40B4-BE49-F238E27FC236}">
                <a16:creationId xmlns:a16="http://schemas.microsoft.com/office/drawing/2014/main" id="{9A5BD046-DCC4-40FC-A9A7-B1A7E4A982FD}"/>
              </a:ext>
            </a:extLst>
          </p:cNvPr>
          <p:cNvCxnSpPr>
            <a:cxnSpLocks/>
          </p:cNvCxnSpPr>
          <p:nvPr>
            <p:custDataLst>
              <p:tags r:id="rId3"/>
            </p:custDataLst>
          </p:nvPr>
        </p:nvCxnSpPr>
        <p:spPr>
          <a:xfrm>
            <a:off x="695324" y="3420320"/>
            <a:ext cx="10970730" cy="0"/>
          </a:xfrm>
          <a:prstGeom prst="straightConnector1">
            <a:avLst/>
          </a:prstGeom>
          <a:ln w="3810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LineSpecialityBullet 22">
            <a:extLst>
              <a:ext uri="{FF2B5EF4-FFF2-40B4-BE49-F238E27FC236}">
                <a16:creationId xmlns:a16="http://schemas.microsoft.com/office/drawing/2014/main" id="{20FC6071-D6F5-456E-847E-B62B101114D0}"/>
              </a:ext>
            </a:extLst>
          </p:cNvPr>
          <p:cNvCxnSpPr>
            <a:cxnSpLocks/>
          </p:cNvCxnSpPr>
          <p:nvPr>
            <p:custDataLst>
              <p:tags r:id="rId4"/>
            </p:custDataLst>
          </p:nvPr>
        </p:nvCxnSpPr>
        <p:spPr>
          <a:xfrm>
            <a:off x="722380" y="2138191"/>
            <a:ext cx="0" cy="1268877"/>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AEE4070-E554-42C5-B931-72B740EA5B77}"/>
              </a:ext>
            </a:extLst>
          </p:cNvPr>
          <p:cNvSpPr/>
          <p:nvPr/>
        </p:nvSpPr>
        <p:spPr>
          <a:xfrm>
            <a:off x="512863" y="1391633"/>
            <a:ext cx="1691554" cy="93705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develops Initial Proposal Volume 1</a:t>
            </a:r>
          </a:p>
        </p:txBody>
      </p:sp>
      <p:sp>
        <p:nvSpPr>
          <p:cNvPr id="26" name="TrackerNumBlue 26">
            <a:extLst>
              <a:ext uri="{FF2B5EF4-FFF2-40B4-BE49-F238E27FC236}">
                <a16:creationId xmlns:a16="http://schemas.microsoft.com/office/drawing/2014/main" id="{A55A37BB-C3E3-441F-AA5A-438973CC1BC7}"/>
              </a:ext>
            </a:extLst>
          </p:cNvPr>
          <p:cNvSpPr/>
          <p:nvPr>
            <p:custDataLst>
              <p:tags r:id="rId5"/>
            </p:custDataLst>
          </p:nvPr>
        </p:nvSpPr>
        <p:spPr>
          <a:xfrm>
            <a:off x="373192" y="125196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1</a:t>
            </a:r>
          </a:p>
        </p:txBody>
      </p:sp>
      <p:cxnSp>
        <p:nvCxnSpPr>
          <p:cNvPr id="34" name="LineSpecialityBullet 22">
            <a:extLst>
              <a:ext uri="{FF2B5EF4-FFF2-40B4-BE49-F238E27FC236}">
                <a16:creationId xmlns:a16="http://schemas.microsoft.com/office/drawing/2014/main" id="{BDFBAB73-13FE-49A1-BC80-EAC58D30DF9A}"/>
              </a:ext>
            </a:extLst>
          </p:cNvPr>
          <p:cNvCxnSpPr>
            <a:cxnSpLocks/>
          </p:cNvCxnSpPr>
          <p:nvPr>
            <p:custDataLst>
              <p:tags r:id="rId6"/>
            </p:custDataLst>
          </p:nvPr>
        </p:nvCxnSpPr>
        <p:spPr>
          <a:xfrm flipV="1">
            <a:off x="1567897" y="3420320"/>
            <a:ext cx="0" cy="1268877"/>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2DF0BFD-C6F3-442E-AE56-15F8BCEC8EA0}"/>
              </a:ext>
            </a:extLst>
          </p:cNvPr>
          <p:cNvSpPr/>
          <p:nvPr/>
        </p:nvSpPr>
        <p:spPr>
          <a:xfrm>
            <a:off x="731632" y="4498697"/>
            <a:ext cx="1691554" cy="93705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submits Initial Proposal Volume 1 (optional)</a:t>
            </a:r>
          </a:p>
        </p:txBody>
      </p:sp>
      <p:sp>
        <p:nvSpPr>
          <p:cNvPr id="36" name="TrackerNumBlue 26">
            <a:extLst>
              <a:ext uri="{FF2B5EF4-FFF2-40B4-BE49-F238E27FC236}">
                <a16:creationId xmlns:a16="http://schemas.microsoft.com/office/drawing/2014/main" id="{B50620F5-E492-4FD2-AC2C-130381BD13C1}"/>
              </a:ext>
            </a:extLst>
          </p:cNvPr>
          <p:cNvSpPr/>
          <p:nvPr>
            <p:custDataLst>
              <p:tags r:id="rId7"/>
            </p:custDataLst>
          </p:nvPr>
        </p:nvSpPr>
        <p:spPr>
          <a:xfrm>
            <a:off x="617991" y="434577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2</a:t>
            </a:r>
          </a:p>
        </p:txBody>
      </p:sp>
      <p:cxnSp>
        <p:nvCxnSpPr>
          <p:cNvPr id="37" name="LineSpecialityBullet 22">
            <a:extLst>
              <a:ext uri="{FF2B5EF4-FFF2-40B4-BE49-F238E27FC236}">
                <a16:creationId xmlns:a16="http://schemas.microsoft.com/office/drawing/2014/main" id="{C08F380A-2429-44C8-90E5-F158DD3B3209}"/>
              </a:ext>
            </a:extLst>
          </p:cNvPr>
          <p:cNvCxnSpPr>
            <a:cxnSpLocks/>
          </p:cNvCxnSpPr>
          <p:nvPr>
            <p:custDataLst>
              <p:tags r:id="rId8"/>
            </p:custDataLst>
          </p:nvPr>
        </p:nvCxnSpPr>
        <p:spPr>
          <a:xfrm>
            <a:off x="2526684" y="3029933"/>
            <a:ext cx="0" cy="379765"/>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7E68A36-5CD8-4729-A642-E1ECC08CB4C9}"/>
              </a:ext>
            </a:extLst>
          </p:cNvPr>
          <p:cNvSpPr/>
          <p:nvPr/>
        </p:nvSpPr>
        <p:spPr>
          <a:xfrm>
            <a:off x="2387015" y="2153752"/>
            <a:ext cx="1691554" cy="93705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submits full Initial Proposal (Volume 1 and Volume 2)</a:t>
            </a:r>
          </a:p>
        </p:txBody>
      </p:sp>
      <p:sp>
        <p:nvSpPr>
          <p:cNvPr id="40" name="TrackerNumBlue 26">
            <a:extLst>
              <a:ext uri="{FF2B5EF4-FFF2-40B4-BE49-F238E27FC236}">
                <a16:creationId xmlns:a16="http://schemas.microsoft.com/office/drawing/2014/main" id="{5AE29826-7979-4D3B-BAF9-3AD7028138C1}"/>
              </a:ext>
            </a:extLst>
          </p:cNvPr>
          <p:cNvSpPr/>
          <p:nvPr>
            <p:custDataLst>
              <p:tags r:id="rId9"/>
            </p:custDataLst>
          </p:nvPr>
        </p:nvSpPr>
        <p:spPr>
          <a:xfrm>
            <a:off x="2247344" y="201408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3</a:t>
            </a:r>
          </a:p>
        </p:txBody>
      </p:sp>
      <p:cxnSp>
        <p:nvCxnSpPr>
          <p:cNvPr id="41" name="LineSpecialityBullet 22">
            <a:extLst>
              <a:ext uri="{FF2B5EF4-FFF2-40B4-BE49-F238E27FC236}">
                <a16:creationId xmlns:a16="http://schemas.microsoft.com/office/drawing/2014/main" id="{0130994F-0A08-487A-8156-BBF26456344C}"/>
              </a:ext>
            </a:extLst>
          </p:cNvPr>
          <p:cNvCxnSpPr>
            <a:cxnSpLocks/>
          </p:cNvCxnSpPr>
          <p:nvPr>
            <p:custDataLst>
              <p:tags r:id="rId10"/>
            </p:custDataLst>
          </p:nvPr>
        </p:nvCxnSpPr>
        <p:spPr>
          <a:xfrm rot="10800000">
            <a:off x="3507067" y="3417154"/>
            <a:ext cx="0" cy="379765"/>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28ACF2C-80DF-4E09-9005-E86909D4005B}"/>
              </a:ext>
            </a:extLst>
          </p:cNvPr>
          <p:cNvSpPr/>
          <p:nvPr/>
        </p:nvSpPr>
        <p:spPr>
          <a:xfrm>
            <a:off x="2682511" y="3746665"/>
            <a:ext cx="1691554" cy="93705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NTIA reviews and approves Initial Proposal Volume 1</a:t>
            </a:r>
          </a:p>
        </p:txBody>
      </p:sp>
      <p:sp>
        <p:nvSpPr>
          <p:cNvPr id="43" name="TrackerNumBlue 26">
            <a:extLst>
              <a:ext uri="{FF2B5EF4-FFF2-40B4-BE49-F238E27FC236}">
                <a16:creationId xmlns:a16="http://schemas.microsoft.com/office/drawing/2014/main" id="{860C3308-AFDE-4AC4-BE86-2365F114B2C5}"/>
              </a:ext>
            </a:extLst>
          </p:cNvPr>
          <p:cNvSpPr/>
          <p:nvPr>
            <p:custDataLst>
              <p:tags r:id="rId11"/>
            </p:custDataLst>
          </p:nvPr>
        </p:nvSpPr>
        <p:spPr>
          <a:xfrm>
            <a:off x="2542840" y="360699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4</a:t>
            </a:r>
          </a:p>
        </p:txBody>
      </p:sp>
      <p:cxnSp>
        <p:nvCxnSpPr>
          <p:cNvPr id="44" name="LineSpecialityBullet 22">
            <a:extLst>
              <a:ext uri="{FF2B5EF4-FFF2-40B4-BE49-F238E27FC236}">
                <a16:creationId xmlns:a16="http://schemas.microsoft.com/office/drawing/2014/main" id="{D1EF44C1-4B84-4425-A760-DA23761021FF}"/>
              </a:ext>
            </a:extLst>
          </p:cNvPr>
          <p:cNvCxnSpPr>
            <a:cxnSpLocks/>
          </p:cNvCxnSpPr>
          <p:nvPr>
            <p:custDataLst>
              <p:tags r:id="rId12"/>
            </p:custDataLst>
          </p:nvPr>
        </p:nvCxnSpPr>
        <p:spPr>
          <a:xfrm>
            <a:off x="4497581" y="2330338"/>
            <a:ext cx="0" cy="1074298"/>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6715246-005D-49C4-BED6-85BCADD0BF2A}"/>
              </a:ext>
            </a:extLst>
          </p:cNvPr>
          <p:cNvSpPr/>
          <p:nvPr/>
        </p:nvSpPr>
        <p:spPr>
          <a:xfrm>
            <a:off x="4357912" y="1391633"/>
            <a:ext cx="1691554" cy="1129205"/>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runs approved modifications and deduplication of funding process</a:t>
            </a:r>
          </a:p>
        </p:txBody>
      </p:sp>
      <p:sp>
        <p:nvSpPr>
          <p:cNvPr id="48" name="TrackerNumBlue 26">
            <a:extLst>
              <a:ext uri="{FF2B5EF4-FFF2-40B4-BE49-F238E27FC236}">
                <a16:creationId xmlns:a16="http://schemas.microsoft.com/office/drawing/2014/main" id="{0D0E6275-6265-4BB9-9AA7-7BB3F62DEDE9}"/>
              </a:ext>
            </a:extLst>
          </p:cNvPr>
          <p:cNvSpPr/>
          <p:nvPr>
            <p:custDataLst>
              <p:tags r:id="rId13"/>
            </p:custDataLst>
          </p:nvPr>
        </p:nvSpPr>
        <p:spPr>
          <a:xfrm>
            <a:off x="4218241" y="125196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5</a:t>
            </a:r>
          </a:p>
        </p:txBody>
      </p:sp>
      <p:cxnSp>
        <p:nvCxnSpPr>
          <p:cNvPr id="49" name="LineSpecialityBullet 22">
            <a:extLst>
              <a:ext uri="{FF2B5EF4-FFF2-40B4-BE49-F238E27FC236}">
                <a16:creationId xmlns:a16="http://schemas.microsoft.com/office/drawing/2014/main" id="{99A690D0-95A7-4DFE-B5D5-CF1A13EC7BAD}"/>
              </a:ext>
            </a:extLst>
          </p:cNvPr>
          <p:cNvCxnSpPr>
            <a:cxnSpLocks/>
          </p:cNvCxnSpPr>
          <p:nvPr>
            <p:custDataLst>
              <p:tags r:id="rId14"/>
            </p:custDataLst>
          </p:nvPr>
        </p:nvCxnSpPr>
        <p:spPr>
          <a:xfrm flipV="1">
            <a:off x="5431301" y="3424091"/>
            <a:ext cx="0" cy="1268877"/>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C4A1C6C-BCEB-4656-80AD-0B559E6AD54B}"/>
              </a:ext>
            </a:extLst>
          </p:cNvPr>
          <p:cNvSpPr/>
          <p:nvPr/>
        </p:nvSpPr>
        <p:spPr>
          <a:xfrm>
            <a:off x="4595034" y="4502468"/>
            <a:ext cx="1691554" cy="93705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runs approved challenge process</a:t>
            </a:r>
          </a:p>
        </p:txBody>
      </p:sp>
      <p:sp>
        <p:nvSpPr>
          <p:cNvPr id="51" name="TrackerNumBlue 26">
            <a:extLst>
              <a:ext uri="{FF2B5EF4-FFF2-40B4-BE49-F238E27FC236}">
                <a16:creationId xmlns:a16="http://schemas.microsoft.com/office/drawing/2014/main" id="{D8A2FDF0-21E2-4E84-B532-160F736EF843}"/>
              </a:ext>
            </a:extLst>
          </p:cNvPr>
          <p:cNvSpPr/>
          <p:nvPr>
            <p:custDataLst>
              <p:tags r:id="rId15"/>
            </p:custDataLst>
          </p:nvPr>
        </p:nvSpPr>
        <p:spPr>
          <a:xfrm>
            <a:off x="4481393" y="434954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6</a:t>
            </a:r>
          </a:p>
        </p:txBody>
      </p:sp>
      <p:cxnSp>
        <p:nvCxnSpPr>
          <p:cNvPr id="52" name="LineSpecialityBullet 22">
            <a:extLst>
              <a:ext uri="{FF2B5EF4-FFF2-40B4-BE49-F238E27FC236}">
                <a16:creationId xmlns:a16="http://schemas.microsoft.com/office/drawing/2014/main" id="{F56F6B43-7E83-4B33-BAEE-F8CBA423BDC3}"/>
              </a:ext>
            </a:extLst>
          </p:cNvPr>
          <p:cNvCxnSpPr>
            <a:cxnSpLocks/>
          </p:cNvCxnSpPr>
          <p:nvPr>
            <p:custDataLst>
              <p:tags r:id="rId16"/>
            </p:custDataLst>
          </p:nvPr>
        </p:nvCxnSpPr>
        <p:spPr>
          <a:xfrm>
            <a:off x="6442713" y="3036561"/>
            <a:ext cx="0" cy="379765"/>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BE387B6-9F79-4E79-AE46-6F042FCD3D50}"/>
              </a:ext>
            </a:extLst>
          </p:cNvPr>
          <p:cNvSpPr/>
          <p:nvPr/>
        </p:nvSpPr>
        <p:spPr>
          <a:xfrm>
            <a:off x="6303044" y="2160380"/>
            <a:ext cx="1691554" cy="93705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runs another deduplication of funding process</a:t>
            </a:r>
          </a:p>
        </p:txBody>
      </p:sp>
      <p:sp>
        <p:nvSpPr>
          <p:cNvPr id="54" name="TrackerNumBlue 26">
            <a:extLst>
              <a:ext uri="{FF2B5EF4-FFF2-40B4-BE49-F238E27FC236}">
                <a16:creationId xmlns:a16="http://schemas.microsoft.com/office/drawing/2014/main" id="{F5AB3504-90E1-475C-B48A-2EABCD9E7A91}"/>
              </a:ext>
            </a:extLst>
          </p:cNvPr>
          <p:cNvSpPr/>
          <p:nvPr>
            <p:custDataLst>
              <p:tags r:id="rId17"/>
            </p:custDataLst>
          </p:nvPr>
        </p:nvSpPr>
        <p:spPr>
          <a:xfrm>
            <a:off x="6163373" y="202071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7</a:t>
            </a:r>
          </a:p>
        </p:txBody>
      </p:sp>
      <p:cxnSp>
        <p:nvCxnSpPr>
          <p:cNvPr id="56" name="LineSpecialityBullet 22">
            <a:extLst>
              <a:ext uri="{FF2B5EF4-FFF2-40B4-BE49-F238E27FC236}">
                <a16:creationId xmlns:a16="http://schemas.microsoft.com/office/drawing/2014/main" id="{AF1F5481-CF71-4B76-AB07-ECF723C1D10B}"/>
              </a:ext>
            </a:extLst>
          </p:cNvPr>
          <p:cNvCxnSpPr>
            <a:cxnSpLocks/>
          </p:cNvCxnSpPr>
          <p:nvPr>
            <p:custDataLst>
              <p:tags r:id="rId18"/>
            </p:custDataLst>
          </p:nvPr>
        </p:nvCxnSpPr>
        <p:spPr>
          <a:xfrm rot="10800000">
            <a:off x="7389400" y="3419426"/>
            <a:ext cx="0" cy="379765"/>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F4B77E7-DE54-448B-B234-4DEA0AD8F6EB}"/>
              </a:ext>
            </a:extLst>
          </p:cNvPr>
          <p:cNvSpPr/>
          <p:nvPr/>
        </p:nvSpPr>
        <p:spPr>
          <a:xfrm>
            <a:off x="6551592" y="3748937"/>
            <a:ext cx="1691554" cy="93705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submits challenge results to NTIA</a:t>
            </a:r>
          </a:p>
        </p:txBody>
      </p:sp>
      <p:sp>
        <p:nvSpPr>
          <p:cNvPr id="58" name="TrackerNumBlue 26">
            <a:extLst>
              <a:ext uri="{FF2B5EF4-FFF2-40B4-BE49-F238E27FC236}">
                <a16:creationId xmlns:a16="http://schemas.microsoft.com/office/drawing/2014/main" id="{A7B4A054-FA68-4744-AEC5-9E799D064C5E}"/>
              </a:ext>
            </a:extLst>
          </p:cNvPr>
          <p:cNvSpPr/>
          <p:nvPr>
            <p:custDataLst>
              <p:tags r:id="rId19"/>
            </p:custDataLst>
          </p:nvPr>
        </p:nvSpPr>
        <p:spPr>
          <a:xfrm>
            <a:off x="6411921" y="360926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8</a:t>
            </a:r>
          </a:p>
        </p:txBody>
      </p:sp>
      <p:cxnSp>
        <p:nvCxnSpPr>
          <p:cNvPr id="59" name="LineSpecialityBullet 22">
            <a:extLst>
              <a:ext uri="{FF2B5EF4-FFF2-40B4-BE49-F238E27FC236}">
                <a16:creationId xmlns:a16="http://schemas.microsoft.com/office/drawing/2014/main" id="{5A3009F1-B6BB-4E7B-A5F0-984E03E88E8D}"/>
              </a:ext>
            </a:extLst>
          </p:cNvPr>
          <p:cNvCxnSpPr>
            <a:cxnSpLocks/>
          </p:cNvCxnSpPr>
          <p:nvPr>
            <p:custDataLst>
              <p:tags r:id="rId20"/>
            </p:custDataLst>
          </p:nvPr>
        </p:nvCxnSpPr>
        <p:spPr>
          <a:xfrm>
            <a:off x="8385889" y="2343068"/>
            <a:ext cx="0" cy="1074298"/>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789EB609-7CB9-4299-AF99-0BCE6663EC67}"/>
              </a:ext>
            </a:extLst>
          </p:cNvPr>
          <p:cNvSpPr/>
          <p:nvPr/>
        </p:nvSpPr>
        <p:spPr>
          <a:xfrm>
            <a:off x="8246220" y="1459270"/>
            <a:ext cx="1691554" cy="107429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NTIA reviews and validates challenge results</a:t>
            </a:r>
          </a:p>
        </p:txBody>
      </p:sp>
      <p:sp>
        <p:nvSpPr>
          <p:cNvPr id="61" name="TrackerNumBlue 26">
            <a:extLst>
              <a:ext uri="{FF2B5EF4-FFF2-40B4-BE49-F238E27FC236}">
                <a16:creationId xmlns:a16="http://schemas.microsoft.com/office/drawing/2014/main" id="{4D28FC7D-5B6B-4695-9E49-DDFB5E82FF45}"/>
              </a:ext>
            </a:extLst>
          </p:cNvPr>
          <p:cNvSpPr/>
          <p:nvPr>
            <p:custDataLst>
              <p:tags r:id="rId21"/>
            </p:custDataLst>
          </p:nvPr>
        </p:nvSpPr>
        <p:spPr>
          <a:xfrm>
            <a:off x="8106549" y="133095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9</a:t>
            </a:r>
          </a:p>
        </p:txBody>
      </p:sp>
      <p:cxnSp>
        <p:nvCxnSpPr>
          <p:cNvPr id="62" name="LineSpecialityBullet 22">
            <a:extLst>
              <a:ext uri="{FF2B5EF4-FFF2-40B4-BE49-F238E27FC236}">
                <a16:creationId xmlns:a16="http://schemas.microsoft.com/office/drawing/2014/main" id="{F43569D2-0B46-4759-8E8E-91451519E235}"/>
              </a:ext>
            </a:extLst>
          </p:cNvPr>
          <p:cNvCxnSpPr>
            <a:cxnSpLocks/>
          </p:cNvCxnSpPr>
          <p:nvPr>
            <p:custDataLst>
              <p:tags r:id="rId22"/>
            </p:custDataLst>
          </p:nvPr>
        </p:nvCxnSpPr>
        <p:spPr>
          <a:xfrm flipV="1">
            <a:off x="9313291" y="3418136"/>
            <a:ext cx="0" cy="1268877"/>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B8A93B85-BDE4-4937-B5C5-E7F4658F90F0}"/>
              </a:ext>
            </a:extLst>
          </p:cNvPr>
          <p:cNvSpPr/>
          <p:nvPr/>
        </p:nvSpPr>
        <p:spPr>
          <a:xfrm>
            <a:off x="8477024" y="4496513"/>
            <a:ext cx="1691554" cy="93705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NTIA communicates determination to Eligible Entities</a:t>
            </a:r>
          </a:p>
        </p:txBody>
      </p:sp>
      <p:sp>
        <p:nvSpPr>
          <p:cNvPr id="64" name="TrackerNumBlue 26">
            <a:extLst>
              <a:ext uri="{FF2B5EF4-FFF2-40B4-BE49-F238E27FC236}">
                <a16:creationId xmlns:a16="http://schemas.microsoft.com/office/drawing/2014/main" id="{E0717D66-DB6D-44C5-A3FB-CC0B3E3B1E41}"/>
              </a:ext>
            </a:extLst>
          </p:cNvPr>
          <p:cNvSpPr/>
          <p:nvPr>
            <p:custDataLst>
              <p:tags r:id="rId23"/>
            </p:custDataLst>
          </p:nvPr>
        </p:nvSpPr>
        <p:spPr>
          <a:xfrm>
            <a:off x="8363383" y="434359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10</a:t>
            </a:r>
          </a:p>
        </p:txBody>
      </p:sp>
      <p:sp>
        <p:nvSpPr>
          <p:cNvPr id="30" name="TextBox 29">
            <a:extLst>
              <a:ext uri="{FF2B5EF4-FFF2-40B4-BE49-F238E27FC236}">
                <a16:creationId xmlns:a16="http://schemas.microsoft.com/office/drawing/2014/main" id="{2EAD7E2C-8159-40D5-B7F0-CFE77021B23C}"/>
              </a:ext>
            </a:extLst>
          </p:cNvPr>
          <p:cNvSpPr txBox="1"/>
          <p:nvPr/>
        </p:nvSpPr>
        <p:spPr>
          <a:xfrm>
            <a:off x="10885156" y="3540059"/>
            <a:ext cx="74017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spcBef>
                <a:spcPts val="0"/>
              </a:spcBef>
              <a:spcAft>
                <a:spcPts val="0"/>
              </a:spcAft>
            </a:pPr>
            <a:r>
              <a:rPr lang="en-US" sz="1400" dirty="0"/>
              <a:t>Max</a:t>
            </a:r>
          </a:p>
          <a:p>
            <a:pPr algn="ctr">
              <a:spcBef>
                <a:spcPts val="0"/>
              </a:spcBef>
              <a:spcAft>
                <a:spcPts val="0"/>
              </a:spcAft>
            </a:pPr>
            <a:r>
              <a:rPr lang="en-US" sz="1400" dirty="0"/>
              <a:t>120 days</a:t>
            </a:r>
          </a:p>
        </p:txBody>
      </p:sp>
      <p:sp>
        <p:nvSpPr>
          <p:cNvPr id="31" name="Rectangle 30">
            <a:extLst>
              <a:ext uri="{FF2B5EF4-FFF2-40B4-BE49-F238E27FC236}">
                <a16:creationId xmlns:a16="http://schemas.microsoft.com/office/drawing/2014/main" id="{92F719AD-8AAF-4217-9E26-BCA8AAF49E16}"/>
              </a:ext>
            </a:extLst>
          </p:cNvPr>
          <p:cNvSpPr>
            <a:spLocks/>
          </p:cNvSpPr>
          <p:nvPr/>
        </p:nvSpPr>
        <p:spPr>
          <a:xfrm>
            <a:off x="10597711" y="992941"/>
            <a:ext cx="279340" cy="200620"/>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6" name="Rectangle 65">
            <a:extLst>
              <a:ext uri="{FF2B5EF4-FFF2-40B4-BE49-F238E27FC236}">
                <a16:creationId xmlns:a16="http://schemas.microsoft.com/office/drawing/2014/main" id="{D0DAD6D7-6B69-4BC1-81FD-1E4861861764}"/>
              </a:ext>
            </a:extLst>
          </p:cNvPr>
          <p:cNvSpPr>
            <a:spLocks/>
          </p:cNvSpPr>
          <p:nvPr/>
        </p:nvSpPr>
        <p:spPr>
          <a:xfrm>
            <a:off x="8639804" y="992941"/>
            <a:ext cx="279340" cy="200620"/>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a:solidFill>
                <a:schemeClr val="tx1"/>
              </a:solidFill>
            </a:endParaRPr>
          </a:p>
        </p:txBody>
      </p:sp>
      <p:sp>
        <p:nvSpPr>
          <p:cNvPr id="32" name="TextBox 31">
            <a:extLst>
              <a:ext uri="{FF2B5EF4-FFF2-40B4-BE49-F238E27FC236}">
                <a16:creationId xmlns:a16="http://schemas.microsoft.com/office/drawing/2014/main" id="{B64681E4-F852-4997-8D0F-E085D9A4D01C}"/>
              </a:ext>
            </a:extLst>
          </p:cNvPr>
          <p:cNvSpPr txBox="1"/>
          <p:nvPr/>
        </p:nvSpPr>
        <p:spPr>
          <a:xfrm>
            <a:off x="8983486" y="1000918"/>
            <a:ext cx="141021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t>Eligible entity activity</a:t>
            </a:r>
          </a:p>
        </p:txBody>
      </p:sp>
      <p:sp>
        <p:nvSpPr>
          <p:cNvPr id="68" name="TextBox 67">
            <a:extLst>
              <a:ext uri="{FF2B5EF4-FFF2-40B4-BE49-F238E27FC236}">
                <a16:creationId xmlns:a16="http://schemas.microsoft.com/office/drawing/2014/main" id="{D16C2077-48C2-4A4F-AA40-6BDA19D7BA4E}"/>
              </a:ext>
            </a:extLst>
          </p:cNvPr>
          <p:cNvSpPr txBox="1"/>
          <p:nvPr/>
        </p:nvSpPr>
        <p:spPr>
          <a:xfrm>
            <a:off x="10941392" y="1000917"/>
            <a:ext cx="87352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t>NTIA activity</a:t>
            </a:r>
          </a:p>
        </p:txBody>
      </p:sp>
      <p:sp>
        <p:nvSpPr>
          <p:cNvPr id="33" name="TextBox 32">
            <a:extLst>
              <a:ext uri="{FF2B5EF4-FFF2-40B4-BE49-F238E27FC236}">
                <a16:creationId xmlns:a16="http://schemas.microsoft.com/office/drawing/2014/main" id="{8975EBD9-1D79-4348-8E63-FC4C09209496}"/>
              </a:ext>
            </a:extLst>
          </p:cNvPr>
          <p:cNvSpPr txBox="1"/>
          <p:nvPr/>
        </p:nvSpPr>
        <p:spPr>
          <a:xfrm>
            <a:off x="559130" y="6475358"/>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r>
              <a:rPr lang="en-US" sz="800" dirty="0">
                <a:hlinkClick r:id="rId31"/>
              </a:rPr>
              <a:t>BEAD Challenge Process Policy Notice</a:t>
            </a:r>
            <a:r>
              <a:rPr lang="en-US" sz="800" dirty="0"/>
              <a:t>. NTIA. Internet For All.</a:t>
            </a:r>
          </a:p>
        </p:txBody>
      </p:sp>
      <p:sp>
        <p:nvSpPr>
          <p:cNvPr id="5" name="TextBox 4">
            <a:extLst>
              <a:ext uri="{FF2B5EF4-FFF2-40B4-BE49-F238E27FC236}">
                <a16:creationId xmlns:a16="http://schemas.microsoft.com/office/drawing/2014/main" id="{254C6F39-3F79-4660-9F19-A6B3FE067700}"/>
              </a:ext>
            </a:extLst>
          </p:cNvPr>
          <p:cNvSpPr txBox="1"/>
          <p:nvPr/>
        </p:nvSpPr>
        <p:spPr>
          <a:xfrm>
            <a:off x="559130" y="5648325"/>
            <a:ext cx="126014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1400" b="1" dirty="0"/>
              <a:t>Additional considerations</a:t>
            </a:r>
          </a:p>
        </p:txBody>
      </p:sp>
      <p:cxnSp>
        <p:nvCxnSpPr>
          <p:cNvPr id="6" name="LineBasicVerticalDefault 6">
            <a:extLst>
              <a:ext uri="{FF2B5EF4-FFF2-40B4-BE49-F238E27FC236}">
                <a16:creationId xmlns:a16="http://schemas.microsoft.com/office/drawing/2014/main" id="{30C7C339-AFF0-4190-9A0A-3A05A963D3C2}"/>
              </a:ext>
            </a:extLst>
          </p:cNvPr>
          <p:cNvCxnSpPr>
            <a:cxnSpLocks/>
          </p:cNvCxnSpPr>
          <p:nvPr>
            <p:custDataLst>
              <p:tags r:id="rId24"/>
            </p:custDataLst>
          </p:nvPr>
        </p:nvCxnSpPr>
        <p:spPr>
          <a:xfrm>
            <a:off x="1943460" y="5686425"/>
            <a:ext cx="0" cy="695325"/>
          </a:xfrm>
          <a:prstGeom prst="straightConnector1">
            <a:avLst/>
          </a:prstGeom>
          <a:ln w="381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E392FC4-237D-4788-B6E8-B1A329309650}"/>
              </a:ext>
            </a:extLst>
          </p:cNvPr>
          <p:cNvSpPr/>
          <p:nvPr/>
        </p:nvSpPr>
        <p:spPr>
          <a:xfrm>
            <a:off x="2038350" y="5686425"/>
            <a:ext cx="9627704" cy="695325"/>
          </a:xfrm>
          <a:prstGeom prst="rect">
            <a:avLst/>
          </a:prstGeom>
          <a:no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dirty="0">
                <a:solidFill>
                  <a:schemeClr val="tx1"/>
                </a:solidFill>
              </a:rPr>
              <a:t>Per BEAD requirements, states are not able to run the challenge process until IP V1 is approved &amp; IP V2 is submitted.</a:t>
            </a:r>
          </a:p>
          <a:p>
            <a:pPr>
              <a:spcBef>
                <a:spcPts val="300"/>
              </a:spcBef>
              <a:spcAft>
                <a:spcPts val="300"/>
              </a:spcAft>
            </a:pPr>
            <a:r>
              <a:rPr lang="en-US" sz="1400" dirty="0">
                <a:solidFill>
                  <a:schemeClr val="tx1"/>
                </a:solidFill>
              </a:rPr>
              <a:t>However, states could run the challenge process before IP V2 is reviewed/approved, though it is not required.</a:t>
            </a:r>
          </a:p>
        </p:txBody>
      </p:sp>
      <p:cxnSp>
        <p:nvCxnSpPr>
          <p:cNvPr id="12" name="LineBasicDefault 12">
            <a:extLst>
              <a:ext uri="{FF2B5EF4-FFF2-40B4-BE49-F238E27FC236}">
                <a16:creationId xmlns:a16="http://schemas.microsoft.com/office/drawing/2014/main" id="{23172C3C-027A-4917-A7B5-A9AC6AFEE3B2}"/>
              </a:ext>
            </a:extLst>
          </p:cNvPr>
          <p:cNvCxnSpPr>
            <a:cxnSpLocks/>
          </p:cNvCxnSpPr>
          <p:nvPr>
            <p:custDataLst>
              <p:tags r:id="rId25"/>
            </p:custDataLst>
          </p:nvPr>
        </p:nvCxnSpPr>
        <p:spPr>
          <a:xfrm>
            <a:off x="143924" y="5565775"/>
            <a:ext cx="11111318" cy="0"/>
          </a:xfrm>
          <a:prstGeom prst="straightConnector1">
            <a:avLst/>
          </a:prstGeom>
          <a:ln w="12700" cap="flat">
            <a:solidFill>
              <a:schemeClr val="bg1">
                <a:lumMod val="6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LineSpecialityBullet 22">
            <a:extLst>
              <a:ext uri="{FF2B5EF4-FFF2-40B4-BE49-F238E27FC236}">
                <a16:creationId xmlns:a16="http://schemas.microsoft.com/office/drawing/2014/main" id="{1B4F2000-89CD-419A-B040-22C1C4AFD43A}"/>
              </a:ext>
            </a:extLst>
          </p:cNvPr>
          <p:cNvCxnSpPr>
            <a:cxnSpLocks/>
          </p:cNvCxnSpPr>
          <p:nvPr>
            <p:custDataLst>
              <p:tags r:id="rId26"/>
            </p:custDataLst>
          </p:nvPr>
        </p:nvCxnSpPr>
        <p:spPr>
          <a:xfrm>
            <a:off x="10297366" y="2349313"/>
            <a:ext cx="0" cy="1074298"/>
          </a:xfrm>
          <a:prstGeom prst="straightConnector1">
            <a:avLst/>
          </a:prstGeom>
          <a:ln w="38100" cap="flat">
            <a:solidFill>
              <a:srgbClr val="627193"/>
            </a:solidFill>
            <a:miter lim="800000"/>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C454F95-F216-4F77-8180-36A6D927EE30}"/>
              </a:ext>
            </a:extLst>
          </p:cNvPr>
          <p:cNvSpPr/>
          <p:nvPr/>
        </p:nvSpPr>
        <p:spPr>
          <a:xfrm>
            <a:off x="10157697" y="2160380"/>
            <a:ext cx="1691554" cy="93705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tx1"/>
                </a:solidFill>
              </a:rPr>
              <a:t>Eligible Entity publishes final determinations</a:t>
            </a:r>
          </a:p>
        </p:txBody>
      </p:sp>
      <p:sp>
        <p:nvSpPr>
          <p:cNvPr id="67" name="TrackerNumBlue 26">
            <a:extLst>
              <a:ext uri="{FF2B5EF4-FFF2-40B4-BE49-F238E27FC236}">
                <a16:creationId xmlns:a16="http://schemas.microsoft.com/office/drawing/2014/main" id="{8742EFE3-920C-4FBA-A0B6-D53AD2243914}"/>
              </a:ext>
            </a:extLst>
          </p:cNvPr>
          <p:cNvSpPr/>
          <p:nvPr>
            <p:custDataLst>
              <p:tags r:id="rId27"/>
            </p:custDataLst>
          </p:nvPr>
        </p:nvSpPr>
        <p:spPr>
          <a:xfrm>
            <a:off x="10018026" y="202071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11</a:t>
            </a:r>
          </a:p>
        </p:txBody>
      </p:sp>
    </p:spTree>
    <p:extLst>
      <p:ext uri="{BB962C8B-B14F-4D97-AF65-F5344CB8AC3E}">
        <p14:creationId xmlns:p14="http://schemas.microsoft.com/office/powerpoint/2010/main" val="64424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407AC5D-9E5F-4A67-86B0-9F6A4E1935A8}"/>
              </a:ext>
            </a:extLst>
          </p:cNvPr>
          <p:cNvGraphicFramePr>
            <a:graphicFrameLocks noChangeAspect="1"/>
          </p:cNvGraphicFramePr>
          <p:nvPr>
            <p:custDataLst>
              <p:tags r:id="rId1"/>
            </p:custDataLst>
            <p:extLst>
              <p:ext uri="{D42A27DB-BD31-4B8C-83A1-F6EECF244321}">
                <p14:modId xmlns:p14="http://schemas.microsoft.com/office/powerpoint/2010/main" val="3556523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70" imgH="371" progId="TCLayout.ActiveDocument.1">
                  <p:embed/>
                </p:oleObj>
              </mc:Choice>
              <mc:Fallback>
                <p:oleObj name="think-cell Slide" r:id="rId13" imgW="370" imgH="371" progId="TCLayout.ActiveDocument.1">
                  <p:embed/>
                  <p:pic>
                    <p:nvPicPr>
                      <p:cNvPr id="2" name="Object 6" hidden="1">
                        <a:extLst>
                          <a:ext uri="{FF2B5EF4-FFF2-40B4-BE49-F238E27FC236}">
                            <a16:creationId xmlns:a16="http://schemas.microsoft.com/office/drawing/2014/main" id="{B407AC5D-9E5F-4A67-86B0-9F6A4E1935A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F9C0E1B-1C55-4552-8891-BB3BB1986114}"/>
              </a:ext>
            </a:extLst>
          </p:cNvPr>
          <p:cNvSpPr>
            <a:spLocks noGrp="1"/>
          </p:cNvSpPr>
          <p:nvPr>
            <p:ph type="title"/>
            <p:custDataLst>
              <p:tags r:id="rId2"/>
            </p:custDataLst>
          </p:nvPr>
        </p:nvSpPr>
        <p:spPr>
          <a:xfrm>
            <a:off x="554736" y="134291"/>
            <a:ext cx="7918704"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Key requirements for the MT-run BEAD challenge process</a:t>
            </a:r>
            <a:endParaRPr lang="cs-CZ" dirty="0"/>
          </a:p>
        </p:txBody>
      </p:sp>
      <p:sp>
        <p:nvSpPr>
          <p:cNvPr id="45" name="TextBox 44">
            <a:extLst>
              <a:ext uri="{FF2B5EF4-FFF2-40B4-BE49-F238E27FC236}">
                <a16:creationId xmlns:a16="http://schemas.microsoft.com/office/drawing/2014/main" id="{1D4BFFE0-143F-4E0A-A929-46AD8D1CFA47}"/>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47" name="TextBox 46">
            <a:extLst>
              <a:ext uri="{FF2B5EF4-FFF2-40B4-BE49-F238E27FC236}">
                <a16:creationId xmlns:a16="http://schemas.microsoft.com/office/drawing/2014/main" id="{46A98BD6-D86A-4F9C-AC9B-F4E017719806}"/>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3" name="TextBox 72">
            <a:extLst>
              <a:ext uri="{FF2B5EF4-FFF2-40B4-BE49-F238E27FC236}">
                <a16:creationId xmlns:a16="http://schemas.microsoft.com/office/drawing/2014/main" id="{5AE4A4C6-B55C-4295-BD7B-6FCF15B4CB7D}"/>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88" name="4. Footnote">
            <a:extLst>
              <a:ext uri="{FF2B5EF4-FFF2-40B4-BE49-F238E27FC236}">
                <a16:creationId xmlns:a16="http://schemas.microsoft.com/office/drawing/2014/main" id="{247E52DD-3F1A-4454-BC79-E65FDC351D6B}"/>
              </a:ext>
            </a:extLst>
          </p:cNvPr>
          <p:cNvSpPr txBox="1"/>
          <p:nvPr>
            <p:custDataLst>
              <p:tags r:id="rId3"/>
            </p:custDataLst>
          </p:nvPr>
        </p:nvSpPr>
        <p:spPr>
          <a:xfrm>
            <a:off x="553971" y="6259165"/>
            <a:ext cx="7919470"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19075" lvl="0" indent="-228600">
              <a:buAutoNum type="arabicPeriod"/>
            </a:pPr>
            <a:r>
              <a:rPr lang="en-US" dirty="0"/>
              <a:t>The publication date of the National Broadband Map cannot predate the submission of the Initial Proposal by more than 59 days</a:t>
            </a:r>
          </a:p>
          <a:p>
            <a:pPr marL="219075" lvl="0" indent="-228600">
              <a:buAutoNum type="arabicPeriod"/>
            </a:pPr>
            <a:r>
              <a:rPr lang="en-US" dirty="0"/>
              <a:t>As of the date the challenge process is concluded</a:t>
            </a:r>
          </a:p>
        </p:txBody>
      </p:sp>
      <p:sp>
        <p:nvSpPr>
          <p:cNvPr id="14" name="TextBox 13">
            <a:extLst>
              <a:ext uri="{FF2B5EF4-FFF2-40B4-BE49-F238E27FC236}">
                <a16:creationId xmlns:a16="http://schemas.microsoft.com/office/drawing/2014/main" id="{A213BB90-D69C-449C-9226-77594CDD68CD}"/>
              </a:ext>
            </a:extLst>
          </p:cNvPr>
          <p:cNvSpPr txBox="1"/>
          <p:nvPr/>
        </p:nvSpPr>
        <p:spPr>
          <a:xfrm>
            <a:off x="1987621" y="4942019"/>
            <a:ext cx="6480870" cy="64633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2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solidFill>
                  <a:srgbClr val="627193"/>
                </a:solidFill>
              </a:rPr>
              <a:t>Publicly</a:t>
            </a:r>
            <a:r>
              <a:rPr lang="en-US" sz="1400" dirty="0"/>
              <a:t> </a:t>
            </a:r>
            <a:r>
              <a:rPr lang="en-US" sz="1400" b="1" dirty="0">
                <a:solidFill>
                  <a:srgbClr val="5E6E8F"/>
                </a:solidFill>
              </a:rPr>
              <a:t>post challenge process </a:t>
            </a:r>
            <a:r>
              <a:rPr lang="en-US" sz="1400" dirty="0"/>
              <a:t>once approved by NTIA &amp; before implementing </a:t>
            </a:r>
            <a:r>
              <a:rPr lang="en-US" sz="1400" b="1" dirty="0">
                <a:solidFill>
                  <a:srgbClr val="627193"/>
                </a:solidFill>
              </a:rPr>
              <a:t>Publicly post final location classifications (once approved by NTIA) ≥60 days before allocating grant funds </a:t>
            </a:r>
            <a:r>
              <a:rPr lang="en-US" sz="1400" dirty="0"/>
              <a:t>for network deployment</a:t>
            </a:r>
          </a:p>
        </p:txBody>
      </p:sp>
      <p:sp>
        <p:nvSpPr>
          <p:cNvPr id="22" name="TextBox 21">
            <a:extLst>
              <a:ext uri="{FF2B5EF4-FFF2-40B4-BE49-F238E27FC236}">
                <a16:creationId xmlns:a16="http://schemas.microsoft.com/office/drawing/2014/main" id="{712FBA43-DC7E-425C-9919-E240101D463F}"/>
              </a:ext>
            </a:extLst>
          </p:cNvPr>
          <p:cNvSpPr txBox="1"/>
          <p:nvPr/>
        </p:nvSpPr>
        <p:spPr>
          <a:xfrm>
            <a:off x="1986852" y="3675024"/>
            <a:ext cx="6480101" cy="430887"/>
          </a:xfrm>
          <a:prstGeom prst="rect">
            <a:avLst/>
          </a:prstGeom>
          <a:noFill/>
          <a:ln w="6350">
            <a:noFill/>
            <a:miter lim="800000"/>
          </a:ln>
        </p:spPr>
        <p:txBody>
          <a:bodyPr wrap="square" lIns="0" tIns="0" rIns="0" bIns="0">
            <a:spAutoFit/>
          </a:bodyPr>
          <a:lstStyle/>
          <a:p>
            <a:r>
              <a:rPr lang="en-US" sz="1400" dirty="0">
                <a:solidFill>
                  <a:srgbClr val="000000"/>
                </a:solidFill>
                <a:latin typeface="Arial" panose="020B0604020202020204" pitchFamily="34" charset="0"/>
              </a:rPr>
              <a:t>Only </a:t>
            </a:r>
            <a:r>
              <a:rPr lang="en-US" sz="1400" b="1" i="0" u="none" strike="noStrike" baseline="0" dirty="0">
                <a:solidFill>
                  <a:srgbClr val="627193"/>
                </a:solidFill>
                <a:latin typeface="Arial" panose="020B0604020202020204" pitchFamily="34" charset="0"/>
              </a:rPr>
              <a:t>nonprofit organizations, local and tribal governments, and broadband service providers</a:t>
            </a:r>
            <a:r>
              <a:rPr lang="en-US" sz="1400" dirty="0">
                <a:solidFill>
                  <a:srgbClr val="000000"/>
                </a:solidFill>
                <a:latin typeface="Arial" panose="020B0604020202020204" pitchFamily="34" charset="0"/>
              </a:rPr>
              <a:t> can submit challenges</a:t>
            </a:r>
            <a:endParaRPr lang="en-US" sz="1400" dirty="0"/>
          </a:p>
        </p:txBody>
      </p:sp>
      <p:sp>
        <p:nvSpPr>
          <p:cNvPr id="13" name="TextBox 12">
            <a:extLst>
              <a:ext uri="{FF2B5EF4-FFF2-40B4-BE49-F238E27FC236}">
                <a16:creationId xmlns:a16="http://schemas.microsoft.com/office/drawing/2014/main" id="{C73973B0-60B2-47F1-A984-5C55AC5BFFE4}"/>
              </a:ext>
            </a:extLst>
          </p:cNvPr>
          <p:cNvSpPr txBox="1"/>
          <p:nvPr/>
        </p:nvSpPr>
        <p:spPr>
          <a:xfrm>
            <a:off x="553969" y="1541756"/>
            <a:ext cx="7918703"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Key requirements for Eligible Entities</a:t>
            </a:r>
          </a:p>
        </p:txBody>
      </p:sp>
      <p:sp>
        <p:nvSpPr>
          <p:cNvPr id="30" name="TextBox 29">
            <a:extLst>
              <a:ext uri="{FF2B5EF4-FFF2-40B4-BE49-F238E27FC236}">
                <a16:creationId xmlns:a16="http://schemas.microsoft.com/office/drawing/2014/main" id="{CEEF181D-9FF5-4796-88CA-F49AE1C1BB8D}"/>
              </a:ext>
            </a:extLst>
          </p:cNvPr>
          <p:cNvSpPr txBox="1"/>
          <p:nvPr/>
        </p:nvSpPr>
        <p:spPr>
          <a:xfrm>
            <a:off x="9042214" y="1541756"/>
            <a:ext cx="262393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Implications</a:t>
            </a:r>
          </a:p>
        </p:txBody>
      </p:sp>
      <p:cxnSp>
        <p:nvCxnSpPr>
          <p:cNvPr id="24" name="LineBasicDefault 24">
            <a:extLst>
              <a:ext uri="{FF2B5EF4-FFF2-40B4-BE49-F238E27FC236}">
                <a16:creationId xmlns:a16="http://schemas.microsoft.com/office/drawing/2014/main" id="{0A95A614-E92E-4E82-B8FC-43C0714307E1}"/>
              </a:ext>
            </a:extLst>
          </p:cNvPr>
          <p:cNvCxnSpPr>
            <a:cxnSpLocks/>
          </p:cNvCxnSpPr>
          <p:nvPr>
            <p:custDataLst>
              <p:tags r:id="rId4"/>
            </p:custDataLst>
          </p:nvPr>
        </p:nvCxnSpPr>
        <p:spPr>
          <a:xfrm>
            <a:off x="553969" y="1808572"/>
            <a:ext cx="791870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LineBasicDefault 24">
            <a:extLst>
              <a:ext uri="{FF2B5EF4-FFF2-40B4-BE49-F238E27FC236}">
                <a16:creationId xmlns:a16="http://schemas.microsoft.com/office/drawing/2014/main" id="{302E89BD-28E5-4D87-B8C8-D0EC1E499EA8}"/>
              </a:ext>
            </a:extLst>
          </p:cNvPr>
          <p:cNvCxnSpPr>
            <a:cxnSpLocks/>
          </p:cNvCxnSpPr>
          <p:nvPr>
            <p:custDataLst>
              <p:tags r:id="rId5"/>
            </p:custDataLst>
          </p:nvPr>
        </p:nvCxnSpPr>
        <p:spPr>
          <a:xfrm>
            <a:off x="9042214" y="1808572"/>
            <a:ext cx="282469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D8A05F9-5CAD-4148-B03D-96E9AB0FF176}"/>
              </a:ext>
            </a:extLst>
          </p:cNvPr>
          <p:cNvSpPr/>
          <p:nvPr/>
        </p:nvSpPr>
        <p:spPr>
          <a:xfrm>
            <a:off x="553969" y="3675023"/>
            <a:ext cx="1280160" cy="619059"/>
          </a:xfrm>
          <a:prstGeom prst="rect">
            <a:avLst/>
          </a:prstGeom>
          <a:solidFill>
            <a:srgbClr val="6271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bg1"/>
                </a:solidFill>
              </a:rPr>
              <a:t>Eligible challengers</a:t>
            </a:r>
          </a:p>
        </p:txBody>
      </p:sp>
      <p:sp>
        <p:nvSpPr>
          <p:cNvPr id="42" name="Rectangle 41">
            <a:extLst>
              <a:ext uri="{FF2B5EF4-FFF2-40B4-BE49-F238E27FC236}">
                <a16:creationId xmlns:a16="http://schemas.microsoft.com/office/drawing/2014/main" id="{D9A704C9-CAA4-425D-A639-9B2104A3AB06}"/>
              </a:ext>
            </a:extLst>
          </p:cNvPr>
          <p:cNvSpPr/>
          <p:nvPr/>
        </p:nvSpPr>
        <p:spPr>
          <a:xfrm>
            <a:off x="553969" y="1897344"/>
            <a:ext cx="1280160" cy="1661993"/>
          </a:xfrm>
          <a:prstGeom prst="rect">
            <a:avLst/>
          </a:prstGeom>
          <a:solidFill>
            <a:srgbClr val="6271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bg1"/>
                </a:solidFill>
              </a:rPr>
              <a:t>Basis for challenges</a:t>
            </a:r>
          </a:p>
        </p:txBody>
      </p:sp>
      <p:sp>
        <p:nvSpPr>
          <p:cNvPr id="44" name="TextBox 43">
            <a:extLst>
              <a:ext uri="{FF2B5EF4-FFF2-40B4-BE49-F238E27FC236}">
                <a16:creationId xmlns:a16="http://schemas.microsoft.com/office/drawing/2014/main" id="{182B2878-0335-4758-BD3D-E79CCFDC78C1}"/>
              </a:ext>
            </a:extLst>
          </p:cNvPr>
          <p:cNvSpPr txBox="1"/>
          <p:nvPr/>
        </p:nvSpPr>
        <p:spPr>
          <a:xfrm>
            <a:off x="1987621" y="1897344"/>
            <a:ext cx="6485819" cy="1661993"/>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2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solidFill>
                  <a:srgbClr val="627193"/>
                </a:solidFill>
              </a:rPr>
              <a:t>Use Broadband Serviceable Locations from most recent National Broadband Map</a:t>
            </a:r>
            <a:r>
              <a:rPr lang="en-US" sz="1400" dirty="0"/>
              <a:t> to identify un- and underserved locations (including on tribal lands)</a:t>
            </a:r>
            <a:r>
              <a:rPr lang="en-US" sz="1400" baseline="30000" dirty="0"/>
              <a:t>1</a:t>
            </a:r>
          </a:p>
          <a:p>
            <a:r>
              <a:rPr kumimoji="0" lang="en-US" sz="1400" b="1" i="0" u="none" strike="noStrike" kern="1200" cap="none" spc="0" normalizeH="0" baseline="0" noProof="0" dirty="0">
                <a:ln>
                  <a:noFill/>
                </a:ln>
                <a:solidFill>
                  <a:srgbClr val="627193"/>
                </a:solidFill>
                <a:effectLst/>
                <a:uLnTx/>
                <a:uFillTx/>
                <a:latin typeface="Arial"/>
                <a:ea typeface="+mn-ea"/>
                <a:cs typeface="+mn-cs"/>
              </a:rPr>
              <a:t>Any location already subject to an enforceable commitment to deploy qualifying broadband</a:t>
            </a:r>
            <a:r>
              <a:rPr kumimoji="0" lang="en-US" sz="1400" b="0" i="0" u="none" strike="noStrike" kern="1200" cap="none" spc="0" normalizeH="0" baseline="0" noProof="0" dirty="0">
                <a:ln>
                  <a:noFill/>
                </a:ln>
                <a:solidFill>
                  <a:srgbClr val="000000"/>
                </a:solidFill>
                <a:effectLst/>
                <a:uLnTx/>
                <a:uFillTx/>
                <a:latin typeface="Arial"/>
                <a:ea typeface="+mn-ea"/>
                <a:cs typeface="+mn-cs"/>
              </a:rPr>
              <a:t> is not eligible for BEAD funding</a:t>
            </a:r>
            <a:r>
              <a:rPr kumimoji="0" lang="en-US" sz="1400" b="0" i="0" u="none" strike="noStrike" kern="1200" cap="none" spc="0" normalizeH="0" baseline="30000" noProof="0" dirty="0">
                <a:ln>
                  <a:noFill/>
                </a:ln>
                <a:solidFill>
                  <a:srgbClr val="000000"/>
                </a:solidFill>
                <a:effectLst/>
                <a:uLnTx/>
                <a:uFillTx/>
                <a:latin typeface="Arial"/>
                <a:ea typeface="+mn-ea"/>
                <a:cs typeface="+mn-cs"/>
              </a:rPr>
              <a:t>2</a:t>
            </a:r>
          </a:p>
          <a:p>
            <a:r>
              <a:rPr kumimoji="0" lang="en-US" sz="1400" b="0" i="0" u="none" strike="noStrike" kern="1200" cap="none" spc="0" normalizeH="0" baseline="0" noProof="0" dirty="0">
                <a:ln>
                  <a:noFill/>
                </a:ln>
                <a:solidFill>
                  <a:srgbClr val="000000"/>
                </a:solidFill>
                <a:effectLst/>
                <a:uLnTx/>
                <a:uFillTx/>
                <a:latin typeface="Arial"/>
                <a:ea typeface="+mn-ea"/>
                <a:cs typeface="+mn-cs"/>
              </a:rPr>
              <a:t>May </a:t>
            </a:r>
            <a:r>
              <a:rPr kumimoji="0" lang="en-US" sz="1400" b="1" i="0" u="none" strike="noStrike" kern="1200" cap="none" spc="0" normalizeH="0" baseline="0" noProof="0" dirty="0">
                <a:ln>
                  <a:noFill/>
                </a:ln>
                <a:solidFill>
                  <a:srgbClr val="627193"/>
                </a:solidFill>
                <a:effectLst/>
                <a:uLnTx/>
                <a:uFillTx/>
                <a:latin typeface="Arial"/>
                <a:ea typeface="+mn-ea"/>
                <a:cs typeface="+mn-cs"/>
              </a:rPr>
              <a:t>modify location designations </a:t>
            </a:r>
            <a:r>
              <a:rPr kumimoji="0" lang="en-US" sz="1400" i="0" u="none" strike="noStrike" kern="1200" cap="none" spc="0" normalizeH="0" baseline="0" noProof="0" dirty="0">
                <a:ln>
                  <a:noFill/>
                </a:ln>
                <a:effectLst/>
                <a:uLnTx/>
                <a:uFillTx/>
                <a:latin typeface="Arial"/>
                <a:ea typeface="+mn-ea"/>
                <a:cs typeface="+mn-cs"/>
              </a:rPr>
              <a:t>(pending approval) </a:t>
            </a:r>
            <a:r>
              <a:rPr kumimoji="0" lang="en-US" sz="1400" b="0" i="0" u="none" strike="noStrike" kern="1200" cap="none" spc="0" normalizeH="0" baseline="0" noProof="0" dirty="0">
                <a:ln>
                  <a:noFill/>
                </a:ln>
                <a:solidFill>
                  <a:srgbClr val="000000"/>
                </a:solidFill>
                <a:effectLst/>
                <a:uLnTx/>
                <a:uFillTx/>
                <a:latin typeface="Arial"/>
                <a:ea typeface="+mn-ea"/>
                <a:cs typeface="+mn-cs"/>
              </a:rPr>
              <a:t>to reflect data not present in National Broadband Map. However, </a:t>
            </a:r>
            <a:r>
              <a:rPr kumimoji="0" lang="en-US" sz="1400" b="1" i="0" u="none" strike="noStrike" kern="1200" cap="none" spc="0" normalizeH="0" baseline="0" noProof="0" dirty="0">
                <a:ln>
                  <a:noFill/>
                </a:ln>
                <a:solidFill>
                  <a:srgbClr val="627193"/>
                </a:solidFill>
                <a:effectLst/>
                <a:uLnTx/>
                <a:uFillTx/>
                <a:latin typeface="Arial"/>
                <a:ea typeface="+mn-ea"/>
                <a:cs typeface="+mn-cs"/>
              </a:rPr>
              <a:t>may</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1" i="0" u="none" strike="noStrike" kern="1200" cap="none" spc="0" normalizeH="0" baseline="0" noProof="0" dirty="0">
                <a:ln>
                  <a:noFill/>
                </a:ln>
                <a:solidFill>
                  <a:srgbClr val="627193"/>
                </a:solidFill>
                <a:effectLst/>
                <a:uLnTx/>
                <a:uFillTx/>
                <a:latin typeface="Arial"/>
                <a:ea typeface="+mn-ea"/>
                <a:cs typeface="+mn-cs"/>
              </a:rPr>
              <a:t>not (a) add or remove locations</a:t>
            </a:r>
            <a:r>
              <a:rPr lang="en-US" sz="1400" dirty="0">
                <a:solidFill>
                  <a:srgbClr val="000000"/>
                </a:solidFill>
                <a:latin typeface="Arial"/>
                <a:cs typeface="+mn-cs"/>
              </a:rPr>
              <a:t> </a:t>
            </a:r>
            <a:r>
              <a:rPr kumimoji="0" lang="en-US" sz="1400" b="1" i="0" u="none" strike="noStrike" kern="1200" cap="none" spc="0" normalizeH="0" baseline="0" noProof="0" dirty="0">
                <a:ln>
                  <a:noFill/>
                </a:ln>
                <a:solidFill>
                  <a:srgbClr val="627193"/>
                </a:solidFill>
                <a:effectLst/>
                <a:uLnTx/>
                <a:uFillTx/>
                <a:latin typeface="Arial"/>
                <a:ea typeface="+mn-ea"/>
                <a:cs typeface="+mn-cs"/>
              </a:rPr>
              <a:t>or (b) change the definitions </a:t>
            </a:r>
            <a:r>
              <a:rPr kumimoji="0" lang="en-US" sz="1400" b="0" i="0" u="none" strike="noStrike" kern="1200" cap="none" spc="0" normalizeH="0" baseline="0" noProof="0" dirty="0">
                <a:ln>
                  <a:noFill/>
                </a:ln>
                <a:solidFill>
                  <a:srgbClr val="000000"/>
                </a:solidFill>
                <a:effectLst/>
                <a:uLnTx/>
                <a:uFillTx/>
                <a:latin typeface="Arial"/>
                <a:ea typeface="+mn-ea"/>
                <a:cs typeface="+mn-cs"/>
              </a:rPr>
              <a:t>of un- &amp; underserved</a:t>
            </a:r>
          </a:p>
        </p:txBody>
      </p:sp>
      <p:sp>
        <p:nvSpPr>
          <p:cNvPr id="46" name="Rectangle 45">
            <a:extLst>
              <a:ext uri="{FF2B5EF4-FFF2-40B4-BE49-F238E27FC236}">
                <a16:creationId xmlns:a16="http://schemas.microsoft.com/office/drawing/2014/main" id="{1F7D0CBE-DB0A-4CF1-9E75-3B0C72B837C9}"/>
              </a:ext>
            </a:extLst>
          </p:cNvPr>
          <p:cNvSpPr/>
          <p:nvPr/>
        </p:nvSpPr>
        <p:spPr>
          <a:xfrm>
            <a:off x="553969" y="4402792"/>
            <a:ext cx="1280160" cy="453586"/>
          </a:xfrm>
          <a:prstGeom prst="rect">
            <a:avLst/>
          </a:prstGeom>
          <a:solidFill>
            <a:srgbClr val="6271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bg1"/>
                </a:solidFill>
              </a:rPr>
              <a:t>Evidentiary review</a:t>
            </a:r>
          </a:p>
        </p:txBody>
      </p:sp>
      <p:sp>
        <p:nvSpPr>
          <p:cNvPr id="48" name="Rectangle 47">
            <a:extLst>
              <a:ext uri="{FF2B5EF4-FFF2-40B4-BE49-F238E27FC236}">
                <a16:creationId xmlns:a16="http://schemas.microsoft.com/office/drawing/2014/main" id="{D154D02D-0CBA-4CD3-95A2-3AA5986BA4CE}"/>
              </a:ext>
            </a:extLst>
          </p:cNvPr>
          <p:cNvSpPr/>
          <p:nvPr/>
        </p:nvSpPr>
        <p:spPr>
          <a:xfrm>
            <a:off x="553969" y="4942019"/>
            <a:ext cx="1280160" cy="646332"/>
          </a:xfrm>
          <a:prstGeom prst="rect">
            <a:avLst/>
          </a:prstGeom>
          <a:solidFill>
            <a:srgbClr val="6271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bg1"/>
                </a:solidFill>
              </a:rPr>
              <a:t>Transparency</a:t>
            </a:r>
          </a:p>
        </p:txBody>
      </p:sp>
      <p:sp>
        <p:nvSpPr>
          <p:cNvPr id="52" name="TextBox 51">
            <a:extLst>
              <a:ext uri="{FF2B5EF4-FFF2-40B4-BE49-F238E27FC236}">
                <a16:creationId xmlns:a16="http://schemas.microsoft.com/office/drawing/2014/main" id="{D5E7366A-1123-4FCE-979E-63A6E7F0251E}"/>
              </a:ext>
            </a:extLst>
          </p:cNvPr>
          <p:cNvSpPr txBox="1"/>
          <p:nvPr/>
        </p:nvSpPr>
        <p:spPr>
          <a:xfrm>
            <a:off x="1987621" y="4402792"/>
            <a:ext cx="6480101" cy="430887"/>
          </a:xfrm>
          <a:prstGeom prst="rect">
            <a:avLst/>
          </a:prstGeom>
          <a:noFill/>
          <a:ln w="6350">
            <a:noFill/>
            <a:miter lim="800000"/>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627193"/>
                </a:solidFill>
                <a:latin typeface="Arial"/>
              </a:rPr>
              <a:t>Outline </a:t>
            </a:r>
            <a:r>
              <a:rPr kumimoji="0" lang="en-US" sz="1400" b="1" i="0" u="none" strike="noStrike" kern="1200" cap="none" spc="0" normalizeH="0" baseline="0" noProof="0" dirty="0">
                <a:ln>
                  <a:noFill/>
                </a:ln>
                <a:solidFill>
                  <a:srgbClr val="627193"/>
                </a:solidFill>
                <a:effectLst/>
                <a:uLnTx/>
                <a:uFillTx/>
                <a:latin typeface="Arial"/>
                <a:ea typeface="+mn-ea"/>
                <a:cs typeface="+mn-cs"/>
              </a:rPr>
              <a:t>rigorous evidentiary review process </a:t>
            </a:r>
            <a:r>
              <a:rPr kumimoji="0" lang="en-US" sz="1400" b="0" i="0" u="none" strike="noStrike" kern="1200" cap="none" spc="0" normalizeH="0" baseline="0" noProof="0" dirty="0">
                <a:ln>
                  <a:noFill/>
                </a:ln>
                <a:solidFill>
                  <a:srgbClr val="000000"/>
                </a:solidFill>
                <a:effectLst/>
                <a:uLnTx/>
                <a:uFillTx/>
                <a:latin typeface="Arial"/>
                <a:ea typeface="+mn-ea"/>
                <a:cs typeface="+mn-cs"/>
              </a:rPr>
              <a:t>to make determinations on challenges (see Appendix)</a:t>
            </a:r>
          </a:p>
        </p:txBody>
      </p:sp>
      <p:cxnSp>
        <p:nvCxnSpPr>
          <p:cNvPr id="60" name="LineBasicDefault 50">
            <a:extLst>
              <a:ext uri="{FF2B5EF4-FFF2-40B4-BE49-F238E27FC236}">
                <a16:creationId xmlns:a16="http://schemas.microsoft.com/office/drawing/2014/main" id="{E810CEB0-6799-4C16-98E8-C2362DEEB297}"/>
              </a:ext>
            </a:extLst>
          </p:cNvPr>
          <p:cNvCxnSpPr>
            <a:cxnSpLocks/>
          </p:cNvCxnSpPr>
          <p:nvPr>
            <p:custDataLst>
              <p:tags r:id="rId6"/>
            </p:custDataLst>
          </p:nvPr>
        </p:nvCxnSpPr>
        <p:spPr>
          <a:xfrm>
            <a:off x="564734" y="3620583"/>
            <a:ext cx="7895454" cy="0"/>
          </a:xfrm>
          <a:prstGeom prst="straightConnector1">
            <a:avLst/>
          </a:prstGeom>
          <a:ln w="6350" cap="flat">
            <a:solidFill>
              <a:srgbClr val="B3B3B3"/>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LineBasicDefault 50">
            <a:extLst>
              <a:ext uri="{FF2B5EF4-FFF2-40B4-BE49-F238E27FC236}">
                <a16:creationId xmlns:a16="http://schemas.microsoft.com/office/drawing/2014/main" id="{59F87338-BACF-474B-9A99-15CAC0A0442A}"/>
              </a:ext>
            </a:extLst>
          </p:cNvPr>
          <p:cNvCxnSpPr>
            <a:cxnSpLocks/>
          </p:cNvCxnSpPr>
          <p:nvPr>
            <p:custDataLst>
              <p:tags r:id="rId7"/>
            </p:custDataLst>
          </p:nvPr>
        </p:nvCxnSpPr>
        <p:spPr>
          <a:xfrm>
            <a:off x="9042214" y="3620583"/>
            <a:ext cx="2824691" cy="0"/>
          </a:xfrm>
          <a:prstGeom prst="straightConnector1">
            <a:avLst/>
          </a:prstGeom>
          <a:ln w="6350" cap="flat">
            <a:solidFill>
              <a:srgbClr val="B3B3B3"/>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LineBasicDefault 50">
            <a:extLst>
              <a:ext uri="{FF2B5EF4-FFF2-40B4-BE49-F238E27FC236}">
                <a16:creationId xmlns:a16="http://schemas.microsoft.com/office/drawing/2014/main" id="{19F43CB6-47E8-47BC-BD60-AAA05307C479}"/>
              </a:ext>
            </a:extLst>
          </p:cNvPr>
          <p:cNvCxnSpPr>
            <a:cxnSpLocks/>
          </p:cNvCxnSpPr>
          <p:nvPr>
            <p:custDataLst>
              <p:tags r:id="rId8"/>
            </p:custDataLst>
          </p:nvPr>
        </p:nvCxnSpPr>
        <p:spPr>
          <a:xfrm>
            <a:off x="557969" y="4348437"/>
            <a:ext cx="7895454" cy="0"/>
          </a:xfrm>
          <a:prstGeom prst="straightConnector1">
            <a:avLst/>
          </a:prstGeom>
          <a:ln w="6350" cap="flat">
            <a:solidFill>
              <a:srgbClr val="B3B3B3"/>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LineBasicDefault 50">
            <a:extLst>
              <a:ext uri="{FF2B5EF4-FFF2-40B4-BE49-F238E27FC236}">
                <a16:creationId xmlns:a16="http://schemas.microsoft.com/office/drawing/2014/main" id="{7B7CCF1D-F487-4727-93C5-73FDB9E310F2}"/>
              </a:ext>
            </a:extLst>
          </p:cNvPr>
          <p:cNvCxnSpPr>
            <a:cxnSpLocks/>
          </p:cNvCxnSpPr>
          <p:nvPr>
            <p:custDataLst>
              <p:tags r:id="rId9"/>
            </p:custDataLst>
          </p:nvPr>
        </p:nvCxnSpPr>
        <p:spPr>
          <a:xfrm>
            <a:off x="9042214" y="4348437"/>
            <a:ext cx="2824691" cy="0"/>
          </a:xfrm>
          <a:prstGeom prst="straightConnector1">
            <a:avLst/>
          </a:prstGeom>
          <a:ln w="6350" cap="flat">
            <a:solidFill>
              <a:srgbClr val="B3B3B3"/>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LineBasicDefault 50">
            <a:extLst>
              <a:ext uri="{FF2B5EF4-FFF2-40B4-BE49-F238E27FC236}">
                <a16:creationId xmlns:a16="http://schemas.microsoft.com/office/drawing/2014/main" id="{381AD084-B353-4DE8-838D-AEA5F040C374}"/>
              </a:ext>
            </a:extLst>
          </p:cNvPr>
          <p:cNvCxnSpPr>
            <a:cxnSpLocks/>
          </p:cNvCxnSpPr>
          <p:nvPr>
            <p:custDataLst>
              <p:tags r:id="rId10"/>
            </p:custDataLst>
          </p:nvPr>
        </p:nvCxnSpPr>
        <p:spPr>
          <a:xfrm>
            <a:off x="551204" y="4879382"/>
            <a:ext cx="7895454" cy="0"/>
          </a:xfrm>
          <a:prstGeom prst="straightConnector1">
            <a:avLst/>
          </a:prstGeom>
          <a:ln w="6350" cap="flat">
            <a:solidFill>
              <a:srgbClr val="B3B3B3"/>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LineBasicDefault 50">
            <a:extLst>
              <a:ext uri="{FF2B5EF4-FFF2-40B4-BE49-F238E27FC236}">
                <a16:creationId xmlns:a16="http://schemas.microsoft.com/office/drawing/2014/main" id="{7C1B57B3-FC5A-4A74-AD1B-55DB93FDFCA6}"/>
              </a:ext>
            </a:extLst>
          </p:cNvPr>
          <p:cNvCxnSpPr>
            <a:cxnSpLocks/>
          </p:cNvCxnSpPr>
          <p:nvPr>
            <p:custDataLst>
              <p:tags r:id="rId11"/>
            </p:custDataLst>
          </p:nvPr>
        </p:nvCxnSpPr>
        <p:spPr>
          <a:xfrm>
            <a:off x="9042214" y="4879382"/>
            <a:ext cx="2824691" cy="0"/>
          </a:xfrm>
          <a:prstGeom prst="straightConnector1">
            <a:avLst/>
          </a:prstGeom>
          <a:ln w="6350" cap="flat">
            <a:solidFill>
              <a:srgbClr val="B3B3B3"/>
            </a:solidFill>
            <a:prstDash val="lgDash"/>
            <a:miter lim="800000"/>
            <a:tailEnd type="non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A3C8532-508A-43C2-9582-BB9200D2FB79}"/>
              </a:ext>
            </a:extLst>
          </p:cNvPr>
          <p:cNvSpPr txBox="1"/>
          <p:nvPr/>
        </p:nvSpPr>
        <p:spPr>
          <a:xfrm>
            <a:off x="9042214" y="1897344"/>
            <a:ext cx="2824690" cy="1077218"/>
          </a:xfrm>
          <a:prstGeom prst="rect">
            <a:avLst/>
          </a:prstGeom>
          <a:noFill/>
          <a:ln w="6350">
            <a:noFill/>
            <a:miter lim="800000"/>
          </a:ln>
        </p:spPr>
        <p:txBody>
          <a:bodyPr wrap="square" lIns="0" tIns="0" rIns="0" bIns="0">
            <a:spAutoFit/>
          </a:bodyPr>
          <a:lstStyle/>
          <a:p>
            <a:pPr>
              <a:spcBef>
                <a:spcPts val="300"/>
              </a:spcBef>
              <a:spcAft>
                <a:spcPts val="300"/>
              </a:spcAft>
            </a:pPr>
            <a:r>
              <a:rPr lang="en-US" sz="1400" b="0" i="0" u="none" strike="noStrike" baseline="0" dirty="0">
                <a:solidFill>
                  <a:srgbClr val="000000"/>
                </a:solidFill>
                <a:latin typeface="Arial" panose="020B0604020202020204" pitchFamily="34" charset="0"/>
              </a:rPr>
              <a:t>May want to ensure all BSLs are included in the National Broadband Map via the FCC process before implementing state-run challenge process</a:t>
            </a:r>
            <a:endParaRPr lang="en-US" sz="1400" dirty="0"/>
          </a:p>
        </p:txBody>
      </p:sp>
      <p:sp>
        <p:nvSpPr>
          <p:cNvPr id="72" name="TextBox 71">
            <a:extLst>
              <a:ext uri="{FF2B5EF4-FFF2-40B4-BE49-F238E27FC236}">
                <a16:creationId xmlns:a16="http://schemas.microsoft.com/office/drawing/2014/main" id="{4C395E59-DB5B-4FEF-83DC-9FE1FEBBC33E}"/>
              </a:ext>
            </a:extLst>
          </p:cNvPr>
          <p:cNvSpPr txBox="1"/>
          <p:nvPr/>
        </p:nvSpPr>
        <p:spPr>
          <a:xfrm>
            <a:off x="9042214" y="3675024"/>
            <a:ext cx="2824692" cy="646331"/>
          </a:xfrm>
          <a:prstGeom prst="rect">
            <a:avLst/>
          </a:prstGeom>
          <a:noFill/>
          <a:ln w="6350">
            <a:noFill/>
            <a:miter lim="800000"/>
          </a:ln>
        </p:spPr>
        <p:txBody>
          <a:bodyPr wrap="square" lIns="0" tIns="0" rIns="0" bIns="0">
            <a:spAutoFit/>
          </a:bodyPr>
          <a:lstStyle/>
          <a:p>
            <a:pPr>
              <a:spcBef>
                <a:spcPts val="300"/>
              </a:spcBef>
              <a:spcAft>
                <a:spcPts val="300"/>
              </a:spcAft>
            </a:pPr>
            <a:r>
              <a:rPr lang="en-US" sz="1400" b="0" i="0" u="none" strike="noStrike" baseline="0" dirty="0">
                <a:solidFill>
                  <a:srgbClr val="000000"/>
                </a:solidFill>
                <a:latin typeface="Arial" panose="020B0604020202020204" pitchFamily="34" charset="0"/>
              </a:rPr>
              <a:t>As written by NTIA, consumers may not participate in the state-run challenge process</a:t>
            </a:r>
            <a:endParaRPr lang="en-US" sz="1400" dirty="0"/>
          </a:p>
        </p:txBody>
      </p:sp>
      <p:sp>
        <p:nvSpPr>
          <p:cNvPr id="74" name="TextBox 73">
            <a:extLst>
              <a:ext uri="{FF2B5EF4-FFF2-40B4-BE49-F238E27FC236}">
                <a16:creationId xmlns:a16="http://schemas.microsoft.com/office/drawing/2014/main" id="{1E9E4C9E-632B-494E-8CDF-DBAC89BBF221}"/>
              </a:ext>
            </a:extLst>
          </p:cNvPr>
          <p:cNvSpPr txBox="1"/>
          <p:nvPr/>
        </p:nvSpPr>
        <p:spPr>
          <a:xfrm>
            <a:off x="9042214" y="4402792"/>
            <a:ext cx="2824692" cy="430887"/>
          </a:xfrm>
          <a:prstGeom prst="rect">
            <a:avLst/>
          </a:prstGeom>
          <a:noFill/>
          <a:ln w="6350">
            <a:noFill/>
            <a:miter lim="800000"/>
          </a:ln>
        </p:spPr>
        <p:txBody>
          <a:bodyPr wrap="square" lIns="0" tIns="0" rIns="0" bIns="0">
            <a:spAutoFit/>
          </a:bodyPr>
          <a:lstStyle/>
          <a:p>
            <a:pPr>
              <a:spcBef>
                <a:spcPts val="300"/>
              </a:spcBef>
              <a:spcAft>
                <a:spcPts val="300"/>
              </a:spcAft>
            </a:pPr>
            <a:r>
              <a:rPr lang="en-US" sz="1400" b="0" i="0" u="none" strike="noStrike" baseline="0" dirty="0">
                <a:solidFill>
                  <a:srgbClr val="000000"/>
                </a:solidFill>
                <a:latin typeface="Arial" panose="020B0604020202020204" pitchFamily="34" charset="0"/>
              </a:rPr>
              <a:t>May choose to follow acceptable evidence to avoid rejection</a:t>
            </a:r>
            <a:endParaRPr lang="en-US" sz="1400" dirty="0"/>
          </a:p>
        </p:txBody>
      </p:sp>
      <p:sp>
        <p:nvSpPr>
          <p:cNvPr id="75" name="TextBox 74">
            <a:extLst>
              <a:ext uri="{FF2B5EF4-FFF2-40B4-BE49-F238E27FC236}">
                <a16:creationId xmlns:a16="http://schemas.microsoft.com/office/drawing/2014/main" id="{198B2A5D-F76E-44D3-B7B8-66C0514C7FD1}"/>
              </a:ext>
            </a:extLst>
          </p:cNvPr>
          <p:cNvSpPr txBox="1"/>
          <p:nvPr/>
        </p:nvSpPr>
        <p:spPr>
          <a:xfrm>
            <a:off x="9042214" y="4942019"/>
            <a:ext cx="2824692" cy="646331"/>
          </a:xfrm>
          <a:prstGeom prst="rect">
            <a:avLst/>
          </a:prstGeom>
          <a:noFill/>
          <a:ln w="6350">
            <a:noFill/>
            <a:miter lim="800000"/>
          </a:ln>
        </p:spPr>
        <p:txBody>
          <a:bodyPr wrap="square" lIns="0" tIns="0" rIns="0" bIns="0">
            <a:spAutoFit/>
          </a:bodyPr>
          <a:lstStyle/>
          <a:p>
            <a:pPr>
              <a:spcBef>
                <a:spcPts val="300"/>
              </a:spcBef>
              <a:spcAft>
                <a:spcPts val="300"/>
              </a:spcAft>
            </a:pPr>
            <a:r>
              <a:rPr lang="en-US" sz="1400" b="0" i="0" u="none" strike="noStrike" baseline="0" dirty="0">
                <a:solidFill>
                  <a:srgbClr val="000000"/>
                </a:solidFill>
                <a:latin typeface="Arial" panose="020B0604020202020204" pitchFamily="34" charset="0"/>
              </a:rPr>
              <a:t>May want to accelerate </a:t>
            </a:r>
            <a:r>
              <a:rPr lang="en-US" sz="1400" dirty="0">
                <a:solidFill>
                  <a:srgbClr val="000000"/>
                </a:solidFill>
                <a:latin typeface="Arial" panose="020B0604020202020204" pitchFamily="34" charset="0"/>
              </a:rPr>
              <a:t>challenge process implementation </a:t>
            </a:r>
            <a:r>
              <a:rPr lang="en-US" sz="1400" b="0" i="0" u="none" strike="noStrike" baseline="0" dirty="0">
                <a:solidFill>
                  <a:srgbClr val="000000"/>
                </a:solidFill>
                <a:latin typeface="Arial" panose="020B0604020202020204" pitchFamily="34" charset="0"/>
              </a:rPr>
              <a:t>to ensure expeditious funding disbursement</a:t>
            </a:r>
            <a:endParaRPr lang="en-US" sz="1400" dirty="0"/>
          </a:p>
        </p:txBody>
      </p:sp>
      <p:sp>
        <p:nvSpPr>
          <p:cNvPr id="39" name="TextBox 38">
            <a:extLst>
              <a:ext uri="{FF2B5EF4-FFF2-40B4-BE49-F238E27FC236}">
                <a16:creationId xmlns:a16="http://schemas.microsoft.com/office/drawing/2014/main" id="{FA78E21A-AFC3-4C3B-A5C5-1502AC92C2C6}"/>
              </a:ext>
            </a:extLst>
          </p:cNvPr>
          <p:cNvSpPr txBox="1"/>
          <p:nvPr/>
        </p:nvSpPr>
        <p:spPr>
          <a:xfrm>
            <a:off x="559130" y="6522983"/>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r>
              <a:rPr lang="en-US" sz="800" dirty="0">
                <a:hlinkClick r:id="rId15"/>
              </a:rPr>
              <a:t>BEAD Challenge Process Policy Notice</a:t>
            </a:r>
            <a:r>
              <a:rPr lang="en-US" sz="800" dirty="0"/>
              <a:t>. NTIA. Internet For All.</a:t>
            </a:r>
          </a:p>
        </p:txBody>
      </p:sp>
    </p:spTree>
    <p:extLst>
      <p:ext uri="{BB962C8B-B14F-4D97-AF65-F5344CB8AC3E}">
        <p14:creationId xmlns:p14="http://schemas.microsoft.com/office/powerpoint/2010/main" val="117074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407AC5D-9E5F-4A67-86B0-9F6A4E1935A8}"/>
              </a:ext>
            </a:extLst>
          </p:cNvPr>
          <p:cNvGraphicFramePr>
            <a:graphicFrameLocks noChangeAspect="1"/>
          </p:cNvGraphicFramePr>
          <p:nvPr>
            <p:custDataLst>
              <p:tags r:id="rId1"/>
            </p:custDataLst>
            <p:extLst>
              <p:ext uri="{D42A27DB-BD31-4B8C-83A1-F6EECF244321}">
                <p14:modId xmlns:p14="http://schemas.microsoft.com/office/powerpoint/2010/main" val="1931625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70" imgH="371" progId="TCLayout.ActiveDocument.1">
                  <p:embed/>
                </p:oleObj>
              </mc:Choice>
              <mc:Fallback>
                <p:oleObj name="think-cell Slide" r:id="rId16" imgW="370" imgH="371" progId="TCLayout.ActiveDocument.1">
                  <p:embed/>
                  <p:pic>
                    <p:nvPicPr>
                      <p:cNvPr id="2" name="Object 6" hidden="1">
                        <a:extLst>
                          <a:ext uri="{FF2B5EF4-FFF2-40B4-BE49-F238E27FC236}">
                            <a16:creationId xmlns:a16="http://schemas.microsoft.com/office/drawing/2014/main" id="{B407AC5D-9E5F-4A67-86B0-9F6A4E1935A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F9C0E1B-1C55-4552-8891-BB3BB1986114}"/>
              </a:ext>
            </a:extLst>
          </p:cNvPr>
          <p:cNvSpPr>
            <a:spLocks noGrp="1"/>
          </p:cNvSpPr>
          <p:nvPr>
            <p:ph type="title"/>
            <p:custDataLst>
              <p:tags r:id="rId2"/>
            </p:custDataLst>
          </p:nvPr>
        </p:nvSpPr>
        <p:spPr>
          <a:xfrm>
            <a:off x="554736" y="519011"/>
            <a:ext cx="10243893"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Summary of key design choices for the MT-run challenge process</a:t>
            </a:r>
            <a:endParaRPr lang="cs-CZ" dirty="0"/>
          </a:p>
        </p:txBody>
      </p:sp>
      <p:sp>
        <p:nvSpPr>
          <p:cNvPr id="45" name="TextBox 44">
            <a:extLst>
              <a:ext uri="{FF2B5EF4-FFF2-40B4-BE49-F238E27FC236}">
                <a16:creationId xmlns:a16="http://schemas.microsoft.com/office/drawing/2014/main" id="{1D4BFFE0-143F-4E0A-A929-46AD8D1CFA47}"/>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47" name="TextBox 46">
            <a:extLst>
              <a:ext uri="{FF2B5EF4-FFF2-40B4-BE49-F238E27FC236}">
                <a16:creationId xmlns:a16="http://schemas.microsoft.com/office/drawing/2014/main" id="{46A98BD6-D86A-4F9C-AC9B-F4E017719806}"/>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3" name="TextBox 72">
            <a:extLst>
              <a:ext uri="{FF2B5EF4-FFF2-40B4-BE49-F238E27FC236}">
                <a16:creationId xmlns:a16="http://schemas.microsoft.com/office/drawing/2014/main" id="{5AE4A4C6-B55C-4295-BD7B-6FCF15B4CB7D}"/>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39" name="TextBox 38">
            <a:extLst>
              <a:ext uri="{FF2B5EF4-FFF2-40B4-BE49-F238E27FC236}">
                <a16:creationId xmlns:a16="http://schemas.microsoft.com/office/drawing/2014/main" id="{FA78E21A-AFC3-4C3B-A5C5-1502AC92C2C6}"/>
              </a:ext>
            </a:extLst>
          </p:cNvPr>
          <p:cNvSpPr txBox="1"/>
          <p:nvPr/>
        </p:nvSpPr>
        <p:spPr>
          <a:xfrm>
            <a:off x="559130" y="6522983"/>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r>
              <a:rPr lang="en-US" sz="800" dirty="0">
                <a:hlinkClick r:id="rId18"/>
              </a:rPr>
              <a:t>BEAD Challenge Process Policy Notice</a:t>
            </a:r>
            <a:r>
              <a:rPr lang="en-US" sz="800" dirty="0"/>
              <a:t>. NTIA. Internet For All.</a:t>
            </a:r>
          </a:p>
        </p:txBody>
      </p:sp>
      <p:sp>
        <p:nvSpPr>
          <p:cNvPr id="9" name="TextBox 8">
            <a:extLst>
              <a:ext uri="{FF2B5EF4-FFF2-40B4-BE49-F238E27FC236}">
                <a16:creationId xmlns:a16="http://schemas.microsoft.com/office/drawing/2014/main" id="{927C432C-1238-4C9A-BD0D-EE1FACA3DCB5}"/>
              </a:ext>
            </a:extLst>
          </p:cNvPr>
          <p:cNvSpPr txBox="1"/>
          <p:nvPr>
            <p:custDataLst>
              <p:tags r:id="rId3"/>
            </p:custDataLst>
          </p:nvPr>
        </p:nvSpPr>
        <p:spPr>
          <a:xfrm>
            <a:off x="528040" y="1393617"/>
            <a:ext cx="1023301" cy="49244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NTIA Element # </a:t>
            </a:r>
          </a:p>
        </p:txBody>
      </p:sp>
      <p:sp>
        <p:nvSpPr>
          <p:cNvPr id="11" name="TextBox 10">
            <a:extLst>
              <a:ext uri="{FF2B5EF4-FFF2-40B4-BE49-F238E27FC236}">
                <a16:creationId xmlns:a16="http://schemas.microsoft.com/office/drawing/2014/main" id="{26388CC4-E6E3-4AEB-A762-B3C8259C221A}"/>
              </a:ext>
            </a:extLst>
          </p:cNvPr>
          <p:cNvSpPr txBox="1"/>
          <p:nvPr>
            <p:custDataLst>
              <p:tags r:id="rId4"/>
            </p:custDataLst>
          </p:nvPr>
        </p:nvSpPr>
        <p:spPr>
          <a:xfrm>
            <a:off x="1732317" y="1636680"/>
            <a:ext cx="2777077" cy="24937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Description</a:t>
            </a:r>
          </a:p>
        </p:txBody>
      </p:sp>
      <p:sp>
        <p:nvSpPr>
          <p:cNvPr id="14" name="TextBox 13">
            <a:extLst>
              <a:ext uri="{FF2B5EF4-FFF2-40B4-BE49-F238E27FC236}">
                <a16:creationId xmlns:a16="http://schemas.microsoft.com/office/drawing/2014/main" id="{83805D2B-DC2B-4FBF-9CE1-C491C0538061}"/>
              </a:ext>
            </a:extLst>
          </p:cNvPr>
          <p:cNvSpPr txBox="1"/>
          <p:nvPr>
            <p:custDataLst>
              <p:tags r:id="rId5"/>
            </p:custDataLst>
          </p:nvPr>
        </p:nvSpPr>
        <p:spPr>
          <a:xfrm>
            <a:off x="4751052" y="1639838"/>
            <a:ext cx="683786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Decisions Required</a:t>
            </a:r>
          </a:p>
        </p:txBody>
      </p:sp>
      <p:cxnSp>
        <p:nvCxnSpPr>
          <p:cNvPr id="18" name="Straight Connector 17">
            <a:extLst>
              <a:ext uri="{FF2B5EF4-FFF2-40B4-BE49-F238E27FC236}">
                <a16:creationId xmlns:a16="http://schemas.microsoft.com/office/drawing/2014/main" id="{38F44097-D059-4429-BAE2-0F82266B15D0}"/>
              </a:ext>
            </a:extLst>
          </p:cNvPr>
          <p:cNvCxnSpPr/>
          <p:nvPr>
            <p:custDataLst>
              <p:tags r:id="rId6"/>
            </p:custDataLst>
          </p:nvPr>
        </p:nvCxnSpPr>
        <p:spPr>
          <a:xfrm>
            <a:off x="528040" y="1915281"/>
            <a:ext cx="844752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0841CE-CCD8-42AA-8A8B-528A4B8B69BF}"/>
              </a:ext>
            </a:extLst>
          </p:cNvPr>
          <p:cNvCxnSpPr>
            <a:cxnSpLocks/>
          </p:cNvCxnSpPr>
          <p:nvPr>
            <p:custDataLst>
              <p:tags r:id="rId7"/>
            </p:custDataLst>
          </p:nvPr>
        </p:nvCxnSpPr>
        <p:spPr>
          <a:xfrm>
            <a:off x="561377" y="1915281"/>
            <a:ext cx="11054999"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LineSeparatorStrong 60">
            <a:extLst>
              <a:ext uri="{FF2B5EF4-FFF2-40B4-BE49-F238E27FC236}">
                <a16:creationId xmlns:a16="http://schemas.microsoft.com/office/drawing/2014/main" id="{01829514-D2A7-4348-B6AD-2D649B04DBB7}"/>
              </a:ext>
            </a:extLst>
          </p:cNvPr>
          <p:cNvCxnSpPr>
            <a:cxnSpLocks/>
          </p:cNvCxnSpPr>
          <p:nvPr>
            <p:custDataLst>
              <p:tags r:id="rId8"/>
            </p:custDataLst>
          </p:nvPr>
        </p:nvCxnSpPr>
        <p:spPr>
          <a:xfrm>
            <a:off x="609170" y="3124151"/>
            <a:ext cx="11054999"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rackerNumBlue 8">
            <a:extLst>
              <a:ext uri="{FF2B5EF4-FFF2-40B4-BE49-F238E27FC236}">
                <a16:creationId xmlns:a16="http://schemas.microsoft.com/office/drawing/2014/main" id="{E125081F-5422-4D3E-A843-5EC3FAEB82A9}"/>
              </a:ext>
            </a:extLst>
          </p:cNvPr>
          <p:cNvSpPr>
            <a:spLocks/>
          </p:cNvSpPr>
          <p:nvPr>
            <p:custDataLst>
              <p:tags r:id="rId9"/>
            </p:custDataLst>
          </p:nvPr>
        </p:nvSpPr>
        <p:spPr>
          <a:xfrm>
            <a:off x="528041" y="2043129"/>
            <a:ext cx="274320" cy="27432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1.3</a:t>
            </a:r>
          </a:p>
        </p:txBody>
      </p:sp>
      <p:sp>
        <p:nvSpPr>
          <p:cNvPr id="22" name="TrackerNumBlue 8">
            <a:extLst>
              <a:ext uri="{FF2B5EF4-FFF2-40B4-BE49-F238E27FC236}">
                <a16:creationId xmlns:a16="http://schemas.microsoft.com/office/drawing/2014/main" id="{3CF2C894-1D76-4F36-8045-88AFB93AE9FC}"/>
              </a:ext>
            </a:extLst>
          </p:cNvPr>
          <p:cNvSpPr>
            <a:spLocks/>
          </p:cNvSpPr>
          <p:nvPr>
            <p:custDataLst>
              <p:tags r:id="rId10"/>
            </p:custDataLst>
          </p:nvPr>
        </p:nvSpPr>
        <p:spPr>
          <a:xfrm>
            <a:off x="528041" y="3249317"/>
            <a:ext cx="274320" cy="27432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1.4</a:t>
            </a:r>
          </a:p>
        </p:txBody>
      </p:sp>
      <p:sp>
        <p:nvSpPr>
          <p:cNvPr id="23" name="TextBox 22">
            <a:extLst>
              <a:ext uri="{FF2B5EF4-FFF2-40B4-BE49-F238E27FC236}">
                <a16:creationId xmlns:a16="http://schemas.microsoft.com/office/drawing/2014/main" id="{3BAF8D9D-7B48-437A-B3B8-646A4B785432}"/>
              </a:ext>
            </a:extLst>
          </p:cNvPr>
          <p:cNvSpPr txBox="1">
            <a:spLocks/>
          </p:cNvSpPr>
          <p:nvPr>
            <p:custDataLst>
              <p:tags r:id="rId11"/>
            </p:custDataLst>
          </p:nvPr>
        </p:nvSpPr>
        <p:spPr>
          <a:xfrm>
            <a:off x="1703743" y="2043129"/>
            <a:ext cx="2777077" cy="101982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Provide list of CAIs eligible for BEAD funding, even if funding is insufficient to upgrade service to CAIs</a:t>
            </a:r>
          </a:p>
        </p:txBody>
      </p:sp>
      <p:sp>
        <p:nvSpPr>
          <p:cNvPr id="24" name="TextBox 23">
            <a:extLst>
              <a:ext uri="{FF2B5EF4-FFF2-40B4-BE49-F238E27FC236}">
                <a16:creationId xmlns:a16="http://schemas.microsoft.com/office/drawing/2014/main" id="{425A497D-5858-4A0A-8BEF-BD8CD7A0099B}"/>
              </a:ext>
            </a:extLst>
          </p:cNvPr>
          <p:cNvSpPr txBox="1">
            <a:spLocks/>
          </p:cNvSpPr>
          <p:nvPr>
            <p:custDataLst>
              <p:tags r:id="rId12"/>
            </p:custDataLst>
          </p:nvPr>
        </p:nvSpPr>
        <p:spPr>
          <a:xfrm>
            <a:off x="1703743" y="3249317"/>
            <a:ext cx="2777077" cy="172761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Describe the challenge process the state will use to determine the final list of all locations (unserved, underserved, CAIs) eligible for BEAD funding </a:t>
            </a:r>
          </a:p>
        </p:txBody>
      </p:sp>
      <p:sp>
        <p:nvSpPr>
          <p:cNvPr id="25" name="TextBox 24">
            <a:extLst>
              <a:ext uri="{FF2B5EF4-FFF2-40B4-BE49-F238E27FC236}">
                <a16:creationId xmlns:a16="http://schemas.microsoft.com/office/drawing/2014/main" id="{6C73856E-66E5-4338-94F4-69D433DBCEC9}"/>
              </a:ext>
            </a:extLst>
          </p:cNvPr>
          <p:cNvSpPr txBox="1"/>
          <p:nvPr>
            <p:custDataLst>
              <p:tags r:id="rId13"/>
            </p:custDataLst>
          </p:nvPr>
        </p:nvSpPr>
        <p:spPr>
          <a:xfrm>
            <a:off x="4846303" y="2043129"/>
            <a:ext cx="6788443" cy="101982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Wingdings" panose="05000000000000000000" pitchFamily="2" charset="2"/>
              <a:buChar char="q"/>
            </a:pPr>
            <a:r>
              <a:rPr lang="en-US" sz="1400" dirty="0"/>
              <a:t>1.3.1 Determine whether to include / exclude any CAI types from NTIA’s standard definition</a:t>
            </a:r>
          </a:p>
          <a:p>
            <a:pPr marL="285750" indent="-285750">
              <a:buFont typeface="Wingdings" panose="05000000000000000000" pitchFamily="2" charset="2"/>
              <a:buChar char="q"/>
            </a:pPr>
            <a:r>
              <a:rPr lang="en-US" sz="1400" dirty="0"/>
              <a:t>1.3.1 Develop approach to locate CAIs </a:t>
            </a:r>
          </a:p>
          <a:p>
            <a:pPr marL="285750" indent="-285750">
              <a:buFont typeface="Wingdings" panose="05000000000000000000" pitchFamily="2" charset="2"/>
              <a:buChar char="q"/>
            </a:pPr>
            <a:r>
              <a:rPr lang="en-US" sz="1400" dirty="0"/>
              <a:t>1.3.1 Determine whether each CAI has access to 1 Gbps service</a:t>
            </a:r>
          </a:p>
        </p:txBody>
      </p:sp>
      <p:sp>
        <p:nvSpPr>
          <p:cNvPr id="26" name="TextBox 25">
            <a:extLst>
              <a:ext uri="{FF2B5EF4-FFF2-40B4-BE49-F238E27FC236}">
                <a16:creationId xmlns:a16="http://schemas.microsoft.com/office/drawing/2014/main" id="{2A38B87C-DCE0-43BE-B215-56C295B0A89A}"/>
              </a:ext>
            </a:extLst>
          </p:cNvPr>
          <p:cNvSpPr txBox="1"/>
          <p:nvPr>
            <p:custDataLst>
              <p:tags r:id="rId14"/>
            </p:custDataLst>
          </p:nvPr>
        </p:nvSpPr>
        <p:spPr>
          <a:xfrm>
            <a:off x="4846303" y="3249317"/>
            <a:ext cx="6788443" cy="3024346"/>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Wingdings" panose="05000000000000000000" pitchFamily="2" charset="2"/>
              <a:buChar char="q"/>
            </a:pPr>
            <a:r>
              <a:rPr lang="en-US" sz="1400" dirty="0"/>
              <a:t>1.4.1 Determine whether to adopt NTIA’s model challenge process. If yes, decide timing and whether to make allowable modifications. </a:t>
            </a:r>
          </a:p>
          <a:p>
            <a:pPr marL="285750" indent="-285750">
              <a:buFont typeface="Wingdings" panose="05000000000000000000" pitchFamily="2" charset="2"/>
              <a:buChar char="q"/>
            </a:pPr>
            <a:r>
              <a:rPr lang="en-US" sz="1400" dirty="0"/>
              <a:t>1.4.2 (Modification) Determine whether to move locations from served to underserved in state baseline map if:</a:t>
            </a:r>
          </a:p>
          <a:p>
            <a:pPr marL="883340" lvl="3" indent="-285750"/>
            <a:r>
              <a:rPr lang="en-US" sz="1400" dirty="0"/>
              <a:t>Served by DSL</a:t>
            </a:r>
          </a:p>
          <a:p>
            <a:pPr marL="883340" lvl="3" indent="-285750"/>
            <a:r>
              <a:rPr lang="en-US" sz="1400" dirty="0"/>
              <a:t>Demonstrated to receive slower speed via rigorous speed tests (e.g., a municipality conducted high-quality speed tests)</a:t>
            </a:r>
          </a:p>
          <a:p>
            <a:pPr marL="285750" lvl="3" indent="-285750">
              <a:buFont typeface="Wingdings" panose="05000000000000000000" pitchFamily="2" charset="2"/>
              <a:buChar char="q"/>
            </a:pPr>
            <a:r>
              <a:rPr lang="en-US" sz="1400" dirty="0"/>
              <a:t>1.4.6 (Modification) Determine whether to add new methods to evaluate challenges to the state map that: </a:t>
            </a:r>
          </a:p>
          <a:p>
            <a:pPr marL="883340" lvl="3" indent="-285750"/>
            <a:r>
              <a:rPr lang="en-US" sz="1400" dirty="0"/>
              <a:t>Move the burden of proof to the provider</a:t>
            </a:r>
          </a:p>
          <a:p>
            <a:pPr marL="883340" lvl="3" indent="-285750"/>
            <a:r>
              <a:rPr lang="en-US" sz="1400" dirty="0"/>
              <a:t>Rely on speed test data </a:t>
            </a:r>
          </a:p>
          <a:p>
            <a:pPr marL="285750" lvl="3" indent="-285750">
              <a:buFont typeface="Wingdings" panose="05000000000000000000" pitchFamily="2" charset="2"/>
              <a:buChar char="q"/>
            </a:pPr>
            <a:r>
              <a:rPr lang="en-US" sz="1400" dirty="0"/>
              <a:t>1.4.7 If no, decide structure of alternative challenge process</a:t>
            </a:r>
          </a:p>
          <a:p>
            <a:pPr marL="516146" lvl="1" indent="-285750">
              <a:buFont typeface="Arial" panose="020B0604020202020204" pitchFamily="34" charset="0"/>
              <a:buChar char="•"/>
            </a:pPr>
            <a:endParaRPr lang="en-US" sz="1400" b="1" dirty="0"/>
          </a:p>
          <a:p>
            <a:pPr marL="516146" lvl="1" indent="-285750">
              <a:buFont typeface="Arial" panose="020B0604020202020204" pitchFamily="34" charset="0"/>
              <a:buChar char="•"/>
            </a:pPr>
            <a:endParaRPr lang="en-US" sz="1400" b="1" dirty="0"/>
          </a:p>
          <a:p>
            <a:pPr marL="516146" lvl="1" indent="-285750">
              <a:buFont typeface="Arial" panose="020B0604020202020204" pitchFamily="34" charset="0"/>
              <a:buChar char="•"/>
            </a:pPr>
            <a:endParaRPr lang="en-US" sz="1400" dirty="0"/>
          </a:p>
          <a:p>
            <a:pPr marL="516146" lvl="1"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52293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1365ABDA-E4E3-4B83-BE96-6F76409B011C}"/>
              </a:ext>
            </a:extLst>
          </p:cNvPr>
          <p:cNvGraphicFramePr>
            <a:graphicFrameLocks noChangeAspect="1"/>
          </p:cNvGraphicFramePr>
          <p:nvPr>
            <p:custDataLst>
              <p:tags r:id="rId1"/>
            </p:custDataLst>
            <p:extLst>
              <p:ext uri="{D42A27DB-BD31-4B8C-83A1-F6EECF244321}">
                <p14:modId xmlns:p14="http://schemas.microsoft.com/office/powerpoint/2010/main" val="4205732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12" name="Object 11" hidden="1">
                        <a:extLst>
                          <a:ext uri="{FF2B5EF4-FFF2-40B4-BE49-F238E27FC236}">
                            <a16:creationId xmlns:a16="http://schemas.microsoft.com/office/drawing/2014/main" id="{1365ABDA-E4E3-4B83-BE96-6F76409B01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0809EE7-F943-44AD-AB65-654C08A20212}"/>
              </a:ext>
            </a:extLst>
          </p:cNvPr>
          <p:cNvSpPr>
            <a:spLocks noGrp="1"/>
          </p:cNvSpPr>
          <p:nvPr>
            <p:ph type="title"/>
            <p:custDataLst>
              <p:tags r:id="rId2"/>
            </p:custDataLst>
          </p:nvPr>
        </p:nvSpPr>
        <p:spPr/>
        <p:txBody>
          <a:bodyPr vert="horz"/>
          <a:lstStyle/>
          <a:p>
            <a:r>
              <a:rPr lang="en-US" dirty="0"/>
              <a:t>Potential process for identifying Community Anchor Institutions</a:t>
            </a:r>
          </a:p>
        </p:txBody>
      </p:sp>
      <p:sp>
        <p:nvSpPr>
          <p:cNvPr id="30" name="TextBox 29">
            <a:extLst>
              <a:ext uri="{FF2B5EF4-FFF2-40B4-BE49-F238E27FC236}">
                <a16:creationId xmlns:a16="http://schemas.microsoft.com/office/drawing/2014/main" id="{9BCD8A54-39DC-4E6B-BA84-786B7CA18064}"/>
              </a:ext>
            </a:extLst>
          </p:cNvPr>
          <p:cNvSpPr txBox="1"/>
          <p:nvPr/>
        </p:nvSpPr>
        <p:spPr>
          <a:xfrm>
            <a:off x="553970" y="6649600"/>
            <a:ext cx="993279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1" name="TextBox 30">
            <a:extLst>
              <a:ext uri="{FF2B5EF4-FFF2-40B4-BE49-F238E27FC236}">
                <a16:creationId xmlns:a16="http://schemas.microsoft.com/office/drawing/2014/main" id="{5229F1D5-D451-4A31-A856-914381BE65F1}"/>
              </a:ext>
            </a:extLst>
          </p:cNvPr>
          <p:cNvSpPr txBox="1"/>
          <p:nvPr/>
        </p:nvSpPr>
        <p:spPr>
          <a:xfrm>
            <a:off x="553970" y="970389"/>
            <a:ext cx="406915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32" name="TextBox 31">
            <a:extLst>
              <a:ext uri="{FF2B5EF4-FFF2-40B4-BE49-F238E27FC236}">
                <a16:creationId xmlns:a16="http://schemas.microsoft.com/office/drawing/2014/main" id="{69E4D782-C696-4B28-BC4B-D9F37E23F409}"/>
              </a:ext>
            </a:extLst>
          </p:cNvPr>
          <p:cNvSpPr txBox="1"/>
          <p:nvPr/>
        </p:nvSpPr>
        <p:spPr>
          <a:xfrm>
            <a:off x="6929032" y="27508"/>
            <a:ext cx="4043768" cy="123111"/>
          </a:xfrm>
          <a:prstGeom prst="rect">
            <a:avLst/>
          </a:prstGeom>
          <a:noFill/>
          <a:ln w="6350">
            <a:noFill/>
            <a:miter lim="800000"/>
          </a:ln>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1C1D"/>
                </a:solidFill>
                <a:effectLst/>
                <a:uLnTx/>
                <a:uFillTx/>
                <a:latin typeface="Arial"/>
                <a:ea typeface="+mn-ea"/>
                <a:cs typeface="+mn-cs"/>
              </a:rPr>
              <a:t>Working Draft Subject to Legal Review</a:t>
            </a:r>
            <a:endParaRPr kumimoji="0" lang="cs-CZ"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297A66FD-DD31-4B2A-B823-9E4084A159AC}"/>
              </a:ext>
            </a:extLst>
          </p:cNvPr>
          <p:cNvSpPr txBox="1"/>
          <p:nvPr/>
        </p:nvSpPr>
        <p:spPr>
          <a:xfrm>
            <a:off x="554734" y="1351650"/>
            <a:ext cx="5065777"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BEAD definition</a:t>
            </a:r>
            <a:r>
              <a:rPr lang="en-US" sz="1800" b="1" baseline="30000" dirty="0"/>
              <a:t>1</a:t>
            </a:r>
          </a:p>
        </p:txBody>
      </p:sp>
      <p:sp>
        <p:nvSpPr>
          <p:cNvPr id="33" name="TextBox 32">
            <a:extLst>
              <a:ext uri="{FF2B5EF4-FFF2-40B4-BE49-F238E27FC236}">
                <a16:creationId xmlns:a16="http://schemas.microsoft.com/office/drawing/2014/main" id="{281D2CD1-5027-47A6-9BF1-B55CB57E2A6C}"/>
              </a:ext>
            </a:extLst>
          </p:cNvPr>
          <p:cNvSpPr txBox="1"/>
          <p:nvPr/>
        </p:nvSpPr>
        <p:spPr>
          <a:xfrm>
            <a:off x="6516620" y="1351651"/>
            <a:ext cx="5120646"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Potential process to identify CAIs</a:t>
            </a:r>
            <a:r>
              <a:rPr lang="en-US" sz="1800" b="1" baseline="30000" dirty="0"/>
              <a:t>3</a:t>
            </a:r>
          </a:p>
        </p:txBody>
      </p:sp>
      <p:sp>
        <p:nvSpPr>
          <p:cNvPr id="11" name="TextBox 10">
            <a:extLst>
              <a:ext uri="{FF2B5EF4-FFF2-40B4-BE49-F238E27FC236}">
                <a16:creationId xmlns:a16="http://schemas.microsoft.com/office/drawing/2014/main" id="{7ED8E426-9558-47B1-9327-C3E0D0577172}"/>
              </a:ext>
            </a:extLst>
          </p:cNvPr>
          <p:cNvSpPr txBox="1"/>
          <p:nvPr/>
        </p:nvSpPr>
        <p:spPr>
          <a:xfrm>
            <a:off x="553970" y="1812494"/>
            <a:ext cx="5065777" cy="3600986"/>
          </a:xfrm>
          <a:prstGeom prst="rect">
            <a:avLst/>
          </a:prstGeom>
          <a:noFill/>
          <a:ln w="6350">
            <a:noFill/>
            <a:miter lim="800000"/>
          </a:ln>
        </p:spPr>
        <p:txBody>
          <a:bodyPr wrap="square" lIns="0" tIns="0" rIns="0" bIns="0">
            <a:spAutoFit/>
          </a:bodyPr>
          <a:lstStyle/>
          <a:p>
            <a:r>
              <a:rPr lang="en-US" sz="1800" b="0" i="0" u="none" strike="noStrike" baseline="0" dirty="0">
                <a:solidFill>
                  <a:srgbClr val="000000"/>
                </a:solidFill>
              </a:rPr>
              <a:t>The term “community anchor institution” (CAI) means an entity such as a</a:t>
            </a:r>
          </a:p>
          <a:p>
            <a:pPr marL="285750" indent="-285750">
              <a:buFont typeface="Arial" panose="020B0604020202020204" pitchFamily="34" charset="0"/>
              <a:buChar char="•"/>
            </a:pPr>
            <a:r>
              <a:rPr lang="en-US" dirty="0">
                <a:solidFill>
                  <a:srgbClr val="000000"/>
                </a:solidFill>
              </a:rPr>
              <a:t>S</a:t>
            </a:r>
            <a:r>
              <a:rPr lang="en-US" sz="1800" b="0" i="0" u="none" strike="noStrike" baseline="0" dirty="0">
                <a:solidFill>
                  <a:srgbClr val="000000"/>
                </a:solidFill>
              </a:rPr>
              <a:t>chool</a:t>
            </a:r>
          </a:p>
          <a:p>
            <a:pPr marL="285750" indent="-285750">
              <a:buFont typeface="Arial" panose="020B0604020202020204" pitchFamily="34" charset="0"/>
              <a:buChar char="•"/>
            </a:pPr>
            <a:r>
              <a:rPr lang="en-US" dirty="0">
                <a:solidFill>
                  <a:srgbClr val="000000"/>
                </a:solidFill>
              </a:rPr>
              <a:t>L</a:t>
            </a:r>
            <a:r>
              <a:rPr lang="en-US" sz="1800" b="0" i="0" u="none" strike="noStrike" baseline="0" dirty="0">
                <a:solidFill>
                  <a:srgbClr val="000000"/>
                </a:solidFill>
              </a:rPr>
              <a:t>ibrary</a:t>
            </a:r>
          </a:p>
          <a:p>
            <a:pPr marL="285750" indent="-285750">
              <a:buFont typeface="Arial" panose="020B0604020202020204" pitchFamily="34" charset="0"/>
              <a:buChar char="•"/>
            </a:pPr>
            <a:r>
              <a:rPr lang="en-US" dirty="0">
                <a:solidFill>
                  <a:srgbClr val="000000"/>
                </a:solidFill>
              </a:rPr>
              <a:t>H</a:t>
            </a:r>
            <a:r>
              <a:rPr lang="en-US" sz="1800" b="0" i="0" u="none" strike="noStrike" baseline="0" dirty="0">
                <a:solidFill>
                  <a:srgbClr val="000000"/>
                </a:solidFill>
              </a:rPr>
              <a:t>ealth clinic</a:t>
            </a:r>
            <a:endParaRPr lang="en-US" dirty="0">
              <a:solidFill>
                <a:srgbClr val="000000"/>
              </a:solidFill>
            </a:endParaRPr>
          </a:p>
          <a:p>
            <a:pPr marL="285750" indent="-285750">
              <a:buFont typeface="Arial" panose="020B0604020202020204" pitchFamily="34" charset="0"/>
              <a:buChar char="•"/>
            </a:pPr>
            <a:r>
              <a:rPr lang="en-US" sz="1800" b="0" i="0" u="none" strike="noStrike" baseline="0" dirty="0">
                <a:solidFill>
                  <a:srgbClr val="000000"/>
                </a:solidFill>
              </a:rPr>
              <a:t>Health center</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H</a:t>
            </a:r>
            <a:r>
              <a:rPr lang="en-US" sz="1800" b="0" i="0" u="none" strike="noStrike" baseline="0" dirty="0">
                <a:solidFill>
                  <a:srgbClr val="000000"/>
                </a:solidFill>
              </a:rPr>
              <a:t>ospital or other medical provider</a:t>
            </a:r>
            <a:endParaRPr lang="en-US" dirty="0">
              <a:solidFill>
                <a:srgbClr val="000000"/>
              </a:solidFill>
            </a:endParaRPr>
          </a:p>
          <a:p>
            <a:pPr marL="285750" indent="-285750">
              <a:buFont typeface="Arial" panose="020B0604020202020204" pitchFamily="34" charset="0"/>
              <a:buChar char="•"/>
            </a:pPr>
            <a:r>
              <a:rPr lang="en-US" sz="1800" b="0" i="0" u="none" strike="noStrike" baseline="0" dirty="0">
                <a:solidFill>
                  <a:srgbClr val="000000"/>
                </a:solidFill>
              </a:rPr>
              <a:t>Public safety entity</a:t>
            </a:r>
            <a:endParaRPr lang="en-US" dirty="0">
              <a:solidFill>
                <a:srgbClr val="000000"/>
              </a:solidFill>
            </a:endParaRPr>
          </a:p>
          <a:p>
            <a:pPr marL="285750" indent="-285750">
              <a:buFont typeface="Arial" panose="020B0604020202020204" pitchFamily="34" charset="0"/>
              <a:buChar char="•"/>
            </a:pPr>
            <a:r>
              <a:rPr lang="en-US" sz="1800" b="0" i="0" u="none" strike="noStrike" baseline="0" dirty="0">
                <a:solidFill>
                  <a:srgbClr val="000000"/>
                </a:solidFill>
              </a:rPr>
              <a:t>Institution of higher education</a:t>
            </a:r>
            <a:endParaRPr lang="en-US" dirty="0">
              <a:solidFill>
                <a:srgbClr val="000000"/>
              </a:solidFill>
            </a:endParaRPr>
          </a:p>
          <a:p>
            <a:pPr marL="285750" indent="-285750">
              <a:buFont typeface="Arial" panose="020B0604020202020204" pitchFamily="34" charset="0"/>
              <a:buChar char="•"/>
            </a:pPr>
            <a:r>
              <a:rPr lang="en-US" sz="1800" b="0" i="0" u="none" strike="noStrike" baseline="0" dirty="0">
                <a:solidFill>
                  <a:srgbClr val="000000"/>
                </a:solidFill>
              </a:rPr>
              <a:t>Public housing organization, or</a:t>
            </a:r>
          </a:p>
          <a:p>
            <a:pPr marL="285750" indent="-285750">
              <a:buFont typeface="Arial" panose="020B0604020202020204" pitchFamily="34" charset="0"/>
              <a:buChar char="•"/>
            </a:pPr>
            <a:r>
              <a:rPr lang="en-US" dirty="0">
                <a:solidFill>
                  <a:srgbClr val="000000"/>
                </a:solidFill>
              </a:rPr>
              <a:t>C</a:t>
            </a:r>
            <a:r>
              <a:rPr lang="en-US" sz="1800" b="0" i="0" u="none" strike="noStrike" baseline="0" dirty="0">
                <a:solidFill>
                  <a:srgbClr val="000000"/>
                </a:solidFill>
              </a:rPr>
              <a:t>ommunity support organization that facilitates greater use of broadband service by vulnerable populations</a:t>
            </a:r>
            <a:r>
              <a:rPr lang="en-US" sz="1800" b="0" i="0" u="none" strike="noStrike" baseline="30000" dirty="0">
                <a:solidFill>
                  <a:srgbClr val="000000"/>
                </a:solidFill>
              </a:rPr>
              <a:t>2</a:t>
            </a:r>
            <a:endParaRPr lang="en-US" baseline="30000" dirty="0"/>
          </a:p>
        </p:txBody>
      </p:sp>
      <p:sp>
        <p:nvSpPr>
          <p:cNvPr id="15" name="TextBox 14">
            <a:extLst>
              <a:ext uri="{FF2B5EF4-FFF2-40B4-BE49-F238E27FC236}">
                <a16:creationId xmlns:a16="http://schemas.microsoft.com/office/drawing/2014/main" id="{E737904F-3BFC-45CB-B024-E4FDC34A2EA0}"/>
              </a:ext>
            </a:extLst>
          </p:cNvPr>
          <p:cNvSpPr txBox="1"/>
          <p:nvPr/>
        </p:nvSpPr>
        <p:spPr>
          <a:xfrm>
            <a:off x="6516620" y="1812494"/>
            <a:ext cx="5065777" cy="3200876"/>
          </a:xfrm>
          <a:prstGeom prst="rect">
            <a:avLst/>
          </a:prstGeom>
          <a:noFill/>
          <a:ln w="6350">
            <a:noFill/>
            <a:miter lim="800000"/>
          </a:ln>
        </p:spPr>
        <p:txBody>
          <a:bodyPr wrap="square" lIns="0" tIns="0" rIns="0" bIns="0">
            <a:spAutoFit/>
          </a:bodyPr>
          <a:lstStyle/>
          <a:p>
            <a:pPr marL="403650" lvl="1" indent="-400050">
              <a:spcAft>
                <a:spcPts val="600"/>
              </a:spcAft>
              <a:buFont typeface="+mj-lt"/>
              <a:buAutoNum type="romanUcPeriod"/>
            </a:pPr>
            <a:r>
              <a:rPr lang="en-US" dirty="0"/>
              <a:t>Leverage federal data sources to identify initial list of Community Anchor Institutions (CAIs)</a:t>
            </a:r>
          </a:p>
          <a:p>
            <a:pPr marL="403650" lvl="1" indent="-400050">
              <a:spcAft>
                <a:spcPts val="600"/>
              </a:spcAft>
              <a:buFont typeface="+mj-lt"/>
              <a:buAutoNum type="romanUcPeriod"/>
            </a:pPr>
            <a:r>
              <a:rPr lang="en-US" dirty="0"/>
              <a:t>Cross-reference CAI locations with nearest Broadband Serviceable Locations in the National Broadband Map to estimate service availability </a:t>
            </a:r>
          </a:p>
          <a:p>
            <a:pPr marL="403650" lvl="1" indent="-400050">
              <a:spcAft>
                <a:spcPts val="600"/>
              </a:spcAft>
              <a:buFont typeface="+mj-lt"/>
              <a:buAutoNum type="romanUcPeriod"/>
            </a:pPr>
            <a:r>
              <a:rPr lang="en-US" dirty="0"/>
              <a:t>Contact relevant state agencies (e.g., Health, Education, Libraries) to provide location data and associated service availability for any additional CAIs</a:t>
            </a:r>
          </a:p>
        </p:txBody>
      </p:sp>
      <p:sp>
        <p:nvSpPr>
          <p:cNvPr id="17" name="TextBox 16">
            <a:extLst>
              <a:ext uri="{FF2B5EF4-FFF2-40B4-BE49-F238E27FC236}">
                <a16:creationId xmlns:a16="http://schemas.microsoft.com/office/drawing/2014/main" id="{A5F43685-A2C7-4404-8F72-7DA8245CE326}"/>
              </a:ext>
            </a:extLst>
          </p:cNvPr>
          <p:cNvSpPr txBox="1"/>
          <p:nvPr/>
        </p:nvSpPr>
        <p:spPr>
          <a:xfrm>
            <a:off x="554736" y="5649358"/>
            <a:ext cx="5397652" cy="769441"/>
          </a:xfrm>
          <a:prstGeom prst="rect">
            <a:avLst/>
          </a:prstGeom>
          <a:noFill/>
          <a:ln w="6350">
            <a:noFill/>
            <a:miter lim="800000"/>
          </a:ln>
        </p:spPr>
        <p:txBody>
          <a:bodyPr wrap="square" lIns="0" tIns="0" rIns="0" bIns="0">
            <a:spAutoFit/>
          </a:bodyPr>
          <a:lstStyle/>
          <a:p>
            <a:r>
              <a:rPr lang="en-US" sz="1000" b="0" i="0" u="none" strike="noStrike" baseline="0" dirty="0">
                <a:solidFill>
                  <a:srgbClr val="000000"/>
                </a:solidFill>
                <a:latin typeface="+mj-lt"/>
              </a:rPr>
              <a:t>1 The BEAD definition of CAI is also reflected in Montana Senate Bill 531</a:t>
            </a:r>
          </a:p>
          <a:p>
            <a:r>
              <a:rPr lang="en-US" sz="1000" b="0" i="0" u="none" strike="noStrike" baseline="0" dirty="0">
                <a:solidFill>
                  <a:srgbClr val="000000"/>
                </a:solidFill>
                <a:latin typeface="+mj-lt"/>
              </a:rPr>
              <a:t>2 Vulnerable populations include, but are not limited to, low-income individuals, unemployed individuals, children, the incarcerated, and aged individuals</a:t>
            </a:r>
            <a:endParaRPr lang="en-US" sz="1000" dirty="0">
              <a:solidFill>
                <a:srgbClr val="000000"/>
              </a:solidFill>
              <a:latin typeface="+mj-lt"/>
            </a:endParaRPr>
          </a:p>
          <a:p>
            <a:r>
              <a:rPr lang="en-US" sz="1000" dirty="0">
                <a:solidFill>
                  <a:srgbClr val="000000"/>
                </a:solidFill>
                <a:latin typeface="+mj-lt"/>
              </a:rPr>
              <a:t>3 Identification does not guarantee funding for CAIs. Per BEAD guidelines, MT will first ensure coverage of all unserved locations, then underserved locations before upgrading service to CAIs</a:t>
            </a:r>
            <a:endParaRPr lang="en-US" sz="1000" dirty="0">
              <a:latin typeface="+mj-lt"/>
            </a:endParaRPr>
          </a:p>
        </p:txBody>
      </p:sp>
      <p:cxnSp>
        <p:nvCxnSpPr>
          <p:cNvPr id="6" name="LineBasicDefault 6">
            <a:extLst>
              <a:ext uri="{FF2B5EF4-FFF2-40B4-BE49-F238E27FC236}">
                <a16:creationId xmlns:a16="http://schemas.microsoft.com/office/drawing/2014/main" id="{6D79F15D-40DC-4F8E-96AE-7775C745605A}"/>
              </a:ext>
            </a:extLst>
          </p:cNvPr>
          <p:cNvCxnSpPr>
            <a:cxnSpLocks/>
          </p:cNvCxnSpPr>
          <p:nvPr>
            <p:custDataLst>
              <p:tags r:id="rId3"/>
            </p:custDataLst>
          </p:nvPr>
        </p:nvCxnSpPr>
        <p:spPr>
          <a:xfrm>
            <a:off x="553970" y="1635971"/>
            <a:ext cx="506654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LineBasicDefault 6">
            <a:extLst>
              <a:ext uri="{FF2B5EF4-FFF2-40B4-BE49-F238E27FC236}">
                <a16:creationId xmlns:a16="http://schemas.microsoft.com/office/drawing/2014/main" id="{BE5B05E8-5351-4B4C-9559-F9EB73E9E000}"/>
              </a:ext>
            </a:extLst>
          </p:cNvPr>
          <p:cNvCxnSpPr>
            <a:cxnSpLocks/>
          </p:cNvCxnSpPr>
          <p:nvPr>
            <p:custDataLst>
              <p:tags r:id="rId4"/>
            </p:custDataLst>
          </p:nvPr>
        </p:nvCxnSpPr>
        <p:spPr>
          <a:xfrm>
            <a:off x="6516620" y="1635971"/>
            <a:ext cx="506654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5E4EFD4-5B12-41A6-BAE4-CBE478AA92FE}"/>
              </a:ext>
            </a:extLst>
          </p:cNvPr>
          <p:cNvSpPr txBox="1"/>
          <p:nvPr/>
        </p:nvSpPr>
        <p:spPr>
          <a:xfrm>
            <a:off x="553205" y="6488388"/>
            <a:ext cx="993279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BEAD NOFO</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27083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hidden="1">
            <a:extLst>
              <a:ext uri="{FF2B5EF4-FFF2-40B4-BE49-F238E27FC236}">
                <a16:creationId xmlns:a16="http://schemas.microsoft.com/office/drawing/2014/main" id="{4AAA4A23-CF99-404A-A730-DDA3FAB85900}"/>
              </a:ext>
            </a:extLst>
          </p:cNvPr>
          <p:cNvGraphicFramePr>
            <a:graphicFrameLocks noChangeAspect="1"/>
          </p:cNvGraphicFramePr>
          <p:nvPr>
            <p:custDataLst>
              <p:tags r:id="rId1"/>
            </p:custDataLst>
            <p:extLst>
              <p:ext uri="{D42A27DB-BD31-4B8C-83A1-F6EECF244321}">
                <p14:modId xmlns:p14="http://schemas.microsoft.com/office/powerpoint/2010/main" val="3199801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6" name="Object 9" hidden="1">
                        <a:extLst>
                          <a:ext uri="{FF2B5EF4-FFF2-40B4-BE49-F238E27FC236}">
                            <a16:creationId xmlns:a16="http://schemas.microsoft.com/office/drawing/2014/main" id="{4AAA4A23-CF99-404A-A730-DDA3FAB8590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Text Placeholder 4">
            <a:hlinkClick r:id="rId10" action="ppaction://hlinksldjump"/>
            <a:extLst>
              <a:ext uri="{FF2B5EF4-FFF2-40B4-BE49-F238E27FC236}">
                <a16:creationId xmlns:a16="http://schemas.microsoft.com/office/drawing/2014/main" id="{1766BDFB-890C-46B0-9884-087A3D6F98F7}"/>
              </a:ext>
            </a:extLst>
          </p:cNvPr>
          <p:cNvSpPr>
            <a:spLocks noGrp="1"/>
          </p:cNvSpPr>
          <p:nvPr>
            <p:custDataLst>
              <p:tags r:id="rId2"/>
            </p:custDataLst>
          </p:nvPr>
        </p:nvSpPr>
        <p:spPr bwMode="auto">
          <a:xfrm>
            <a:off x="4233863" y="2614613"/>
            <a:ext cx="3724275"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255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IIJA: </a:t>
            </a:r>
            <a:r>
              <a:rPr lang="en-US" altLang="en-US">
                <a:effectLst/>
                <a:cs typeface="+mn-cs"/>
              </a:rPr>
              <a:t>DOP Approval</a:t>
            </a:r>
            <a:endParaRPr lang="en-US" dirty="0">
              <a:cs typeface="+mn-cs"/>
            </a:endParaRPr>
          </a:p>
        </p:txBody>
      </p:sp>
      <p:sp>
        <p:nvSpPr>
          <p:cNvPr id="12" name="Text Placeholder 4">
            <a:hlinkClick r:id="rId11" action="ppaction://hlinksldjump"/>
            <a:extLst>
              <a:ext uri="{FF2B5EF4-FFF2-40B4-BE49-F238E27FC236}">
                <a16:creationId xmlns:a16="http://schemas.microsoft.com/office/drawing/2014/main" id="{39FAF0DF-6EF1-41C7-A80F-1485FD9FC030}"/>
              </a:ext>
            </a:extLst>
          </p:cNvPr>
          <p:cNvSpPr>
            <a:spLocks noGrp="1"/>
          </p:cNvSpPr>
          <p:nvPr>
            <p:custDataLst>
              <p:tags r:id="rId3"/>
            </p:custDataLst>
          </p:nvPr>
        </p:nvSpPr>
        <p:spPr bwMode="auto">
          <a:xfrm>
            <a:off x="4233863" y="3022600"/>
            <a:ext cx="3724275"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IIJA: BEAD Initial </a:t>
            </a:r>
            <a:r>
              <a:rPr lang="en-US" altLang="en-US">
                <a:effectLst/>
                <a:cs typeface="+mn-cs"/>
              </a:rPr>
              <a:t>Proposal Overview</a:t>
            </a:r>
            <a:endParaRPr lang="en-US" dirty="0">
              <a:cs typeface="+mn-cs"/>
            </a:endParaRPr>
          </a:p>
        </p:txBody>
      </p:sp>
      <p:sp>
        <p:nvSpPr>
          <p:cNvPr id="19" name="Text Placeholder 4">
            <a:hlinkClick r:id="rId12" action="ppaction://hlinksldjump"/>
            <a:extLst>
              <a:ext uri="{FF2B5EF4-FFF2-40B4-BE49-F238E27FC236}">
                <a16:creationId xmlns:a16="http://schemas.microsoft.com/office/drawing/2014/main" id="{67F5E23F-E396-461A-A40D-34B528C6B986}"/>
              </a:ext>
            </a:extLst>
          </p:cNvPr>
          <p:cNvSpPr>
            <a:spLocks noGrp="1"/>
          </p:cNvSpPr>
          <p:nvPr>
            <p:custDataLst>
              <p:tags r:id="rId4"/>
            </p:custDataLst>
          </p:nvPr>
        </p:nvSpPr>
        <p:spPr bwMode="auto">
          <a:xfrm>
            <a:off x="4233863" y="3429000"/>
            <a:ext cx="3724275"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a:spcBef>
                <a:spcPct val="0"/>
              </a:spcBef>
              <a:spcAft>
                <a:spcPct val="0"/>
              </a:spcAft>
              <a:buClrTx/>
            </a:pPr>
            <a:r>
              <a:rPr lang="en-US"/>
              <a:t>Volume 1 </a:t>
            </a:r>
            <a:r>
              <a:rPr lang="en-US" dirty="0"/>
              <a:t>Preliminary Approach</a:t>
            </a:r>
            <a:endParaRPr lang="en-US" dirty="0">
              <a:cs typeface="+mn-cs"/>
            </a:endParaRPr>
          </a:p>
        </p:txBody>
      </p:sp>
      <p:sp>
        <p:nvSpPr>
          <p:cNvPr id="21" name="Text Placeholder 4">
            <a:extLst>
              <a:ext uri="{FF2B5EF4-FFF2-40B4-BE49-F238E27FC236}">
                <a16:creationId xmlns:a16="http://schemas.microsoft.com/office/drawing/2014/main" id="{A95C8D7C-7DAA-4CE7-8FE6-4AF71FFAB374}"/>
              </a:ext>
            </a:extLst>
          </p:cNvPr>
          <p:cNvSpPr>
            <a:spLocks noGrp="1"/>
          </p:cNvSpPr>
          <p:nvPr>
            <p:custDataLst>
              <p:tags r:id="rId5"/>
            </p:custDataLst>
          </p:nvPr>
        </p:nvSpPr>
        <p:spPr bwMode="auto">
          <a:xfrm>
            <a:off x="4233863" y="3835400"/>
            <a:ext cx="3724275" cy="407988"/>
          </a:xfrm>
          <a:prstGeom prst="rect">
            <a:avLst/>
          </a:prstGeom>
          <a:solidFill>
            <a:schemeClr val="accent1"/>
          </a:solidFill>
          <a:ln>
            <a:noFill/>
          </a:ln>
          <a:effectLst/>
        </p:spPr>
        <p:txBody>
          <a:bodyPr vert="horz" wrap="none" lIns="80963" tIns="82550"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a:spcBef>
                <a:spcPct val="0"/>
              </a:spcBef>
              <a:spcAft>
                <a:spcPct val="0"/>
              </a:spcAft>
              <a:buClrTx/>
            </a:pPr>
            <a:r>
              <a:rPr lang="en-US" b="1">
                <a:solidFill>
                  <a:schemeClr val="tx2"/>
                </a:solidFill>
              </a:rPr>
              <a:t>Volume 2 </a:t>
            </a:r>
            <a:r>
              <a:rPr lang="en-US" b="1" dirty="0">
                <a:solidFill>
                  <a:schemeClr val="tx2"/>
                </a:solidFill>
              </a:rPr>
              <a:t>Decision Points</a:t>
            </a:r>
          </a:p>
        </p:txBody>
      </p:sp>
      <p:sp>
        <p:nvSpPr>
          <p:cNvPr id="4" name="2. Slide Title">
            <a:extLst>
              <a:ext uri="{FF2B5EF4-FFF2-40B4-BE49-F238E27FC236}">
                <a16:creationId xmlns:a16="http://schemas.microsoft.com/office/drawing/2014/main" id="{C4B505ED-318D-4A67-927A-A1DB060B3899}"/>
              </a:ext>
            </a:extLst>
          </p:cNvPr>
          <p:cNvSpPr>
            <a:spLocks noGrp="1"/>
          </p:cNvSpPr>
          <p:nvPr>
            <p:ph type="title"/>
            <p:custDataLst>
              <p:tags r:id="rId6"/>
            </p:custDataLst>
          </p:nvPr>
        </p:nvSpPr>
        <p:spPr/>
        <p:txBody>
          <a:bodyPr vert="horz"/>
          <a:lstStyle/>
          <a:p>
            <a:r>
              <a:rPr lang="en-US" dirty="0"/>
              <a:t>Agenda</a:t>
            </a:r>
          </a:p>
        </p:txBody>
      </p:sp>
      <p:sp>
        <p:nvSpPr>
          <p:cNvPr id="18" name="TextBox 17">
            <a:extLst>
              <a:ext uri="{FF2B5EF4-FFF2-40B4-BE49-F238E27FC236}">
                <a16:creationId xmlns:a16="http://schemas.microsoft.com/office/drawing/2014/main" id="{6529E982-FE28-47F0-969A-3B962D7B0A91}"/>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14" name="TextBox 13">
            <a:extLst>
              <a:ext uri="{FF2B5EF4-FFF2-40B4-BE49-F238E27FC236}">
                <a16:creationId xmlns:a16="http://schemas.microsoft.com/office/drawing/2014/main" id="{C520801A-4371-40CB-A314-B41B044AA524}"/>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33529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58C5EB-274D-4E19-91C7-4FC5E244D1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70" imgH="371" progId="TCLayout.ActiveDocument.1">
                  <p:embed/>
                </p:oleObj>
              </mc:Choice>
              <mc:Fallback>
                <p:oleObj name="think-cell Slide" r:id="rId8" imgW="370" imgH="371" progId="TCLayout.ActiveDocument.1">
                  <p:embed/>
                  <p:pic>
                    <p:nvPicPr>
                      <p:cNvPr id="3" name="Object 6" hidden="1">
                        <a:extLst>
                          <a:ext uri="{FF2B5EF4-FFF2-40B4-BE49-F238E27FC236}">
                            <a16:creationId xmlns:a16="http://schemas.microsoft.com/office/drawing/2014/main" id="{9F58C5EB-274D-4E19-91C7-4FC5E244D1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3C33D8AB-3F8D-4829-8A97-CA75673EBD43}"/>
              </a:ext>
            </a:extLst>
          </p:cNvPr>
          <p:cNvSpPr/>
          <p:nvPr/>
        </p:nvSpPr>
        <p:spPr>
          <a:xfrm>
            <a:off x="573021" y="1428750"/>
            <a:ext cx="6173688" cy="4657725"/>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 name="2. Slide Title">
            <a:extLst>
              <a:ext uri="{FF2B5EF4-FFF2-40B4-BE49-F238E27FC236}">
                <a16:creationId xmlns:a16="http://schemas.microsoft.com/office/drawing/2014/main" id="{EF9C0E1B-1C55-4552-8891-BB3BB1986114}"/>
              </a:ext>
            </a:extLst>
          </p:cNvPr>
          <p:cNvSpPr>
            <a:spLocks noGrp="1"/>
          </p:cNvSpPr>
          <p:nvPr>
            <p:ph type="title"/>
            <p:custDataLst>
              <p:tags r:id="rId2"/>
            </p:custDataLst>
          </p:nvPr>
        </p:nvSpPr>
        <p:spPr>
          <a:xfrm>
            <a:off x="554736" y="519011"/>
            <a:ext cx="10243893"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marL="274320"/>
            <a:r>
              <a:rPr lang="en-US" dirty="0"/>
              <a:t>Status Update: 2022 ConnectMT ARPA Awards</a:t>
            </a:r>
            <a:endParaRPr lang="cs-CZ" dirty="0"/>
          </a:p>
        </p:txBody>
      </p:sp>
      <p:sp>
        <p:nvSpPr>
          <p:cNvPr id="37" name="TextBox 36">
            <a:extLst>
              <a:ext uri="{FF2B5EF4-FFF2-40B4-BE49-F238E27FC236}">
                <a16:creationId xmlns:a16="http://schemas.microsoft.com/office/drawing/2014/main" id="{05577A4D-BDE5-4182-A69E-58E2E5B084C1}"/>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1C1D"/>
                </a:solidFill>
                <a:effectLst/>
                <a:uLnTx/>
                <a:uFillTx/>
                <a:latin typeface="Arial"/>
                <a:ea typeface="+mn-ea"/>
                <a:cs typeface="+mn-cs"/>
              </a:rPr>
              <a:t>Working Draft Subject to Legal Review</a:t>
            </a:r>
            <a:endParaRPr kumimoji="0" lang="cs-CZ" sz="800" b="0" i="0" u="none" strike="noStrike" kern="1200" cap="none" spc="0" normalizeH="0" baseline="0" noProof="0" dirty="0">
              <a:ln>
                <a:noFill/>
              </a:ln>
              <a:solidFill>
                <a:srgbClr val="1D1C1D"/>
              </a:solidFill>
              <a:effectLst/>
              <a:uLnTx/>
              <a:uFillTx/>
              <a:latin typeface="Arial"/>
              <a:ea typeface="+mn-ea"/>
              <a:cs typeface="+mn-cs"/>
            </a:endParaRPr>
          </a:p>
        </p:txBody>
      </p:sp>
      <p:sp>
        <p:nvSpPr>
          <p:cNvPr id="40" name="TextBox 39">
            <a:extLst>
              <a:ext uri="{FF2B5EF4-FFF2-40B4-BE49-F238E27FC236}">
                <a16:creationId xmlns:a16="http://schemas.microsoft.com/office/drawing/2014/main" id="{C5176FBD-EFF9-411E-9074-779D4D905E30}"/>
              </a:ext>
            </a:extLst>
          </p:cNvPr>
          <p:cNvSpPr txBox="1"/>
          <p:nvPr/>
        </p:nvSpPr>
        <p:spPr>
          <a:xfrm>
            <a:off x="559130" y="6627169"/>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id="{BA054EDB-BB67-4899-A189-F81F18F1AF3D}"/>
              </a:ext>
            </a:extLst>
          </p:cNvPr>
          <p:cNvSpPr txBox="1"/>
          <p:nvPr/>
        </p:nvSpPr>
        <p:spPr>
          <a:xfrm>
            <a:off x="573021" y="970389"/>
            <a:ext cx="406915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11 July 2023</a:t>
            </a:r>
          </a:p>
        </p:txBody>
      </p:sp>
      <p:sp>
        <p:nvSpPr>
          <p:cNvPr id="38" name="TrackerNumBlue 90">
            <a:extLst>
              <a:ext uri="{FF2B5EF4-FFF2-40B4-BE49-F238E27FC236}">
                <a16:creationId xmlns:a16="http://schemas.microsoft.com/office/drawing/2014/main" id="{EC36DA15-F04C-4E01-88A0-CDD63D7EFDE1}"/>
              </a:ext>
            </a:extLst>
          </p:cNvPr>
          <p:cNvSpPr/>
          <p:nvPr>
            <p:custDataLst>
              <p:tags r:id="rId3"/>
            </p:custDataLst>
          </p:nvPr>
        </p:nvSpPr>
        <p:spPr>
          <a:xfrm>
            <a:off x="389037" y="503594"/>
            <a:ext cx="365760" cy="365760"/>
          </a:xfrm>
          <a:prstGeom prst="ellipse">
            <a:avLst/>
          </a:prstGeom>
          <a:solidFill>
            <a:srgbClr val="5F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1</a:t>
            </a:r>
          </a:p>
        </p:txBody>
      </p:sp>
      <p:sp>
        <p:nvSpPr>
          <p:cNvPr id="32" name="Content Placeholder 2">
            <a:extLst>
              <a:ext uri="{FF2B5EF4-FFF2-40B4-BE49-F238E27FC236}">
                <a16:creationId xmlns:a16="http://schemas.microsoft.com/office/drawing/2014/main" id="{09EFC000-E07E-44D7-9EE8-84FBA9532960}"/>
              </a:ext>
            </a:extLst>
          </p:cNvPr>
          <p:cNvSpPr txBox="1">
            <a:spLocks/>
          </p:cNvSpPr>
          <p:nvPr/>
        </p:nvSpPr>
        <p:spPr>
          <a:xfrm>
            <a:off x="757005" y="1546309"/>
            <a:ext cx="6547338" cy="475399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rmAutofit fontScale="92500" lnSpcReduction="10000"/>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Total Funding Available:			$ 310,898,748</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SLFRF – 602 Funds				$ 190,964,215</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CPF – 604 Funds				$ 119,934,533</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Total Awards:				$ 298,750,674</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Signed Contracts:				$ 170,702,473</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Sent/Unsigned Contracts:		                  $  81,382,488</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Final Statement of Works Under Review:		 $  46,665,713</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Declined/Unclaimed Funds:			 $ 12,148,074</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 Startup Documents Received:		 $   4,011,693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Awardee Withdrawals:			 $   2,538,021</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Awardee Scope Reductions:			 $   3,780,212</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Funding Not Previously Allocated:		 $   1,818,148</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Total Remaining Funding to Allocate:		  $ 12,148,074</a:t>
            </a:r>
            <a:endPar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6E8D1D69-BC18-444C-AF28-4DBBA95DB157}"/>
              </a:ext>
            </a:extLst>
          </p:cNvPr>
          <p:cNvSpPr txBox="1"/>
          <p:nvPr/>
        </p:nvSpPr>
        <p:spPr>
          <a:xfrm>
            <a:off x="7739769" y="1999701"/>
            <a:ext cx="3795006"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212529"/>
                </a:solidFill>
                <a:effectLst/>
                <a:uLnTx/>
                <a:uFillTx/>
                <a:latin typeface="Calibri" panose="020F0502020204030204" pitchFamily="34" charset="0"/>
                <a:ea typeface="Calibri" panose="020F0502020204030204" pitchFamily="34" charset="0"/>
                <a:cs typeface="+mn-cs"/>
              </a:rPr>
              <a:t>During the 68th Legislative Session (LC 1234) a shift of $44,148,748 of SLFRF 602 funds to this program was passed by an appropriation change.</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212529"/>
                </a:solidFill>
                <a:effectLst/>
                <a:uLnTx/>
                <a:uFillTx/>
                <a:latin typeface="Calibri" panose="020F0502020204030204" pitchFamily="34" charset="0"/>
                <a:ea typeface="Calibri" panose="020F0502020204030204" pitchFamily="34" charset="0"/>
                <a:cs typeface="+mn-cs"/>
              </a:rPr>
              <a:t>The State applied to Treasury and has received verbal approval for the $119.9M of CPF 604 funds. </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LineBasicDefault 6">
            <a:extLst>
              <a:ext uri="{FF2B5EF4-FFF2-40B4-BE49-F238E27FC236}">
                <a16:creationId xmlns:a16="http://schemas.microsoft.com/office/drawing/2014/main" id="{7B0A1502-23AE-482D-8D5D-2A4ACB8064BF}"/>
              </a:ext>
            </a:extLst>
          </p:cNvPr>
          <p:cNvCxnSpPr>
            <a:cxnSpLocks/>
          </p:cNvCxnSpPr>
          <p:nvPr>
            <p:custDataLst>
              <p:tags r:id="rId4"/>
            </p:custDataLst>
          </p:nvPr>
        </p:nvCxnSpPr>
        <p:spPr>
          <a:xfrm>
            <a:off x="743114" y="1765300"/>
            <a:ext cx="580357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LineBasicDefault 6">
            <a:extLst>
              <a:ext uri="{FF2B5EF4-FFF2-40B4-BE49-F238E27FC236}">
                <a16:creationId xmlns:a16="http://schemas.microsoft.com/office/drawing/2014/main" id="{3A89BA93-1E53-4065-A329-1F1CD49E2645}"/>
              </a:ext>
            </a:extLst>
          </p:cNvPr>
          <p:cNvCxnSpPr>
            <a:cxnSpLocks/>
          </p:cNvCxnSpPr>
          <p:nvPr>
            <p:custDataLst>
              <p:tags r:id="rId5"/>
            </p:custDataLst>
          </p:nvPr>
        </p:nvCxnSpPr>
        <p:spPr>
          <a:xfrm>
            <a:off x="738720" y="2889250"/>
            <a:ext cx="580796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LineBasicDefault 6">
            <a:extLst>
              <a:ext uri="{FF2B5EF4-FFF2-40B4-BE49-F238E27FC236}">
                <a16:creationId xmlns:a16="http://schemas.microsoft.com/office/drawing/2014/main" id="{255D847F-9C86-438C-8CF8-7CB0B55C95D4}"/>
              </a:ext>
            </a:extLst>
          </p:cNvPr>
          <p:cNvCxnSpPr>
            <a:cxnSpLocks/>
          </p:cNvCxnSpPr>
          <p:nvPr>
            <p:custDataLst>
              <p:tags r:id="rId6"/>
            </p:custDataLst>
          </p:nvPr>
        </p:nvCxnSpPr>
        <p:spPr>
          <a:xfrm>
            <a:off x="738720" y="4318000"/>
            <a:ext cx="580796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727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8F5BE89-4314-4DE7-AB77-276EBF5E56E8}"/>
              </a:ext>
            </a:extLst>
          </p:cNvPr>
          <p:cNvGraphicFramePr>
            <a:graphicFrameLocks noChangeAspect="1"/>
          </p:cNvGraphicFramePr>
          <p:nvPr>
            <p:custDataLst>
              <p:tags r:id="rId1"/>
            </p:custDataLst>
            <p:extLst>
              <p:ext uri="{D42A27DB-BD31-4B8C-83A1-F6EECF244321}">
                <p14:modId xmlns:p14="http://schemas.microsoft.com/office/powerpoint/2010/main" val="46386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73" imgH="476" progId="TCLayout.ActiveDocument.1">
                  <p:embed/>
                </p:oleObj>
              </mc:Choice>
              <mc:Fallback>
                <p:oleObj name="think-cell Slide" r:id="rId23" imgW="473" imgH="476" progId="TCLayout.ActiveDocument.1">
                  <p:embed/>
                  <p:pic>
                    <p:nvPicPr>
                      <p:cNvPr id="5" name="Object 2" hidden="1">
                        <a:extLst>
                          <a:ext uri="{FF2B5EF4-FFF2-40B4-BE49-F238E27FC236}">
                            <a16:creationId xmlns:a16="http://schemas.microsoft.com/office/drawing/2014/main" id="{F8F5BE89-4314-4DE7-AB77-276EBF5E56E8}"/>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83" name="Rectangle 82">
            <a:extLst>
              <a:ext uri="{FF2B5EF4-FFF2-40B4-BE49-F238E27FC236}">
                <a16:creationId xmlns:a16="http://schemas.microsoft.com/office/drawing/2014/main" id="{C41F166A-6BD8-479A-B5CA-CE066CF8F596}"/>
              </a:ext>
            </a:extLst>
          </p:cNvPr>
          <p:cNvSpPr/>
          <p:nvPr/>
        </p:nvSpPr>
        <p:spPr>
          <a:xfrm>
            <a:off x="6391378" y="5491995"/>
            <a:ext cx="5352947" cy="227157"/>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7" name="Rectangle 76">
            <a:extLst>
              <a:ext uri="{FF2B5EF4-FFF2-40B4-BE49-F238E27FC236}">
                <a16:creationId xmlns:a16="http://schemas.microsoft.com/office/drawing/2014/main" id="{BF8906F9-F1DE-4B69-8F9E-9A80E0B0E979}"/>
              </a:ext>
            </a:extLst>
          </p:cNvPr>
          <p:cNvSpPr/>
          <p:nvPr/>
        </p:nvSpPr>
        <p:spPr>
          <a:xfrm>
            <a:off x="6391378" y="3683966"/>
            <a:ext cx="5352947" cy="861599"/>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5" name="Rectangle 74">
            <a:extLst>
              <a:ext uri="{FF2B5EF4-FFF2-40B4-BE49-F238E27FC236}">
                <a16:creationId xmlns:a16="http://schemas.microsoft.com/office/drawing/2014/main" id="{10820A80-99F8-4B14-8095-CA7BDCB54F0F}"/>
              </a:ext>
            </a:extLst>
          </p:cNvPr>
          <p:cNvSpPr/>
          <p:nvPr/>
        </p:nvSpPr>
        <p:spPr>
          <a:xfrm>
            <a:off x="6391378" y="2611358"/>
            <a:ext cx="5352947" cy="105934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0" name="Rectangle 159">
            <a:extLst>
              <a:ext uri="{FF2B5EF4-FFF2-40B4-BE49-F238E27FC236}">
                <a16:creationId xmlns:a16="http://schemas.microsoft.com/office/drawing/2014/main" id="{D02FCF32-05AA-40C8-B4C1-4B85D06F4CB2}"/>
              </a:ext>
            </a:extLst>
          </p:cNvPr>
          <p:cNvSpPr/>
          <p:nvPr/>
        </p:nvSpPr>
        <p:spPr>
          <a:xfrm>
            <a:off x="447745" y="2676674"/>
            <a:ext cx="5178674" cy="270409"/>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latin typeface="+mj-lt"/>
            </a:endParaRPr>
          </a:p>
        </p:txBody>
      </p:sp>
      <p:sp>
        <p:nvSpPr>
          <p:cNvPr id="81" name="Rectangle 80">
            <a:extLst>
              <a:ext uri="{FF2B5EF4-FFF2-40B4-BE49-F238E27FC236}">
                <a16:creationId xmlns:a16="http://schemas.microsoft.com/office/drawing/2014/main" id="{197CA23D-DABF-418F-804A-B7364BA88819}"/>
              </a:ext>
            </a:extLst>
          </p:cNvPr>
          <p:cNvSpPr/>
          <p:nvPr/>
        </p:nvSpPr>
        <p:spPr>
          <a:xfrm>
            <a:off x="447745" y="3380309"/>
            <a:ext cx="5178674" cy="270409"/>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latin typeface="+mj-lt"/>
            </a:endParaRPr>
          </a:p>
        </p:txBody>
      </p:sp>
      <p:sp>
        <p:nvSpPr>
          <p:cNvPr id="6" name="2. Slide Title">
            <a:extLst>
              <a:ext uri="{FF2B5EF4-FFF2-40B4-BE49-F238E27FC236}">
                <a16:creationId xmlns:a16="http://schemas.microsoft.com/office/drawing/2014/main" id="{5EB70AD7-F00C-4408-A97F-8DFCB0A4CF33}"/>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The BEAD NOFO outlines 19 requirements for the IP</a:t>
            </a:r>
          </a:p>
        </p:txBody>
      </p:sp>
      <p:sp>
        <p:nvSpPr>
          <p:cNvPr id="36" name="TextBox 35">
            <a:extLst>
              <a:ext uri="{FF2B5EF4-FFF2-40B4-BE49-F238E27FC236}">
                <a16:creationId xmlns:a16="http://schemas.microsoft.com/office/drawing/2014/main" id="{3A75DF19-EB77-47F6-A4B5-3633495BDF58}"/>
              </a:ext>
            </a:extLst>
          </p:cNvPr>
          <p:cNvSpPr txBox="1">
            <a:spLocks/>
          </p:cNvSpPr>
          <p:nvPr/>
        </p:nvSpPr>
        <p:spPr>
          <a:xfrm>
            <a:off x="560641" y="1195693"/>
            <a:ext cx="5059871" cy="233910"/>
          </a:xfrm>
          <a:prstGeom prst="rect">
            <a:avLst/>
          </a:prstGeom>
        </p:spPr>
        <p:txBody>
          <a:bodyPr vert="horz" wrap="square" lIns="0" tIns="0" rIns="0" bIns="18288"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Initial Proposal Volume 1 (Challenge Process)</a:t>
            </a:r>
            <a:endParaRPr kumimoji="0" lang="cs-CZ"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94" name="LineBasicDefault 15">
            <a:extLst>
              <a:ext uri="{FF2B5EF4-FFF2-40B4-BE49-F238E27FC236}">
                <a16:creationId xmlns:a16="http://schemas.microsoft.com/office/drawing/2014/main" id="{FD31E3D9-B2FE-4529-8F89-E5FA88FD97F5}"/>
              </a:ext>
            </a:extLst>
          </p:cNvPr>
          <p:cNvCxnSpPr>
            <a:cxnSpLocks/>
          </p:cNvCxnSpPr>
          <p:nvPr>
            <p:custDataLst>
              <p:tags r:id="rId3"/>
            </p:custDataLst>
          </p:nvPr>
        </p:nvCxnSpPr>
        <p:spPr>
          <a:xfrm>
            <a:off x="560641" y="1429603"/>
            <a:ext cx="5065776"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 name="LineBasicDefault 15">
            <a:extLst>
              <a:ext uri="{FF2B5EF4-FFF2-40B4-BE49-F238E27FC236}">
                <a16:creationId xmlns:a16="http://schemas.microsoft.com/office/drawing/2014/main" id="{752AC7D5-23B1-4823-B6B0-CDD91E34EB01}"/>
              </a:ext>
            </a:extLst>
          </p:cNvPr>
          <p:cNvCxnSpPr>
            <a:cxnSpLocks/>
          </p:cNvCxnSpPr>
          <p:nvPr>
            <p:custDataLst>
              <p:tags r:id="rId4"/>
            </p:custDataLst>
          </p:nvPr>
        </p:nvCxnSpPr>
        <p:spPr>
          <a:xfrm>
            <a:off x="6476204" y="1429603"/>
            <a:ext cx="5158584"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BFC1A88-88F7-402F-9655-F8CBEC0C3D20}"/>
              </a:ext>
            </a:extLst>
          </p:cNvPr>
          <p:cNvSpPr txBox="1">
            <a:spLocks/>
          </p:cNvSpPr>
          <p:nvPr/>
        </p:nvSpPr>
        <p:spPr>
          <a:xfrm>
            <a:off x="6476204" y="1195693"/>
            <a:ext cx="3656841" cy="233910"/>
          </a:xfrm>
          <a:prstGeom prst="rect">
            <a:avLst/>
          </a:prstGeom>
        </p:spPr>
        <p:txBody>
          <a:bodyPr vert="horz" wrap="square" lIns="0" tIns="0" rIns="0" bIns="18288"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Initial Proposal Volume 2 (Grant Program)</a:t>
            </a:r>
            <a:endParaRPr kumimoji="0" lang="cs-CZ"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8" name="TextBox 77">
            <a:extLst>
              <a:ext uri="{FF2B5EF4-FFF2-40B4-BE49-F238E27FC236}">
                <a16:creationId xmlns:a16="http://schemas.microsoft.com/office/drawing/2014/main" id="{775F9F71-ADDA-4EE2-8B50-0A74DD3D9F0E}"/>
              </a:ext>
            </a:extLst>
          </p:cNvPr>
          <p:cNvSpPr txBox="1"/>
          <p:nvPr/>
        </p:nvSpPr>
        <p:spPr>
          <a:xfrm>
            <a:off x="9218780" y="739370"/>
            <a:ext cx="1303238"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solidFill>
                  <a:srgbClr val="DA7335"/>
                </a:solidFill>
              </a:rPr>
              <a:t>BEAD Requirement #</a:t>
            </a:r>
          </a:p>
        </p:txBody>
      </p:sp>
      <p:sp>
        <p:nvSpPr>
          <p:cNvPr id="79" name="Rectangle 78">
            <a:extLst>
              <a:ext uri="{FF2B5EF4-FFF2-40B4-BE49-F238E27FC236}">
                <a16:creationId xmlns:a16="http://schemas.microsoft.com/office/drawing/2014/main" id="{0F91D4C8-8FBB-4C46-B52E-45BE810D9A74}"/>
              </a:ext>
            </a:extLst>
          </p:cNvPr>
          <p:cNvSpPr/>
          <p:nvPr/>
        </p:nvSpPr>
        <p:spPr>
          <a:xfrm>
            <a:off x="6476205" y="710378"/>
            <a:ext cx="295275" cy="182880"/>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0" name="TextBox 79">
            <a:extLst>
              <a:ext uri="{FF2B5EF4-FFF2-40B4-BE49-F238E27FC236}">
                <a16:creationId xmlns:a16="http://schemas.microsoft.com/office/drawing/2014/main" id="{C3417121-78D9-4E55-9822-AE876247B2CF}"/>
              </a:ext>
            </a:extLst>
          </p:cNvPr>
          <p:cNvSpPr txBox="1"/>
          <p:nvPr/>
        </p:nvSpPr>
        <p:spPr>
          <a:xfrm>
            <a:off x="6845272" y="739370"/>
            <a:ext cx="1303238"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Details follow</a:t>
            </a:r>
          </a:p>
        </p:txBody>
      </p:sp>
      <p:sp>
        <p:nvSpPr>
          <p:cNvPr id="84" name="TextBox 83">
            <a:extLst>
              <a:ext uri="{FF2B5EF4-FFF2-40B4-BE49-F238E27FC236}">
                <a16:creationId xmlns:a16="http://schemas.microsoft.com/office/drawing/2014/main" id="{163DD27F-06B0-467B-9BB1-45C17B919C0D}"/>
              </a:ext>
            </a:extLst>
          </p:cNvPr>
          <p:cNvSpPr txBox="1"/>
          <p:nvPr/>
        </p:nvSpPr>
        <p:spPr>
          <a:xfrm>
            <a:off x="553970" y="970389"/>
            <a:ext cx="406915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85" name="TextBox 84">
            <a:extLst>
              <a:ext uri="{FF2B5EF4-FFF2-40B4-BE49-F238E27FC236}">
                <a16:creationId xmlns:a16="http://schemas.microsoft.com/office/drawing/2014/main" id="{3962F930-5AF7-4342-AF16-FC5B180079D3}"/>
              </a:ext>
            </a:extLst>
          </p:cNvPr>
          <p:cNvSpPr txBox="1"/>
          <p:nvPr/>
        </p:nvSpPr>
        <p:spPr>
          <a:xfrm>
            <a:off x="553205" y="6525776"/>
            <a:ext cx="5156667" cy="24622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82" name="TextBox 81">
            <a:extLst>
              <a:ext uri="{FF2B5EF4-FFF2-40B4-BE49-F238E27FC236}">
                <a16:creationId xmlns:a16="http://schemas.microsoft.com/office/drawing/2014/main" id="{166BCE61-FC7B-40D4-99D1-63C492C059E4}"/>
              </a:ext>
            </a:extLst>
          </p:cNvPr>
          <p:cNvSpPr txBox="1"/>
          <p:nvPr/>
        </p:nvSpPr>
        <p:spPr>
          <a:xfrm>
            <a:off x="553205" y="6355038"/>
            <a:ext cx="5162592" cy="124872"/>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BEAD NOFO</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6" name="TextBox 85">
            <a:extLst>
              <a:ext uri="{FF2B5EF4-FFF2-40B4-BE49-F238E27FC236}">
                <a16:creationId xmlns:a16="http://schemas.microsoft.com/office/drawing/2014/main" id="{0C78E721-0636-4756-B728-7CBFE9FA9E4F}"/>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88" name="TextBox 87">
            <a:extLst>
              <a:ext uri="{FF2B5EF4-FFF2-40B4-BE49-F238E27FC236}">
                <a16:creationId xmlns:a16="http://schemas.microsoft.com/office/drawing/2014/main" id="{DCC5CCAE-5E2F-4E5D-9051-62297E2983FA}"/>
              </a:ext>
            </a:extLst>
          </p:cNvPr>
          <p:cNvSpPr txBox="1"/>
          <p:nvPr/>
        </p:nvSpPr>
        <p:spPr>
          <a:xfrm>
            <a:off x="553205" y="6058322"/>
            <a:ext cx="507244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800" dirty="0"/>
              <a:t>1 Requirements 9 and 10 have not been included here as they are only applicable if using BEAD funding for non-deployment uses (#9) or for direct implementation (#10). See Appendix A for details</a:t>
            </a:r>
          </a:p>
        </p:txBody>
      </p:sp>
      <p:sp>
        <p:nvSpPr>
          <p:cNvPr id="87" name="TextBox 86">
            <a:extLst>
              <a:ext uri="{FF2B5EF4-FFF2-40B4-BE49-F238E27FC236}">
                <a16:creationId xmlns:a16="http://schemas.microsoft.com/office/drawing/2014/main" id="{771A45DB-1ED1-4760-B65C-05961F642F0F}"/>
              </a:ext>
            </a:extLst>
          </p:cNvPr>
          <p:cNvSpPr txBox="1">
            <a:spLocks/>
          </p:cNvSpPr>
          <p:nvPr/>
        </p:nvSpPr>
        <p:spPr>
          <a:xfrm>
            <a:off x="560639" y="1515544"/>
            <a:ext cx="5059872" cy="23810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3.  </a:t>
            </a:r>
            <a:r>
              <a:rPr lang="en-US" sz="1400" b="1" dirty="0">
                <a:solidFill>
                  <a:srgbClr val="000000"/>
                </a:solidFill>
                <a:latin typeface="+mj-lt"/>
                <a:sym typeface=""/>
              </a:rPr>
              <a:t>Federal funding (</a:t>
            </a:r>
            <a:r>
              <a:rPr lang="en-US" sz="1400" b="1" dirty="0">
                <a:solidFill>
                  <a:srgbClr val="D76824"/>
                </a:solidFill>
                <a:latin typeface="+mj-lt"/>
                <a:sym typeface=""/>
              </a:rPr>
              <a:t>3</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89" name="TextBox 88">
            <a:extLst>
              <a:ext uri="{FF2B5EF4-FFF2-40B4-BE49-F238E27FC236}">
                <a16:creationId xmlns:a16="http://schemas.microsoft.com/office/drawing/2014/main" id="{12BAC652-5FA0-4246-8BF3-3CFF600FFA62}"/>
              </a:ext>
            </a:extLst>
          </p:cNvPr>
          <p:cNvSpPr txBox="1">
            <a:spLocks/>
          </p:cNvSpPr>
          <p:nvPr/>
        </p:nvSpPr>
        <p:spPr>
          <a:xfrm>
            <a:off x="560640" y="2012388"/>
            <a:ext cx="5097971" cy="20285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5.  </a:t>
            </a:r>
            <a:r>
              <a:rPr lang="en-US" sz="1400" b="1" dirty="0">
                <a:solidFill>
                  <a:srgbClr val="000000"/>
                </a:solidFill>
                <a:latin typeface="+mj-lt"/>
                <a:sym typeface=""/>
              </a:rPr>
              <a:t>Eligible Broadband Serviceable Locations (BSLs) (</a:t>
            </a:r>
            <a:r>
              <a:rPr lang="en-US" sz="1400" b="1" dirty="0">
                <a:solidFill>
                  <a:srgbClr val="D76824"/>
                </a:solidFill>
                <a:latin typeface="+mj-lt"/>
                <a:sym typeface=""/>
              </a:rPr>
              <a:t>5</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90" name="TextBox 89">
            <a:extLst>
              <a:ext uri="{FF2B5EF4-FFF2-40B4-BE49-F238E27FC236}">
                <a16:creationId xmlns:a16="http://schemas.microsoft.com/office/drawing/2014/main" id="{B8554B53-B387-4BC8-AE17-E294EA32D21A}"/>
              </a:ext>
            </a:extLst>
          </p:cNvPr>
          <p:cNvSpPr txBox="1">
            <a:spLocks/>
          </p:cNvSpPr>
          <p:nvPr/>
        </p:nvSpPr>
        <p:spPr>
          <a:xfrm>
            <a:off x="560639" y="2231524"/>
            <a:ext cx="5059872" cy="18887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n-ea"/>
                <a:cs typeface="Arial" panose="020B0604020202020204" pitchFamily="34" charset="0"/>
                <a:sym typeface=""/>
              </a:rPr>
              <a:t>1.2.1 Unserved and underserved location file</a:t>
            </a:r>
          </a:p>
        </p:txBody>
      </p:sp>
      <p:sp>
        <p:nvSpPr>
          <p:cNvPr id="91" name="TextBox 90">
            <a:extLst>
              <a:ext uri="{FF2B5EF4-FFF2-40B4-BE49-F238E27FC236}">
                <a16:creationId xmlns:a16="http://schemas.microsoft.com/office/drawing/2014/main" id="{C53130C4-D492-4A77-9EF1-9A3329CA0BCC}"/>
              </a:ext>
            </a:extLst>
          </p:cNvPr>
          <p:cNvSpPr txBox="1">
            <a:spLocks/>
          </p:cNvSpPr>
          <p:nvPr/>
        </p:nvSpPr>
        <p:spPr>
          <a:xfrm>
            <a:off x="560638" y="2450658"/>
            <a:ext cx="5059873" cy="26554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n-ea"/>
                <a:cs typeface="Arial" panose="020B0604020202020204" pitchFamily="34" charset="0"/>
                <a:sym typeface=""/>
              </a:rPr>
              <a:t>1.2.2 Vintage of National Broadband Map used </a:t>
            </a:r>
          </a:p>
        </p:txBody>
      </p:sp>
      <p:sp>
        <p:nvSpPr>
          <p:cNvPr id="92" name="TextBox 91">
            <a:extLst>
              <a:ext uri="{FF2B5EF4-FFF2-40B4-BE49-F238E27FC236}">
                <a16:creationId xmlns:a16="http://schemas.microsoft.com/office/drawing/2014/main" id="{58DCCF49-018F-4806-87B8-AEC539E1F1A1}"/>
              </a:ext>
            </a:extLst>
          </p:cNvPr>
          <p:cNvSpPr txBox="1">
            <a:spLocks/>
          </p:cNvSpPr>
          <p:nvPr/>
        </p:nvSpPr>
        <p:spPr>
          <a:xfrm>
            <a:off x="560641" y="2704261"/>
            <a:ext cx="5151848" cy="23810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6.  </a:t>
            </a:r>
            <a:r>
              <a:rPr lang="en-US" sz="1400" b="1" dirty="0">
                <a:solidFill>
                  <a:srgbClr val="000000"/>
                </a:solidFill>
                <a:latin typeface="+mj-lt"/>
                <a:sym typeface=""/>
              </a:rPr>
              <a:t>Community Anchor Institutions (CAIs) (</a:t>
            </a:r>
            <a:r>
              <a:rPr lang="en-US" sz="1400" b="1" dirty="0">
                <a:solidFill>
                  <a:srgbClr val="D76824"/>
                </a:solidFill>
                <a:latin typeface="+mj-lt"/>
                <a:sym typeface=""/>
              </a:rPr>
              <a:t>6</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93" name="TextBox 92">
            <a:extLst>
              <a:ext uri="{FF2B5EF4-FFF2-40B4-BE49-F238E27FC236}">
                <a16:creationId xmlns:a16="http://schemas.microsoft.com/office/drawing/2014/main" id="{31E48FFE-35AC-46A0-A99C-FD3DAC6D27C4}"/>
              </a:ext>
            </a:extLst>
          </p:cNvPr>
          <p:cNvSpPr txBox="1">
            <a:spLocks/>
          </p:cNvSpPr>
          <p:nvPr/>
        </p:nvSpPr>
        <p:spPr>
          <a:xfrm>
            <a:off x="560639" y="2923398"/>
            <a:ext cx="5155158" cy="25628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1.3.1</a:t>
            </a:r>
            <a:r>
              <a:rPr kumimoji="0" lang="cs-CZ" sz="1400" b="0" i="0"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 </a:t>
            </a:r>
            <a:r>
              <a:rPr kumimoji="0" lang="en-US" sz="1400" b="0" i="1" u="none" strike="noStrike" kern="1200" cap="none" spc="0" normalizeH="0" baseline="0" noProof="0" dirty="0">
                <a:ln>
                  <a:noFill/>
                </a:ln>
                <a:solidFill>
                  <a:srgbClr val="000000"/>
                </a:solidFill>
                <a:effectLst/>
                <a:uLnTx/>
                <a:uFillTx/>
                <a:latin typeface="+mj-lt"/>
                <a:sym typeface=""/>
              </a:rPr>
              <a:t>Definition, location and service </a:t>
            </a:r>
            <a:r>
              <a:rPr lang="en-US" sz="1400" i="1" dirty="0">
                <a:solidFill>
                  <a:srgbClr val="000000"/>
                </a:solidFill>
                <a:latin typeface="+mj-lt"/>
                <a:sym typeface=""/>
              </a:rPr>
              <a:t>availability</a:t>
            </a:r>
            <a:endParaRPr kumimoji="0" lang="en-US" sz="1400" b="0" i="1" u="none" strike="noStrike" kern="1200" cap="none" spc="0" normalizeH="0" baseline="0" noProof="0" dirty="0">
              <a:ln>
                <a:noFill/>
              </a:ln>
              <a:solidFill>
                <a:srgbClr val="000000"/>
              </a:solidFill>
              <a:effectLst/>
              <a:uLnTx/>
              <a:uFillTx/>
              <a:latin typeface="+mj-lt"/>
              <a:sym typeface=""/>
            </a:endParaRPr>
          </a:p>
        </p:txBody>
      </p:sp>
      <p:sp>
        <p:nvSpPr>
          <p:cNvPr id="96" name="TextBox 95">
            <a:extLst>
              <a:ext uri="{FF2B5EF4-FFF2-40B4-BE49-F238E27FC236}">
                <a16:creationId xmlns:a16="http://schemas.microsoft.com/office/drawing/2014/main" id="{139DC880-E903-496C-86CF-7768DD255F22}"/>
              </a:ext>
            </a:extLst>
          </p:cNvPr>
          <p:cNvSpPr txBox="1">
            <a:spLocks/>
          </p:cNvSpPr>
          <p:nvPr/>
        </p:nvSpPr>
        <p:spPr>
          <a:xfrm>
            <a:off x="560639" y="3142533"/>
            <a:ext cx="5065780" cy="20555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1"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1.3.</a:t>
            </a:r>
            <a:r>
              <a:rPr lang="en-US" sz="1400" i="1" dirty="0">
                <a:solidFill>
                  <a:srgbClr val="000000"/>
                </a:solidFill>
                <a:latin typeface="+mj-lt"/>
                <a:ea typeface="MS PGothic" panose="020B0600070205080204" pitchFamily="34" charset="-128"/>
                <a:sym typeface=""/>
              </a:rPr>
              <a:t>2</a:t>
            </a:r>
            <a:r>
              <a:rPr kumimoji="0" lang="cs-CZ" sz="1400" b="0" i="0" u="none" strike="noStrike" kern="1200" cap="none" spc="0" normalizeH="0" baseline="0" noProof="0" dirty="0">
                <a:ln>
                  <a:noFill/>
                </a:ln>
                <a:solidFill>
                  <a:srgbClr val="000000"/>
                </a:solidFill>
                <a:effectLst/>
                <a:uLnTx/>
                <a:uFillTx/>
                <a:latin typeface="+mj-lt"/>
                <a:ea typeface="MS PGothic" panose="020B0600070205080204" pitchFamily="34" charset="-128"/>
                <a:sym typeface=""/>
              </a:rPr>
              <a:t> </a:t>
            </a:r>
            <a:r>
              <a:rPr kumimoji="0" lang="en-US" sz="1400" b="0" i="1" u="none" strike="noStrike" kern="1200" cap="none" spc="0" normalizeH="0" baseline="0" noProof="0" dirty="0">
                <a:ln>
                  <a:noFill/>
                </a:ln>
                <a:solidFill>
                  <a:srgbClr val="000000"/>
                </a:solidFill>
                <a:effectLst/>
                <a:uLnTx/>
                <a:uFillTx/>
                <a:latin typeface="+mj-lt"/>
                <a:sym typeface=""/>
              </a:rPr>
              <a:t>CAI location file </a:t>
            </a:r>
            <a:endParaRPr kumimoji="0" lang="cs-CZ" sz="1400" b="0" i="1" u="none" strike="noStrike" kern="1200" cap="none" spc="0" normalizeH="0" baseline="0" noProof="0" dirty="0">
              <a:ln>
                <a:noFill/>
              </a:ln>
              <a:solidFill>
                <a:srgbClr val="000000"/>
              </a:solidFill>
              <a:effectLst/>
              <a:uLnTx/>
              <a:uFillTx/>
              <a:latin typeface="+mj-lt"/>
              <a:sym typeface=""/>
            </a:endParaRPr>
          </a:p>
        </p:txBody>
      </p:sp>
      <p:sp>
        <p:nvSpPr>
          <p:cNvPr id="97" name="TextBox 96">
            <a:extLst>
              <a:ext uri="{FF2B5EF4-FFF2-40B4-BE49-F238E27FC236}">
                <a16:creationId xmlns:a16="http://schemas.microsoft.com/office/drawing/2014/main" id="{540B0775-AD1B-4095-9398-CAAC9625EC14}"/>
              </a:ext>
            </a:extLst>
          </p:cNvPr>
          <p:cNvSpPr txBox="1">
            <a:spLocks/>
          </p:cNvSpPr>
          <p:nvPr/>
        </p:nvSpPr>
        <p:spPr>
          <a:xfrm>
            <a:off x="560639" y="1755182"/>
            <a:ext cx="5065779" cy="20987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41300"/>
            <a:r>
              <a:rPr lang="en-US" sz="1400" i="1" dirty="0">
                <a:solidFill>
                  <a:srgbClr val="000000"/>
                </a:solidFill>
                <a:latin typeface="+mj-lt"/>
                <a:sym typeface=""/>
              </a:rPr>
              <a:t>1.1.1 Federal and state funded location file</a:t>
            </a:r>
            <a:endParaRPr lang="cs-CZ" sz="1400" i="1" dirty="0">
              <a:solidFill>
                <a:srgbClr val="000000"/>
              </a:solidFill>
              <a:latin typeface="+mj-lt"/>
              <a:sym typeface=""/>
            </a:endParaRPr>
          </a:p>
        </p:txBody>
      </p:sp>
      <p:sp>
        <p:nvSpPr>
          <p:cNvPr id="99" name="TextBox 98">
            <a:extLst>
              <a:ext uri="{FF2B5EF4-FFF2-40B4-BE49-F238E27FC236}">
                <a16:creationId xmlns:a16="http://schemas.microsoft.com/office/drawing/2014/main" id="{0200EBA1-C4D3-4B57-BD79-E0669562B368}"/>
              </a:ext>
            </a:extLst>
          </p:cNvPr>
          <p:cNvSpPr txBox="1">
            <a:spLocks/>
          </p:cNvSpPr>
          <p:nvPr/>
        </p:nvSpPr>
        <p:spPr>
          <a:xfrm>
            <a:off x="560640" y="3393950"/>
            <a:ext cx="3197151"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7.  </a:t>
            </a:r>
            <a:r>
              <a:rPr lang="en-US" sz="1400" b="1" dirty="0">
                <a:solidFill>
                  <a:srgbClr val="000000"/>
                </a:solidFill>
                <a:latin typeface="+mj-lt"/>
                <a:sym typeface=""/>
              </a:rPr>
              <a:t>Challenge Process (</a:t>
            </a:r>
            <a:r>
              <a:rPr lang="en-US" sz="1400" b="1" dirty="0">
                <a:solidFill>
                  <a:srgbClr val="D76824"/>
                </a:solidFill>
                <a:latin typeface="+mj-lt"/>
                <a:sym typeface=""/>
              </a:rPr>
              <a:t>7</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00" name="TrackerNumBlue 8">
            <a:extLst>
              <a:ext uri="{FF2B5EF4-FFF2-40B4-BE49-F238E27FC236}">
                <a16:creationId xmlns:a16="http://schemas.microsoft.com/office/drawing/2014/main" id="{84AB87E0-0D4A-4D54-AD65-642ADAC8A419}"/>
              </a:ext>
            </a:extLst>
          </p:cNvPr>
          <p:cNvSpPr/>
          <p:nvPr>
            <p:custDataLst>
              <p:tags r:id="rId5"/>
            </p:custDataLst>
          </p:nvPr>
        </p:nvSpPr>
        <p:spPr>
          <a:xfrm>
            <a:off x="521562" y="1508610"/>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1.1</a:t>
            </a:r>
          </a:p>
        </p:txBody>
      </p:sp>
      <p:sp>
        <p:nvSpPr>
          <p:cNvPr id="103" name="TrackerNumBlue 8">
            <a:extLst>
              <a:ext uri="{FF2B5EF4-FFF2-40B4-BE49-F238E27FC236}">
                <a16:creationId xmlns:a16="http://schemas.microsoft.com/office/drawing/2014/main" id="{21C1BF8F-22A1-4046-899C-C703C7A7CFD5}"/>
              </a:ext>
            </a:extLst>
          </p:cNvPr>
          <p:cNvSpPr/>
          <p:nvPr>
            <p:custDataLst>
              <p:tags r:id="rId6"/>
            </p:custDataLst>
          </p:nvPr>
        </p:nvSpPr>
        <p:spPr>
          <a:xfrm>
            <a:off x="521562" y="2012318"/>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1.2</a:t>
            </a:r>
          </a:p>
        </p:txBody>
      </p:sp>
      <p:sp>
        <p:nvSpPr>
          <p:cNvPr id="104" name="TrackerNumBlue 8">
            <a:extLst>
              <a:ext uri="{FF2B5EF4-FFF2-40B4-BE49-F238E27FC236}">
                <a16:creationId xmlns:a16="http://schemas.microsoft.com/office/drawing/2014/main" id="{85774E58-B1F6-490C-B2C8-37E91C17246B}"/>
              </a:ext>
            </a:extLst>
          </p:cNvPr>
          <p:cNvSpPr/>
          <p:nvPr>
            <p:custDataLst>
              <p:tags r:id="rId7"/>
            </p:custDataLst>
          </p:nvPr>
        </p:nvSpPr>
        <p:spPr>
          <a:xfrm>
            <a:off x="521562" y="2697477"/>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1.3</a:t>
            </a:r>
          </a:p>
        </p:txBody>
      </p:sp>
      <p:sp>
        <p:nvSpPr>
          <p:cNvPr id="105" name="TrackerNumBlue 8">
            <a:extLst>
              <a:ext uri="{FF2B5EF4-FFF2-40B4-BE49-F238E27FC236}">
                <a16:creationId xmlns:a16="http://schemas.microsoft.com/office/drawing/2014/main" id="{B6E1AABB-5182-426D-914C-D33FC3ED3E45}"/>
              </a:ext>
            </a:extLst>
          </p:cNvPr>
          <p:cNvSpPr/>
          <p:nvPr>
            <p:custDataLst>
              <p:tags r:id="rId8"/>
            </p:custDataLst>
          </p:nvPr>
        </p:nvSpPr>
        <p:spPr>
          <a:xfrm>
            <a:off x="527468" y="3391423"/>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1.4</a:t>
            </a:r>
          </a:p>
        </p:txBody>
      </p:sp>
      <p:sp>
        <p:nvSpPr>
          <p:cNvPr id="106" name="TextBox 105">
            <a:extLst>
              <a:ext uri="{FF2B5EF4-FFF2-40B4-BE49-F238E27FC236}">
                <a16:creationId xmlns:a16="http://schemas.microsoft.com/office/drawing/2014/main" id="{238BA0CA-E0CA-4A82-81AE-39AD6259FD3A}"/>
              </a:ext>
            </a:extLst>
          </p:cNvPr>
          <p:cNvSpPr txBox="1">
            <a:spLocks/>
          </p:cNvSpPr>
          <p:nvPr/>
        </p:nvSpPr>
        <p:spPr>
          <a:xfrm>
            <a:off x="560640" y="3629430"/>
            <a:ext cx="5072447" cy="2352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1.4.1</a:t>
            </a:r>
            <a:r>
              <a:rPr lang="cs-CZ" sz="1400" dirty="0">
                <a:latin typeface="+mj-lt"/>
                <a:sym typeface=""/>
              </a:rPr>
              <a:t> </a:t>
            </a:r>
            <a:r>
              <a:rPr lang="en-US" sz="1400" dirty="0">
                <a:latin typeface="+mj-lt"/>
                <a:sym typeface=""/>
              </a:rPr>
              <a:t>Model process adoption </a:t>
            </a:r>
            <a:endParaRPr lang="cs-CZ" sz="1400" dirty="0">
              <a:latin typeface="+mj-lt"/>
              <a:sym typeface=""/>
            </a:endParaRPr>
          </a:p>
        </p:txBody>
      </p:sp>
      <p:sp>
        <p:nvSpPr>
          <p:cNvPr id="107" name="TextBox 106">
            <a:extLst>
              <a:ext uri="{FF2B5EF4-FFF2-40B4-BE49-F238E27FC236}">
                <a16:creationId xmlns:a16="http://schemas.microsoft.com/office/drawing/2014/main" id="{9947BD97-A8DD-460C-B6FB-6F3C074E9C46}"/>
              </a:ext>
            </a:extLst>
          </p:cNvPr>
          <p:cNvSpPr txBox="1">
            <a:spLocks/>
          </p:cNvSpPr>
          <p:nvPr/>
        </p:nvSpPr>
        <p:spPr>
          <a:xfrm>
            <a:off x="560641" y="3863739"/>
            <a:ext cx="4972276" cy="248491"/>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1.4.2</a:t>
            </a:r>
            <a:r>
              <a:rPr lang="cs-CZ" sz="1400" dirty="0">
                <a:latin typeface="+mj-lt"/>
                <a:sym typeface=""/>
              </a:rPr>
              <a:t> </a:t>
            </a:r>
            <a:r>
              <a:rPr lang="en-US" sz="1400" dirty="0">
                <a:latin typeface="+mj-lt"/>
                <a:sym typeface=""/>
              </a:rPr>
              <a:t>Bulk modifications to eligible locations </a:t>
            </a:r>
            <a:endParaRPr lang="cs-CZ" sz="1400" dirty="0">
              <a:latin typeface="+mj-lt"/>
              <a:sym typeface=""/>
            </a:endParaRPr>
          </a:p>
        </p:txBody>
      </p:sp>
      <p:sp>
        <p:nvSpPr>
          <p:cNvPr id="108" name="TextBox 107">
            <a:extLst>
              <a:ext uri="{FF2B5EF4-FFF2-40B4-BE49-F238E27FC236}">
                <a16:creationId xmlns:a16="http://schemas.microsoft.com/office/drawing/2014/main" id="{D30149E8-C361-4D43-9276-F5F7A46AEAF8}"/>
              </a:ext>
            </a:extLst>
          </p:cNvPr>
          <p:cNvSpPr txBox="1">
            <a:spLocks/>
          </p:cNvSpPr>
          <p:nvPr/>
        </p:nvSpPr>
        <p:spPr>
          <a:xfrm>
            <a:off x="560641" y="4107777"/>
            <a:ext cx="5059870" cy="182020"/>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1.4.3</a:t>
            </a:r>
            <a:r>
              <a:rPr lang="cs-CZ" sz="1400" dirty="0">
                <a:latin typeface="+mj-lt"/>
                <a:sym typeface=""/>
              </a:rPr>
              <a:t> </a:t>
            </a:r>
            <a:r>
              <a:rPr lang="en-US" sz="1400" dirty="0">
                <a:latin typeface="+mj-lt"/>
                <a:sym typeface=""/>
              </a:rPr>
              <a:t>Deduplication of funding, BEAD Planning Toolkit </a:t>
            </a:r>
            <a:endParaRPr lang="cs-CZ" sz="1400" dirty="0">
              <a:latin typeface="+mj-lt"/>
              <a:sym typeface=""/>
            </a:endParaRPr>
          </a:p>
        </p:txBody>
      </p:sp>
      <p:sp>
        <p:nvSpPr>
          <p:cNvPr id="109" name="TextBox 108">
            <a:extLst>
              <a:ext uri="{FF2B5EF4-FFF2-40B4-BE49-F238E27FC236}">
                <a16:creationId xmlns:a16="http://schemas.microsoft.com/office/drawing/2014/main" id="{7ACF3171-576C-4AC0-9028-B2F1DE0E90CB}"/>
              </a:ext>
            </a:extLst>
          </p:cNvPr>
          <p:cNvSpPr txBox="1">
            <a:spLocks/>
          </p:cNvSpPr>
          <p:nvPr/>
        </p:nvSpPr>
        <p:spPr>
          <a:xfrm>
            <a:off x="560641" y="4351813"/>
            <a:ext cx="4972276" cy="20987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1.4.4</a:t>
            </a:r>
            <a:r>
              <a:rPr lang="cs-CZ" sz="1400" dirty="0">
                <a:latin typeface="+mj-lt"/>
                <a:sym typeface=""/>
              </a:rPr>
              <a:t> </a:t>
            </a:r>
            <a:r>
              <a:rPr lang="en-US" sz="1400" dirty="0">
                <a:latin typeface="+mj-lt"/>
                <a:sym typeface=""/>
              </a:rPr>
              <a:t>Deduplication of funding, preventing overlap</a:t>
            </a:r>
            <a:endParaRPr lang="cs-CZ" sz="1400" dirty="0">
              <a:latin typeface="+mj-lt"/>
              <a:sym typeface=""/>
            </a:endParaRPr>
          </a:p>
        </p:txBody>
      </p:sp>
      <p:sp>
        <p:nvSpPr>
          <p:cNvPr id="110" name="TextBox 109">
            <a:extLst>
              <a:ext uri="{FF2B5EF4-FFF2-40B4-BE49-F238E27FC236}">
                <a16:creationId xmlns:a16="http://schemas.microsoft.com/office/drawing/2014/main" id="{F718026F-A917-4396-BC16-ECA9A885AA27}"/>
              </a:ext>
            </a:extLst>
          </p:cNvPr>
          <p:cNvSpPr txBox="1">
            <a:spLocks/>
          </p:cNvSpPr>
          <p:nvPr/>
        </p:nvSpPr>
        <p:spPr>
          <a:xfrm>
            <a:off x="560641" y="4595850"/>
            <a:ext cx="4972276" cy="221438"/>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1.4.5</a:t>
            </a:r>
            <a:r>
              <a:rPr lang="cs-CZ" sz="1400" dirty="0">
                <a:latin typeface="+mj-lt"/>
                <a:sym typeface=""/>
              </a:rPr>
              <a:t> </a:t>
            </a:r>
            <a:r>
              <a:rPr lang="en-US" sz="1400" dirty="0">
                <a:latin typeface="+mj-lt"/>
                <a:sym typeface=""/>
              </a:rPr>
              <a:t>Programs that will be analyzed for deduplication </a:t>
            </a:r>
            <a:endParaRPr lang="cs-CZ" sz="1400" dirty="0">
              <a:latin typeface="+mj-lt"/>
              <a:sym typeface=""/>
            </a:endParaRPr>
          </a:p>
        </p:txBody>
      </p:sp>
      <p:sp>
        <p:nvSpPr>
          <p:cNvPr id="111" name="TextBox 110">
            <a:extLst>
              <a:ext uri="{FF2B5EF4-FFF2-40B4-BE49-F238E27FC236}">
                <a16:creationId xmlns:a16="http://schemas.microsoft.com/office/drawing/2014/main" id="{C3737FD3-EC09-4139-B088-49925DD7B68C}"/>
              </a:ext>
            </a:extLst>
          </p:cNvPr>
          <p:cNvSpPr txBox="1">
            <a:spLocks/>
          </p:cNvSpPr>
          <p:nvPr/>
        </p:nvSpPr>
        <p:spPr>
          <a:xfrm>
            <a:off x="560641" y="4839887"/>
            <a:ext cx="3703284" cy="20987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1.4.6 Plan to conduct challenge process </a:t>
            </a:r>
            <a:endParaRPr lang="cs-CZ" sz="1400" dirty="0">
              <a:latin typeface="+mj-lt"/>
              <a:sym typeface=""/>
            </a:endParaRPr>
          </a:p>
        </p:txBody>
      </p:sp>
      <p:sp>
        <p:nvSpPr>
          <p:cNvPr id="113" name="TextBox 112">
            <a:extLst>
              <a:ext uri="{FF2B5EF4-FFF2-40B4-BE49-F238E27FC236}">
                <a16:creationId xmlns:a16="http://schemas.microsoft.com/office/drawing/2014/main" id="{F4CE08DA-F878-4FBB-9A2F-93508E9682C9}"/>
              </a:ext>
            </a:extLst>
          </p:cNvPr>
          <p:cNvSpPr txBox="1">
            <a:spLocks/>
          </p:cNvSpPr>
          <p:nvPr/>
        </p:nvSpPr>
        <p:spPr>
          <a:xfrm>
            <a:off x="560641" y="5087492"/>
            <a:ext cx="5151848" cy="256282"/>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defPPr marR="0" lvl="0" algn="l" rtl="0">
              <a:lnSpc>
                <a:spcPct val="100000"/>
              </a:lnSpc>
              <a:spcBef>
                <a:spcPts val="0"/>
              </a:spcBef>
              <a:spcAft>
                <a:spcPts val="0"/>
              </a:spcAft>
              <a:defRPr/>
            </a:defPPr>
            <a:lvl1pPr marL="241300" indent="0" defTabSz="914400" eaLnBrk="1" fontAlgn="auto" latinLnBrk="0" hangingPunct="1">
              <a:spcBef>
                <a:spcPts val="300"/>
              </a:spcBef>
              <a:spcAft>
                <a:spcPts val="300"/>
              </a:spcAft>
              <a:buSzPct val="100000"/>
              <a:buFont typeface="Segoe UI" panose="020B0502040204020203" pitchFamily="34" charset="0"/>
              <a:buChar char="​"/>
              <a:tabLst/>
              <a:defRPr kumimoji="0" sz="1000" i="1" kern="1200" spc="0" normalizeH="0" baseline="0">
                <a:ln>
                  <a:noFill/>
                </a:ln>
                <a:effectLst/>
                <a:uLnTx/>
                <a:uFillTx/>
                <a:latin typeface="Arial" panose="020B0604020202020204" pitchFamily="34" charset="0"/>
                <a:ea typeface="MS PGothic" panose="020B0600070205080204" pitchFamily="34" charset="-128"/>
                <a:cs typeface="Arial" panose="020B0604020202020204" pitchFamily="34" charset="0"/>
              </a:defRPr>
            </a:lvl1pPr>
            <a:lvl2pPr marL="228600" indent="-225425">
              <a:spcAft>
                <a:spcPts val="300"/>
              </a:spcAft>
              <a:buClr>
                <a:schemeClr val="tx1"/>
              </a:buClr>
              <a:buSzPct val="110000"/>
              <a:buFont typeface="Wingdings" panose="05000000000000000000" pitchFamily="2" charset="2"/>
              <a:buChar char=""/>
              <a:defRPr sz="1600"/>
            </a:lvl2pPr>
            <a:lvl3pPr marL="442913" indent="-214313">
              <a:spcAft>
                <a:spcPts val="300"/>
              </a:spcAft>
              <a:buClr>
                <a:schemeClr val="tx1"/>
              </a:buClr>
              <a:buSzPct val="110000"/>
              <a:buFont typeface="Arial" panose="020B0604020202020204" pitchFamily="34" charset="0"/>
              <a:buChar char="‒"/>
              <a:defRPr sz="1600"/>
            </a:lvl3pPr>
            <a:lvl4pPr marL="598488" indent="-152400">
              <a:spcAft>
                <a:spcPts val="300"/>
              </a:spcAft>
              <a:buClr>
                <a:schemeClr val="tx1"/>
              </a:buClr>
              <a:buSzPct val="100000"/>
              <a:buFont typeface="Arial" panose="020B0604020202020204" pitchFamily="34" charset="0"/>
              <a:buChar char="•"/>
              <a:defRPr sz="1600"/>
            </a:lvl4pPr>
            <a:lvl5pPr marL="817563" indent="-147638">
              <a:spcAft>
                <a:spcPts val="300"/>
              </a:spcAft>
              <a:buClr>
                <a:schemeClr val="tx1"/>
              </a:buClr>
              <a:buSzPct val="100000"/>
              <a:buFont typeface="Arial" panose="020B0604020202020204" pitchFamily="34" charset="0"/>
              <a:buChar char="̶"/>
              <a:defRPr sz="1600"/>
            </a:lvl5pPr>
            <a:lvl6pPr marL="1085850" indent="-171450">
              <a:spcAft>
                <a:spcPts val="300"/>
              </a:spcAft>
              <a:buSzPct val="100000"/>
              <a:buFont typeface="Arial" panose="020B0604020202020204" pitchFamily="34" charset="0"/>
              <a:buChar char="▫"/>
              <a:defRPr sz="1600">
                <a:cs typeface="Arial" panose="020B0604020202020204" pitchFamily="34" charset="0"/>
              </a:defRPr>
            </a:lvl6pPr>
            <a:lvl7pPr marL="1085850" indent="-171450">
              <a:spcAft>
                <a:spcPts val="300"/>
              </a:spcAft>
              <a:buSzPct val="100000"/>
              <a:buFont typeface="Arial" panose="020B0604020202020204" pitchFamily="34" charset="0"/>
              <a:buChar char="▫"/>
              <a:defRPr sz="1600">
                <a:cs typeface="Arial" panose="020B0604020202020204" pitchFamily="34" charset="0"/>
              </a:defRPr>
            </a:lvl7pPr>
            <a:lvl8pPr marL="1085850" indent="-171450">
              <a:spcAft>
                <a:spcPts val="300"/>
              </a:spcAft>
              <a:buSzPct val="100000"/>
              <a:buFont typeface="Arial" panose="020B0604020202020204" pitchFamily="34" charset="0"/>
              <a:buChar char="▫"/>
              <a:defRPr sz="1600">
                <a:cs typeface="Arial" panose="020B0604020202020204" pitchFamily="34" charset="0"/>
              </a:defRPr>
            </a:lvl8pPr>
            <a:lvl9pPr marL="1085850" indent="-171450">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latin typeface="+mj-lt"/>
                <a:sym typeface=""/>
              </a:rPr>
              <a:t>1.4.7 Sources &amp; requirements if not adopting model process</a:t>
            </a:r>
            <a:endParaRPr lang="cs-CZ" sz="1400" dirty="0">
              <a:latin typeface="+mj-lt"/>
              <a:sym typeface=""/>
            </a:endParaRPr>
          </a:p>
        </p:txBody>
      </p:sp>
      <p:sp>
        <p:nvSpPr>
          <p:cNvPr id="114" name="TextBox 113">
            <a:extLst>
              <a:ext uri="{FF2B5EF4-FFF2-40B4-BE49-F238E27FC236}">
                <a16:creationId xmlns:a16="http://schemas.microsoft.com/office/drawing/2014/main" id="{C8655945-176D-41DB-AB3A-3F3FA882869C}"/>
              </a:ext>
            </a:extLst>
          </p:cNvPr>
          <p:cNvSpPr txBox="1">
            <a:spLocks/>
          </p:cNvSpPr>
          <p:nvPr/>
        </p:nvSpPr>
        <p:spPr>
          <a:xfrm>
            <a:off x="6476204" y="1544728"/>
            <a:ext cx="5158583" cy="27305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  </a:t>
            </a:r>
            <a:r>
              <a:rPr lang="en-US" sz="1400" b="1" dirty="0">
                <a:solidFill>
                  <a:srgbClr val="000000"/>
                </a:solidFill>
                <a:latin typeface="+mj-lt"/>
                <a:sym typeface=""/>
              </a:rPr>
              <a:t>Objectives (</a:t>
            </a:r>
            <a:r>
              <a:rPr lang="en-US" sz="1400" b="1" dirty="0">
                <a:solidFill>
                  <a:srgbClr val="D76824"/>
                </a:solidFill>
                <a:latin typeface="+mj-lt"/>
                <a:sym typeface=""/>
              </a:rPr>
              <a:t>1</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16" name="TextBox 115">
            <a:extLst>
              <a:ext uri="{FF2B5EF4-FFF2-40B4-BE49-F238E27FC236}">
                <a16:creationId xmlns:a16="http://schemas.microsoft.com/office/drawing/2014/main" id="{0AFC3ACF-92D8-404F-9CD4-B5436AF00DA3}"/>
              </a:ext>
            </a:extLst>
          </p:cNvPr>
          <p:cNvSpPr txBox="1">
            <a:spLocks/>
          </p:cNvSpPr>
          <p:nvPr/>
        </p:nvSpPr>
        <p:spPr>
          <a:xfrm>
            <a:off x="6476204" y="1771392"/>
            <a:ext cx="5158584" cy="222403"/>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2.  </a:t>
            </a:r>
            <a:r>
              <a:rPr lang="en-US" sz="1400" b="1" dirty="0">
                <a:solidFill>
                  <a:srgbClr val="000000"/>
                </a:solidFill>
                <a:latin typeface="+mj-lt"/>
                <a:sym typeface=""/>
              </a:rPr>
              <a:t>Existing Efforts (</a:t>
            </a:r>
            <a:r>
              <a:rPr lang="en-US" sz="1400" b="1" dirty="0">
                <a:solidFill>
                  <a:srgbClr val="D76824"/>
                </a:solidFill>
                <a:latin typeface="+mj-lt"/>
                <a:sym typeface=""/>
              </a:rPr>
              <a:t>2</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17" name="TextBox 116">
            <a:extLst>
              <a:ext uri="{FF2B5EF4-FFF2-40B4-BE49-F238E27FC236}">
                <a16:creationId xmlns:a16="http://schemas.microsoft.com/office/drawing/2014/main" id="{DFE9A9FB-CCDE-4ACB-897E-FCEDC1612878}"/>
              </a:ext>
            </a:extLst>
          </p:cNvPr>
          <p:cNvSpPr txBox="1">
            <a:spLocks/>
          </p:cNvSpPr>
          <p:nvPr/>
        </p:nvSpPr>
        <p:spPr>
          <a:xfrm>
            <a:off x="6476203" y="2000821"/>
            <a:ext cx="5155157" cy="15591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latin typeface="+mj-lt"/>
                <a:sym typeface=""/>
              </a:rPr>
              <a:t>4.  </a:t>
            </a:r>
            <a:r>
              <a:rPr lang="en-US" sz="1400" b="1" dirty="0">
                <a:latin typeface="+mj-lt"/>
                <a:sym typeface=""/>
              </a:rPr>
              <a:t>Stakeholder Engagement (</a:t>
            </a:r>
            <a:r>
              <a:rPr lang="en-US" sz="1400" b="1" dirty="0">
                <a:solidFill>
                  <a:srgbClr val="DA7335"/>
                </a:solidFill>
                <a:latin typeface="+mj-lt"/>
                <a:sym typeface=""/>
              </a:rPr>
              <a:t>4</a:t>
            </a:r>
            <a:r>
              <a:rPr lang="en-US" sz="1400" b="1" dirty="0">
                <a:latin typeface="+mj-lt"/>
                <a:sym typeface=""/>
              </a:rPr>
              <a:t>)</a:t>
            </a:r>
            <a:endParaRPr lang="cs-CZ" sz="1400" b="1" dirty="0">
              <a:latin typeface="+mj-lt"/>
              <a:sym typeface=""/>
            </a:endParaRPr>
          </a:p>
        </p:txBody>
      </p:sp>
      <p:sp>
        <p:nvSpPr>
          <p:cNvPr id="118" name="TextBox 117">
            <a:extLst>
              <a:ext uri="{FF2B5EF4-FFF2-40B4-BE49-F238E27FC236}">
                <a16:creationId xmlns:a16="http://schemas.microsoft.com/office/drawing/2014/main" id="{AD259893-7A51-4274-95E2-7568F126C6F8}"/>
              </a:ext>
            </a:extLst>
          </p:cNvPr>
          <p:cNvSpPr txBox="1">
            <a:spLocks/>
          </p:cNvSpPr>
          <p:nvPr/>
        </p:nvSpPr>
        <p:spPr>
          <a:xfrm>
            <a:off x="6476204" y="2207094"/>
            <a:ext cx="5155156" cy="20406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cs-CZ" sz="1400" i="1" dirty="0">
                <a:solidFill>
                  <a:srgbClr val="000000"/>
                </a:solidFill>
                <a:latin typeface="+mj-lt"/>
                <a:sym typeface=""/>
              </a:rPr>
              <a:t>     </a:t>
            </a:r>
            <a:r>
              <a:rPr lang="en-US" sz="1400" i="1" dirty="0">
                <a:latin typeface="+mj-lt"/>
                <a:sym typeface=""/>
              </a:rPr>
              <a:t>2.3.1</a:t>
            </a:r>
            <a:r>
              <a:rPr lang="cs-CZ" sz="1400" i="1" dirty="0">
                <a:solidFill>
                  <a:srgbClr val="000000"/>
                </a:solidFill>
                <a:latin typeface="+mj-lt"/>
                <a:sym typeface=""/>
              </a:rPr>
              <a:t> </a:t>
            </a:r>
            <a:r>
              <a:rPr lang="en-US" sz="1400" i="1" dirty="0">
                <a:solidFill>
                  <a:srgbClr val="000000"/>
                </a:solidFill>
                <a:latin typeface="+mj-lt"/>
                <a:sym typeface=""/>
              </a:rPr>
              <a:t>Coordination efforts</a:t>
            </a:r>
            <a:endParaRPr lang="cs-CZ" sz="1400" i="1" dirty="0">
              <a:solidFill>
                <a:srgbClr val="000000"/>
              </a:solidFill>
              <a:latin typeface="+mj-lt"/>
              <a:sym typeface=""/>
            </a:endParaRPr>
          </a:p>
        </p:txBody>
      </p:sp>
      <p:sp>
        <p:nvSpPr>
          <p:cNvPr id="119" name="TextBox 118">
            <a:extLst>
              <a:ext uri="{FF2B5EF4-FFF2-40B4-BE49-F238E27FC236}">
                <a16:creationId xmlns:a16="http://schemas.microsoft.com/office/drawing/2014/main" id="{B78A82B3-0B6A-4C9E-9310-AB0FA2FC7884}"/>
              </a:ext>
            </a:extLst>
          </p:cNvPr>
          <p:cNvSpPr txBox="1">
            <a:spLocks/>
          </p:cNvSpPr>
          <p:nvPr/>
        </p:nvSpPr>
        <p:spPr>
          <a:xfrm>
            <a:off x="6476204" y="2401119"/>
            <a:ext cx="5158584" cy="250770"/>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cs-CZ" sz="1400" i="1" dirty="0">
                <a:solidFill>
                  <a:srgbClr val="000000"/>
                </a:solidFill>
                <a:latin typeface="+mj-lt"/>
                <a:sym typeface=""/>
              </a:rPr>
              <a:t>     </a:t>
            </a:r>
            <a:r>
              <a:rPr lang="en-US" sz="1400" i="1" dirty="0">
                <a:latin typeface="+mj-lt"/>
                <a:sym typeface=""/>
              </a:rPr>
              <a:t>2.3.</a:t>
            </a:r>
            <a:r>
              <a:rPr lang="cs-CZ" sz="1400" i="1" dirty="0">
                <a:solidFill>
                  <a:srgbClr val="000000"/>
                </a:solidFill>
                <a:latin typeface="+mj-lt"/>
                <a:sym typeface=""/>
              </a:rPr>
              <a:t>2</a:t>
            </a:r>
            <a:r>
              <a:rPr lang="cs-CZ" sz="1400" dirty="0">
                <a:solidFill>
                  <a:srgbClr val="000000"/>
                </a:solidFill>
                <a:latin typeface="+mj-lt"/>
                <a:ea typeface="MS PGothic" panose="020B0600070205080204" pitchFamily="34" charset="-128"/>
                <a:sym typeface=""/>
              </a:rPr>
              <a:t> </a:t>
            </a:r>
            <a:r>
              <a:rPr lang="en-US" sz="1400" i="1" dirty="0">
                <a:solidFill>
                  <a:srgbClr val="000000"/>
                </a:solidFill>
                <a:latin typeface="+mj-lt"/>
                <a:sym typeface=""/>
              </a:rPr>
              <a:t>Impact on Initial Proposal</a:t>
            </a:r>
            <a:endParaRPr lang="cs-CZ" sz="1400" i="1" dirty="0">
              <a:solidFill>
                <a:srgbClr val="000000"/>
              </a:solidFill>
              <a:latin typeface="+mj-lt"/>
              <a:sym typeface=""/>
            </a:endParaRPr>
          </a:p>
        </p:txBody>
      </p:sp>
      <p:sp>
        <p:nvSpPr>
          <p:cNvPr id="120" name="TextBox 119">
            <a:extLst>
              <a:ext uri="{FF2B5EF4-FFF2-40B4-BE49-F238E27FC236}">
                <a16:creationId xmlns:a16="http://schemas.microsoft.com/office/drawing/2014/main" id="{36F1C074-7134-4B82-B1E6-93C3DFA1B7D0}"/>
              </a:ext>
            </a:extLst>
          </p:cNvPr>
          <p:cNvSpPr txBox="1">
            <a:spLocks/>
          </p:cNvSpPr>
          <p:nvPr/>
        </p:nvSpPr>
        <p:spPr>
          <a:xfrm>
            <a:off x="6476203" y="2638386"/>
            <a:ext cx="5120640" cy="194188"/>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8.  </a:t>
            </a:r>
            <a:r>
              <a:rPr lang="en-US" sz="1400" b="1" dirty="0">
                <a:solidFill>
                  <a:srgbClr val="000000"/>
                </a:solidFill>
                <a:latin typeface="+mj-lt"/>
                <a:sym typeface=""/>
              </a:rPr>
              <a:t>Subgrantee process (</a:t>
            </a:r>
            <a:r>
              <a:rPr lang="en-US" sz="1400" b="1" dirty="0">
                <a:solidFill>
                  <a:srgbClr val="D76824"/>
                </a:solidFill>
                <a:latin typeface="+mj-lt"/>
                <a:sym typeface=""/>
              </a:rPr>
              <a:t>8</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21" name="TextBox 120">
            <a:extLst>
              <a:ext uri="{FF2B5EF4-FFF2-40B4-BE49-F238E27FC236}">
                <a16:creationId xmlns:a16="http://schemas.microsoft.com/office/drawing/2014/main" id="{E4F47EF2-0510-485E-9883-2677774C7CDA}"/>
              </a:ext>
            </a:extLst>
          </p:cNvPr>
          <p:cNvSpPr txBox="1">
            <a:spLocks/>
          </p:cNvSpPr>
          <p:nvPr/>
        </p:nvSpPr>
        <p:spPr>
          <a:xfrm>
            <a:off x="6476204" y="284466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2.4.1</a:t>
            </a:r>
            <a:r>
              <a:rPr lang="en-US" sz="1400" i="1" dirty="0">
                <a:solidFill>
                  <a:srgbClr val="000000"/>
                </a:solidFill>
                <a:latin typeface="+mj-lt"/>
                <a:sym typeface=""/>
              </a:rPr>
              <a:t> Selection criteria</a:t>
            </a:r>
            <a:endParaRPr lang="cs-CZ" sz="1400" i="1" dirty="0">
              <a:solidFill>
                <a:srgbClr val="000000"/>
              </a:solidFill>
              <a:latin typeface="+mj-lt"/>
              <a:sym typeface=""/>
            </a:endParaRPr>
          </a:p>
        </p:txBody>
      </p:sp>
      <p:sp>
        <p:nvSpPr>
          <p:cNvPr id="123" name="TextBox 122">
            <a:extLst>
              <a:ext uri="{FF2B5EF4-FFF2-40B4-BE49-F238E27FC236}">
                <a16:creationId xmlns:a16="http://schemas.microsoft.com/office/drawing/2014/main" id="{1D6D180F-0E5E-45DA-9795-59F475B66EC0}"/>
              </a:ext>
            </a:extLst>
          </p:cNvPr>
          <p:cNvSpPr txBox="1">
            <a:spLocks/>
          </p:cNvSpPr>
          <p:nvPr/>
        </p:nvSpPr>
        <p:spPr>
          <a:xfrm>
            <a:off x="6476204" y="3678619"/>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latin typeface="+mj-lt"/>
                <a:sym typeface=""/>
              </a:rPr>
              <a:t>     </a:t>
            </a:r>
            <a:r>
              <a:rPr lang="en-US" sz="1400" b="1" dirty="0">
                <a:solidFill>
                  <a:srgbClr val="000000"/>
                </a:solidFill>
                <a:latin typeface="+mj-lt"/>
                <a:sym typeface=""/>
              </a:rPr>
              <a:t>Workforce &amp; Labor Strategy</a:t>
            </a:r>
            <a:endParaRPr lang="cs-CZ" sz="1400" b="1" dirty="0">
              <a:solidFill>
                <a:srgbClr val="000000"/>
              </a:solidFill>
              <a:latin typeface="+mj-lt"/>
              <a:sym typeface=""/>
            </a:endParaRPr>
          </a:p>
        </p:txBody>
      </p:sp>
      <p:sp>
        <p:nvSpPr>
          <p:cNvPr id="124" name="TextBox 123">
            <a:extLst>
              <a:ext uri="{FF2B5EF4-FFF2-40B4-BE49-F238E27FC236}">
                <a16:creationId xmlns:a16="http://schemas.microsoft.com/office/drawing/2014/main" id="{FA650347-15FD-4152-BB2A-C4BA87B526CF}"/>
              </a:ext>
            </a:extLst>
          </p:cNvPr>
          <p:cNvSpPr txBox="1">
            <a:spLocks/>
          </p:cNvSpPr>
          <p:nvPr/>
        </p:nvSpPr>
        <p:spPr>
          <a:xfrm>
            <a:off x="6456748" y="3877196"/>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11. </a:t>
            </a:r>
            <a:r>
              <a:rPr lang="en-US" sz="1400" i="1" dirty="0">
                <a:solidFill>
                  <a:srgbClr val="000000"/>
                </a:solidFill>
                <a:latin typeface="+mj-lt"/>
                <a:sym typeface=""/>
              </a:rPr>
              <a:t>Plan to ensure use of strong labor standards (</a:t>
            </a:r>
            <a:r>
              <a:rPr lang="en-US" sz="1400" i="1" dirty="0">
                <a:solidFill>
                  <a:srgbClr val="D76824"/>
                </a:solidFill>
                <a:latin typeface="+mj-lt"/>
                <a:sym typeface=""/>
              </a:rPr>
              <a:t>11</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25" name="TextBox 124">
            <a:extLst>
              <a:ext uri="{FF2B5EF4-FFF2-40B4-BE49-F238E27FC236}">
                <a16:creationId xmlns:a16="http://schemas.microsoft.com/office/drawing/2014/main" id="{B7B99972-5284-4313-8A2F-728B40E3DBD1}"/>
              </a:ext>
            </a:extLst>
          </p:cNvPr>
          <p:cNvSpPr txBox="1">
            <a:spLocks/>
          </p:cNvSpPr>
          <p:nvPr/>
        </p:nvSpPr>
        <p:spPr>
          <a:xfrm>
            <a:off x="6456748" y="409988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12. </a:t>
            </a:r>
            <a:r>
              <a:rPr lang="en-US" sz="1400" i="1" dirty="0">
                <a:solidFill>
                  <a:srgbClr val="000000"/>
                </a:solidFill>
                <a:latin typeface="+mj-lt"/>
                <a:sym typeface=""/>
              </a:rPr>
              <a:t>Plan to ensure available workforce (</a:t>
            </a:r>
            <a:r>
              <a:rPr lang="en-US" sz="1400" i="1" dirty="0">
                <a:solidFill>
                  <a:srgbClr val="D76824"/>
                </a:solidFill>
                <a:latin typeface="+mj-lt"/>
                <a:sym typeface=""/>
              </a:rPr>
              <a:t>12</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27" name="TextBox 126">
            <a:extLst>
              <a:ext uri="{FF2B5EF4-FFF2-40B4-BE49-F238E27FC236}">
                <a16:creationId xmlns:a16="http://schemas.microsoft.com/office/drawing/2014/main" id="{8F3BD5EA-A90B-437E-9D55-9876A9F8A1E7}"/>
              </a:ext>
            </a:extLst>
          </p:cNvPr>
          <p:cNvSpPr txBox="1">
            <a:spLocks/>
          </p:cNvSpPr>
          <p:nvPr/>
        </p:nvSpPr>
        <p:spPr>
          <a:xfrm>
            <a:off x="6476204" y="4567378"/>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indent="-228600">
              <a:buFont typeface="+mj-lt"/>
              <a:buAutoNum type="arabicPeriod" startAt="6"/>
            </a:pPr>
            <a:r>
              <a:rPr lang="en-US" sz="1400" b="1" dirty="0">
                <a:solidFill>
                  <a:srgbClr val="000000"/>
                </a:solidFill>
                <a:latin typeface="+mj-lt"/>
                <a:sym typeface=""/>
              </a:rPr>
              <a:t>Regulatory (</a:t>
            </a:r>
            <a:r>
              <a:rPr lang="en-US" sz="1400" b="1" dirty="0">
                <a:solidFill>
                  <a:srgbClr val="D76824"/>
                </a:solidFill>
                <a:latin typeface="+mj-lt"/>
                <a:sym typeface=""/>
              </a:rPr>
              <a:t>14</a:t>
            </a:r>
            <a:r>
              <a:rPr lang="en-US" sz="1400" b="1" dirty="0">
                <a:solidFill>
                  <a:srgbClr val="000000"/>
                </a:solidFill>
                <a:latin typeface="+mj-lt"/>
                <a:sym typeface=""/>
              </a:rPr>
              <a:t>)</a:t>
            </a:r>
            <a:endParaRPr lang="cs-CZ" sz="1400" b="1" dirty="0">
              <a:solidFill>
                <a:srgbClr val="000000"/>
              </a:solidFill>
              <a:latin typeface="+mj-lt"/>
              <a:sym typeface=""/>
            </a:endParaRPr>
          </a:p>
        </p:txBody>
      </p:sp>
      <p:sp>
        <p:nvSpPr>
          <p:cNvPr id="128" name="TextBox 127">
            <a:extLst>
              <a:ext uri="{FF2B5EF4-FFF2-40B4-BE49-F238E27FC236}">
                <a16:creationId xmlns:a16="http://schemas.microsoft.com/office/drawing/2014/main" id="{9D0CAE89-1289-4D79-967D-B63899121314}"/>
              </a:ext>
            </a:extLst>
          </p:cNvPr>
          <p:cNvSpPr txBox="1">
            <a:spLocks/>
          </p:cNvSpPr>
          <p:nvPr/>
        </p:nvSpPr>
        <p:spPr>
          <a:xfrm>
            <a:off x="6476204" y="5256876"/>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15 </a:t>
            </a:r>
            <a:r>
              <a:rPr lang="en-US" sz="1400" b="1" dirty="0">
                <a:solidFill>
                  <a:srgbClr val="000000"/>
                </a:solidFill>
                <a:latin typeface="+mj-lt"/>
                <a:sym typeface=""/>
              </a:rPr>
              <a:t>Climate Assessment </a:t>
            </a:r>
            <a:r>
              <a:rPr lang="en-US" sz="1400" b="1" i="1" dirty="0">
                <a:solidFill>
                  <a:srgbClr val="000000"/>
                </a:solidFill>
                <a:latin typeface="+mj-lt"/>
                <a:sym typeface=""/>
              </a:rPr>
              <a:t>(</a:t>
            </a:r>
            <a:r>
              <a:rPr lang="en-US" sz="1400" b="1" i="1" dirty="0">
                <a:solidFill>
                  <a:srgbClr val="D76824"/>
                </a:solidFill>
                <a:latin typeface="+mj-lt"/>
                <a:sym typeface=""/>
              </a:rPr>
              <a:t>15</a:t>
            </a:r>
            <a:r>
              <a:rPr lang="en-US" sz="1400" b="1" i="1" dirty="0">
                <a:solidFill>
                  <a:srgbClr val="000000"/>
                </a:solidFill>
                <a:latin typeface="+mj-lt"/>
                <a:sym typeface=""/>
              </a:rPr>
              <a:t>)</a:t>
            </a:r>
            <a:endParaRPr lang="cs-CZ" sz="1400" b="1" dirty="0">
              <a:solidFill>
                <a:srgbClr val="000000"/>
              </a:solidFill>
              <a:latin typeface="+mj-lt"/>
              <a:sym typeface=""/>
            </a:endParaRPr>
          </a:p>
        </p:txBody>
      </p:sp>
      <p:sp>
        <p:nvSpPr>
          <p:cNvPr id="131" name="TextBox 130">
            <a:extLst>
              <a:ext uri="{FF2B5EF4-FFF2-40B4-BE49-F238E27FC236}">
                <a16:creationId xmlns:a16="http://schemas.microsoft.com/office/drawing/2014/main" id="{6F9DB1CA-EAC6-4D8F-8D94-88C7C35C176A}"/>
              </a:ext>
            </a:extLst>
          </p:cNvPr>
          <p:cNvSpPr txBox="1">
            <a:spLocks/>
          </p:cNvSpPr>
          <p:nvPr/>
        </p:nvSpPr>
        <p:spPr>
          <a:xfrm>
            <a:off x="6476205" y="3047299"/>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2.4.2</a:t>
            </a:r>
            <a:r>
              <a:rPr lang="en-US" sz="1400" i="1" dirty="0">
                <a:solidFill>
                  <a:srgbClr val="000000"/>
                </a:solidFill>
                <a:latin typeface="+mj-lt"/>
                <a:sym typeface=""/>
              </a:rPr>
              <a:t> Project area definition</a:t>
            </a:r>
            <a:endParaRPr lang="cs-CZ" sz="1400" i="1" dirty="0">
              <a:solidFill>
                <a:srgbClr val="000000"/>
              </a:solidFill>
              <a:latin typeface="+mj-lt"/>
              <a:sym typeface=""/>
            </a:endParaRPr>
          </a:p>
        </p:txBody>
      </p:sp>
      <p:sp>
        <p:nvSpPr>
          <p:cNvPr id="132" name="TextBox 131">
            <a:extLst>
              <a:ext uri="{FF2B5EF4-FFF2-40B4-BE49-F238E27FC236}">
                <a16:creationId xmlns:a16="http://schemas.microsoft.com/office/drawing/2014/main" id="{409913F0-C3FF-4E8E-8FF9-6D607196D938}"/>
              </a:ext>
            </a:extLst>
          </p:cNvPr>
          <p:cNvSpPr txBox="1">
            <a:spLocks/>
          </p:cNvSpPr>
          <p:nvPr/>
        </p:nvSpPr>
        <p:spPr>
          <a:xfrm>
            <a:off x="6476202" y="3249939"/>
            <a:ext cx="5120640" cy="147270"/>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2.4.3</a:t>
            </a:r>
            <a:r>
              <a:rPr lang="en-US" sz="1400" i="1" dirty="0">
                <a:solidFill>
                  <a:srgbClr val="000000"/>
                </a:solidFill>
                <a:latin typeface="+mj-lt"/>
                <a:sym typeface=""/>
              </a:rPr>
              <a:t> Extremely High Cost per Location Threshold</a:t>
            </a:r>
            <a:endParaRPr lang="cs-CZ" sz="1400" i="1" dirty="0">
              <a:solidFill>
                <a:srgbClr val="000000"/>
              </a:solidFill>
              <a:latin typeface="+mj-lt"/>
              <a:sym typeface=""/>
            </a:endParaRPr>
          </a:p>
        </p:txBody>
      </p:sp>
      <p:sp>
        <p:nvSpPr>
          <p:cNvPr id="134" name="TextBox 133">
            <a:extLst>
              <a:ext uri="{FF2B5EF4-FFF2-40B4-BE49-F238E27FC236}">
                <a16:creationId xmlns:a16="http://schemas.microsoft.com/office/drawing/2014/main" id="{C6975E3A-1F4E-47DB-B94E-CCDAF4D4CF45}"/>
              </a:ext>
            </a:extLst>
          </p:cNvPr>
          <p:cNvSpPr txBox="1">
            <a:spLocks/>
          </p:cNvSpPr>
          <p:nvPr/>
        </p:nvSpPr>
        <p:spPr>
          <a:xfrm>
            <a:off x="6476205" y="3452578"/>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2.4.4</a:t>
            </a:r>
            <a:r>
              <a:rPr lang="en-US" sz="1400" i="1" dirty="0">
                <a:solidFill>
                  <a:srgbClr val="000000"/>
                </a:solidFill>
                <a:latin typeface="+mj-lt"/>
                <a:sym typeface=""/>
              </a:rPr>
              <a:t> Detailed plan to award subgrants</a:t>
            </a:r>
            <a:endParaRPr lang="cs-CZ" sz="1400" i="1" dirty="0">
              <a:solidFill>
                <a:srgbClr val="000000"/>
              </a:solidFill>
              <a:latin typeface="+mj-lt"/>
              <a:sym typeface=""/>
            </a:endParaRPr>
          </a:p>
        </p:txBody>
      </p:sp>
      <p:sp>
        <p:nvSpPr>
          <p:cNvPr id="135" name="TextBox 134">
            <a:extLst>
              <a:ext uri="{FF2B5EF4-FFF2-40B4-BE49-F238E27FC236}">
                <a16:creationId xmlns:a16="http://schemas.microsoft.com/office/drawing/2014/main" id="{86D3C10A-07C5-4DC3-9276-CBD75005263B}"/>
              </a:ext>
            </a:extLst>
          </p:cNvPr>
          <p:cNvSpPr txBox="1">
            <a:spLocks/>
          </p:cNvSpPr>
          <p:nvPr/>
        </p:nvSpPr>
        <p:spPr>
          <a:xfrm>
            <a:off x="6453232" y="432989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13. </a:t>
            </a:r>
            <a:r>
              <a:rPr lang="en-US" sz="1400" i="1" dirty="0">
                <a:solidFill>
                  <a:srgbClr val="000000"/>
                </a:solidFill>
                <a:latin typeface="+mj-lt"/>
                <a:sym typeface=""/>
              </a:rPr>
              <a:t>Plan to recruit minority businesses (</a:t>
            </a:r>
            <a:r>
              <a:rPr lang="en-US" sz="1400" i="1" dirty="0">
                <a:solidFill>
                  <a:srgbClr val="D76824"/>
                </a:solidFill>
                <a:latin typeface="+mj-lt"/>
                <a:sym typeface=""/>
              </a:rPr>
              <a:t>13</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37" name="TextBox 136">
            <a:extLst>
              <a:ext uri="{FF2B5EF4-FFF2-40B4-BE49-F238E27FC236}">
                <a16:creationId xmlns:a16="http://schemas.microsoft.com/office/drawing/2014/main" id="{BC911801-A8C5-4AD5-99B9-1F62E9B32B6A}"/>
              </a:ext>
            </a:extLst>
          </p:cNvPr>
          <p:cNvSpPr txBox="1">
            <a:spLocks/>
          </p:cNvSpPr>
          <p:nvPr/>
        </p:nvSpPr>
        <p:spPr>
          <a:xfrm>
            <a:off x="6476203" y="4791032"/>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i="1" dirty="0">
                <a:solidFill>
                  <a:srgbClr val="000000"/>
                </a:solidFill>
                <a:latin typeface="+mj-lt"/>
                <a:sym typeface=""/>
              </a:rPr>
              <a:t>     </a:t>
            </a:r>
            <a:r>
              <a:rPr lang="en-US" sz="1400" i="1" dirty="0">
                <a:latin typeface="+mj-lt"/>
                <a:sym typeface=""/>
              </a:rPr>
              <a:t>2.8</a:t>
            </a:r>
            <a:r>
              <a:rPr lang="en-US" sz="1400" i="1" dirty="0">
                <a:solidFill>
                  <a:srgbClr val="000000"/>
                </a:solidFill>
                <a:latin typeface="+mj-lt"/>
                <a:sym typeface=""/>
              </a:rPr>
              <a:t>.1 Steps to use existing infrastructure</a:t>
            </a:r>
            <a:endParaRPr lang="cs-CZ" sz="1400" i="1" dirty="0">
              <a:solidFill>
                <a:srgbClr val="000000"/>
              </a:solidFill>
              <a:latin typeface="+mj-lt"/>
              <a:sym typeface=""/>
            </a:endParaRPr>
          </a:p>
        </p:txBody>
      </p:sp>
      <p:sp>
        <p:nvSpPr>
          <p:cNvPr id="138" name="TextBox 137">
            <a:extLst>
              <a:ext uri="{FF2B5EF4-FFF2-40B4-BE49-F238E27FC236}">
                <a16:creationId xmlns:a16="http://schemas.microsoft.com/office/drawing/2014/main" id="{3906BF32-581E-425B-9A67-C7AAA247AB8C}"/>
              </a:ext>
            </a:extLst>
          </p:cNvPr>
          <p:cNvSpPr txBox="1">
            <a:spLocks/>
          </p:cNvSpPr>
          <p:nvPr/>
        </p:nvSpPr>
        <p:spPr>
          <a:xfrm>
            <a:off x="6476202" y="5013716"/>
            <a:ext cx="5120640" cy="166136"/>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cs-CZ" sz="1400" i="1" dirty="0">
                <a:solidFill>
                  <a:srgbClr val="000000"/>
                </a:solidFill>
                <a:latin typeface="+mj-lt"/>
                <a:sym typeface=""/>
              </a:rPr>
              <a:t>    </a:t>
            </a:r>
            <a:r>
              <a:rPr lang="en-US" sz="1400" i="1" dirty="0">
                <a:solidFill>
                  <a:srgbClr val="000000"/>
                </a:solidFill>
                <a:latin typeface="+mj-lt"/>
                <a:sym typeface=""/>
              </a:rPr>
              <a:t> 2.8</a:t>
            </a:r>
            <a:r>
              <a:rPr lang="cs-CZ" sz="1400" i="1" dirty="0">
                <a:solidFill>
                  <a:srgbClr val="000000"/>
                </a:solidFill>
                <a:latin typeface="+mj-lt"/>
                <a:sym typeface=""/>
              </a:rPr>
              <a:t>.2</a:t>
            </a:r>
            <a:r>
              <a:rPr lang="cs-CZ" sz="1400" dirty="0">
                <a:solidFill>
                  <a:srgbClr val="000000"/>
                </a:solidFill>
                <a:latin typeface="+mj-lt"/>
                <a:ea typeface="MS PGothic" panose="020B0600070205080204" pitchFamily="34" charset="-128"/>
                <a:sym typeface=""/>
              </a:rPr>
              <a:t> </a:t>
            </a:r>
            <a:r>
              <a:rPr lang="en-US" sz="1400" i="1" dirty="0">
                <a:solidFill>
                  <a:srgbClr val="000000"/>
                </a:solidFill>
                <a:latin typeface="+mj-lt"/>
                <a:sym typeface=""/>
              </a:rPr>
              <a:t>Steps to reduce barriers to deployment</a:t>
            </a:r>
            <a:endParaRPr lang="cs-CZ" sz="1400" i="1" dirty="0">
              <a:solidFill>
                <a:srgbClr val="000000"/>
              </a:solidFill>
              <a:latin typeface="+mj-lt"/>
              <a:sym typeface=""/>
            </a:endParaRPr>
          </a:p>
        </p:txBody>
      </p:sp>
      <p:sp>
        <p:nvSpPr>
          <p:cNvPr id="140" name="TextBox 139">
            <a:extLst>
              <a:ext uri="{FF2B5EF4-FFF2-40B4-BE49-F238E27FC236}">
                <a16:creationId xmlns:a16="http://schemas.microsoft.com/office/drawing/2014/main" id="{09D4B5E0-C7E7-4E79-8B97-9A8FFD29102D}"/>
              </a:ext>
            </a:extLst>
          </p:cNvPr>
          <p:cNvSpPr txBox="1">
            <a:spLocks/>
          </p:cNvSpPr>
          <p:nvPr/>
        </p:nvSpPr>
        <p:spPr>
          <a:xfrm>
            <a:off x="6476205" y="5515718"/>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   </a:t>
            </a:r>
            <a:r>
              <a:rPr lang="en-US" sz="1400" b="1" dirty="0">
                <a:solidFill>
                  <a:srgbClr val="000000"/>
                </a:solidFill>
                <a:latin typeface="+mj-lt"/>
                <a:sym typeface=""/>
              </a:rPr>
              <a:t>Low-cost plan </a:t>
            </a:r>
            <a:r>
              <a:rPr lang="en-US" sz="1400" b="1" i="1" dirty="0">
                <a:solidFill>
                  <a:srgbClr val="000000"/>
                </a:solidFill>
                <a:latin typeface="+mj-lt"/>
                <a:sym typeface=""/>
              </a:rPr>
              <a:t>(</a:t>
            </a:r>
            <a:r>
              <a:rPr lang="en-US" sz="1400" b="1" i="1" dirty="0">
                <a:solidFill>
                  <a:srgbClr val="D76824"/>
                </a:solidFill>
                <a:latin typeface="+mj-lt"/>
                <a:sym typeface=""/>
              </a:rPr>
              <a:t>16</a:t>
            </a:r>
            <a:r>
              <a:rPr lang="en-US" sz="1400" b="1" i="1" dirty="0">
                <a:solidFill>
                  <a:srgbClr val="000000"/>
                </a:solidFill>
                <a:latin typeface="+mj-lt"/>
                <a:sym typeface=""/>
              </a:rPr>
              <a:t>)</a:t>
            </a:r>
            <a:endParaRPr lang="cs-CZ" sz="1400" b="1" dirty="0">
              <a:solidFill>
                <a:srgbClr val="000000"/>
              </a:solidFill>
              <a:latin typeface="+mj-lt"/>
              <a:sym typeface=""/>
            </a:endParaRPr>
          </a:p>
        </p:txBody>
      </p:sp>
      <p:sp>
        <p:nvSpPr>
          <p:cNvPr id="141" name="TextBox 140">
            <a:extLst>
              <a:ext uri="{FF2B5EF4-FFF2-40B4-BE49-F238E27FC236}">
                <a16:creationId xmlns:a16="http://schemas.microsoft.com/office/drawing/2014/main" id="{E91C7BC3-1E1E-4087-9552-982285AAA308}"/>
              </a:ext>
            </a:extLst>
          </p:cNvPr>
          <p:cNvSpPr txBox="1">
            <a:spLocks/>
          </p:cNvSpPr>
          <p:nvPr/>
        </p:nvSpPr>
        <p:spPr>
          <a:xfrm>
            <a:off x="6476205" y="575584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17 </a:t>
            </a:r>
            <a:r>
              <a:rPr lang="en-US" sz="1400" b="1" dirty="0">
                <a:solidFill>
                  <a:srgbClr val="000000"/>
                </a:solidFill>
                <a:latin typeface="+mj-lt"/>
                <a:sym typeface=""/>
              </a:rPr>
              <a:t>Priority projects </a:t>
            </a:r>
            <a:r>
              <a:rPr lang="en-US" sz="1400" b="1" i="1" dirty="0">
                <a:solidFill>
                  <a:srgbClr val="000000"/>
                </a:solidFill>
                <a:latin typeface="+mj-lt"/>
                <a:sym typeface=""/>
              </a:rPr>
              <a:t>(</a:t>
            </a:r>
            <a:r>
              <a:rPr lang="en-US" sz="1400" b="1" i="1" dirty="0">
                <a:solidFill>
                  <a:srgbClr val="D76824"/>
                </a:solidFill>
                <a:latin typeface="+mj-lt"/>
                <a:sym typeface=""/>
              </a:rPr>
              <a:t>17</a:t>
            </a:r>
            <a:r>
              <a:rPr lang="en-US" sz="1400" b="1" i="1" dirty="0">
                <a:solidFill>
                  <a:srgbClr val="000000"/>
                </a:solidFill>
                <a:latin typeface="+mj-lt"/>
                <a:sym typeface=""/>
              </a:rPr>
              <a:t>)</a:t>
            </a:r>
            <a:endParaRPr lang="cs-CZ" sz="1400" b="1" dirty="0">
              <a:solidFill>
                <a:srgbClr val="000000"/>
              </a:solidFill>
              <a:latin typeface="+mj-lt"/>
              <a:sym typeface=""/>
            </a:endParaRPr>
          </a:p>
        </p:txBody>
      </p:sp>
      <p:sp>
        <p:nvSpPr>
          <p:cNvPr id="143" name="TextBox 142">
            <a:extLst>
              <a:ext uri="{FF2B5EF4-FFF2-40B4-BE49-F238E27FC236}">
                <a16:creationId xmlns:a16="http://schemas.microsoft.com/office/drawing/2014/main" id="{6FFDD54F-2248-4FC9-B786-D36CF49C50FA}"/>
              </a:ext>
            </a:extLst>
          </p:cNvPr>
          <p:cNvSpPr txBox="1">
            <a:spLocks/>
          </p:cNvSpPr>
          <p:nvPr/>
        </p:nvSpPr>
        <p:spPr>
          <a:xfrm>
            <a:off x="6476205" y="6016251"/>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solidFill>
                  <a:srgbClr val="000000"/>
                </a:solidFill>
                <a:latin typeface="+mj-lt"/>
                <a:sym typeface=""/>
              </a:rPr>
              <a:t>     </a:t>
            </a:r>
            <a:r>
              <a:rPr lang="en-US" sz="1400" b="1" dirty="0">
                <a:solidFill>
                  <a:srgbClr val="000000"/>
                </a:solidFill>
                <a:latin typeface="+mj-lt"/>
                <a:sym typeface=""/>
              </a:rPr>
              <a:t>Compliance</a:t>
            </a:r>
            <a:endParaRPr lang="cs-CZ" sz="1400" b="1" dirty="0">
              <a:solidFill>
                <a:srgbClr val="000000"/>
              </a:solidFill>
              <a:latin typeface="+mj-lt"/>
              <a:sym typeface=""/>
            </a:endParaRPr>
          </a:p>
        </p:txBody>
      </p:sp>
      <p:sp>
        <p:nvSpPr>
          <p:cNvPr id="144" name="TextBox 143">
            <a:extLst>
              <a:ext uri="{FF2B5EF4-FFF2-40B4-BE49-F238E27FC236}">
                <a16:creationId xmlns:a16="http://schemas.microsoft.com/office/drawing/2014/main" id="{AD4B9B21-0A98-467E-B32F-E52A586F3800}"/>
              </a:ext>
            </a:extLst>
          </p:cNvPr>
          <p:cNvSpPr txBox="1">
            <a:spLocks/>
          </p:cNvSpPr>
          <p:nvPr/>
        </p:nvSpPr>
        <p:spPr>
          <a:xfrm>
            <a:off x="6573485" y="6231400"/>
            <a:ext cx="5120640" cy="150197"/>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  </a:t>
            </a:r>
            <a:r>
              <a:rPr lang="en-US" sz="1400" i="1" dirty="0">
                <a:solidFill>
                  <a:srgbClr val="000000"/>
                </a:solidFill>
                <a:latin typeface="+mj-lt"/>
                <a:sym typeface=""/>
              </a:rPr>
              <a:t>Waiver of local laws (</a:t>
            </a:r>
            <a:r>
              <a:rPr lang="en-US" sz="1400" i="1" dirty="0">
                <a:solidFill>
                  <a:srgbClr val="D76824"/>
                </a:solidFill>
                <a:latin typeface="+mj-lt"/>
                <a:sym typeface=""/>
              </a:rPr>
              <a:t>18</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45" name="TextBox 144">
            <a:extLst>
              <a:ext uri="{FF2B5EF4-FFF2-40B4-BE49-F238E27FC236}">
                <a16:creationId xmlns:a16="http://schemas.microsoft.com/office/drawing/2014/main" id="{33A99502-E3EF-4CD2-BA84-A03F3A1AC3BE}"/>
              </a:ext>
            </a:extLst>
          </p:cNvPr>
          <p:cNvSpPr txBox="1">
            <a:spLocks/>
          </p:cNvSpPr>
          <p:nvPr/>
        </p:nvSpPr>
        <p:spPr>
          <a:xfrm>
            <a:off x="6573485" y="6447199"/>
            <a:ext cx="5120640" cy="128729"/>
          </a:xfrm>
          <a:prstGeom prst="rect">
            <a:avLst/>
          </a:prstGeom>
          <a:noFill/>
          <a:extLst>
            <a:ext uri="{909E8E84-426E-40DD-AFC4-6F175D3DCCD1}">
              <a14:hiddenFill xmlns:a14="http://schemas.microsoft.com/office/drawing/2010/main">
                <a:solidFill>
                  <a:srgbClr val="051C2C"/>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i="1" dirty="0">
                <a:latin typeface="+mj-lt"/>
                <a:sym typeface=""/>
              </a:rPr>
              <a:t>      1 </a:t>
            </a:r>
            <a:r>
              <a:rPr lang="en-US" sz="1400" i="1" dirty="0">
                <a:solidFill>
                  <a:srgbClr val="000000"/>
                </a:solidFill>
                <a:latin typeface="+mj-lt"/>
                <a:sym typeface=""/>
              </a:rPr>
              <a:t>Certification to comply with requirements (</a:t>
            </a:r>
            <a:r>
              <a:rPr lang="en-US" sz="1400" i="1" dirty="0">
                <a:solidFill>
                  <a:srgbClr val="D76824"/>
                </a:solidFill>
                <a:latin typeface="+mj-lt"/>
                <a:sym typeface=""/>
              </a:rPr>
              <a:t>19</a:t>
            </a:r>
            <a:r>
              <a:rPr lang="en-US" sz="1400" i="1" dirty="0">
                <a:solidFill>
                  <a:srgbClr val="000000"/>
                </a:solidFill>
                <a:latin typeface="+mj-lt"/>
                <a:sym typeface=""/>
              </a:rPr>
              <a:t>)</a:t>
            </a:r>
            <a:endParaRPr lang="cs-CZ" sz="1400" i="1" dirty="0">
              <a:solidFill>
                <a:srgbClr val="000000"/>
              </a:solidFill>
              <a:latin typeface="+mj-lt"/>
              <a:sym typeface=""/>
            </a:endParaRPr>
          </a:p>
        </p:txBody>
      </p:sp>
      <p:sp>
        <p:nvSpPr>
          <p:cNvPr id="146" name="TrackerNumBlue 8">
            <a:extLst>
              <a:ext uri="{FF2B5EF4-FFF2-40B4-BE49-F238E27FC236}">
                <a16:creationId xmlns:a16="http://schemas.microsoft.com/office/drawing/2014/main" id="{7278D11B-2594-4501-82E4-3EB807A9716C}"/>
              </a:ext>
            </a:extLst>
          </p:cNvPr>
          <p:cNvSpPr/>
          <p:nvPr>
            <p:custDataLst>
              <p:tags r:id="rId9"/>
            </p:custDataLst>
          </p:nvPr>
        </p:nvSpPr>
        <p:spPr>
          <a:xfrm>
            <a:off x="6438104" y="1531678"/>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2.1</a:t>
            </a:r>
          </a:p>
        </p:txBody>
      </p:sp>
      <p:sp>
        <p:nvSpPr>
          <p:cNvPr id="147" name="TrackerNumBlue 8">
            <a:extLst>
              <a:ext uri="{FF2B5EF4-FFF2-40B4-BE49-F238E27FC236}">
                <a16:creationId xmlns:a16="http://schemas.microsoft.com/office/drawing/2014/main" id="{D615EBCD-B3C9-4ED6-8C31-4D49561D1F1A}"/>
              </a:ext>
            </a:extLst>
          </p:cNvPr>
          <p:cNvSpPr/>
          <p:nvPr>
            <p:custDataLst>
              <p:tags r:id="rId10"/>
            </p:custDataLst>
          </p:nvPr>
        </p:nvSpPr>
        <p:spPr>
          <a:xfrm>
            <a:off x="6438104" y="1765263"/>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2.2</a:t>
            </a:r>
          </a:p>
        </p:txBody>
      </p:sp>
      <p:sp>
        <p:nvSpPr>
          <p:cNvPr id="148" name="TrackerNumBlue 8">
            <a:extLst>
              <a:ext uri="{FF2B5EF4-FFF2-40B4-BE49-F238E27FC236}">
                <a16:creationId xmlns:a16="http://schemas.microsoft.com/office/drawing/2014/main" id="{02689CDA-90E2-4D47-89FA-9D8786F2AA15}"/>
              </a:ext>
            </a:extLst>
          </p:cNvPr>
          <p:cNvSpPr/>
          <p:nvPr>
            <p:custDataLst>
              <p:tags r:id="rId11"/>
            </p:custDataLst>
          </p:nvPr>
        </p:nvSpPr>
        <p:spPr>
          <a:xfrm>
            <a:off x="6438104" y="2015037"/>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2.3</a:t>
            </a:r>
          </a:p>
        </p:txBody>
      </p:sp>
      <p:sp>
        <p:nvSpPr>
          <p:cNvPr id="149" name="TrackerNumBlue 8">
            <a:extLst>
              <a:ext uri="{FF2B5EF4-FFF2-40B4-BE49-F238E27FC236}">
                <a16:creationId xmlns:a16="http://schemas.microsoft.com/office/drawing/2014/main" id="{6D27288E-D460-409F-BBEF-C3A78ECD47B6}"/>
              </a:ext>
            </a:extLst>
          </p:cNvPr>
          <p:cNvSpPr/>
          <p:nvPr>
            <p:custDataLst>
              <p:tags r:id="rId12"/>
            </p:custDataLst>
          </p:nvPr>
        </p:nvSpPr>
        <p:spPr>
          <a:xfrm>
            <a:off x="6438104" y="2613702"/>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2.4</a:t>
            </a:r>
          </a:p>
        </p:txBody>
      </p:sp>
      <p:sp>
        <p:nvSpPr>
          <p:cNvPr id="150" name="TrackerNumBlue 8">
            <a:extLst>
              <a:ext uri="{FF2B5EF4-FFF2-40B4-BE49-F238E27FC236}">
                <a16:creationId xmlns:a16="http://schemas.microsoft.com/office/drawing/2014/main" id="{1723678C-1AFF-490E-82A7-E4DC60FCC602}"/>
              </a:ext>
            </a:extLst>
          </p:cNvPr>
          <p:cNvSpPr/>
          <p:nvPr>
            <p:custDataLst>
              <p:tags r:id="rId13"/>
            </p:custDataLst>
          </p:nvPr>
        </p:nvSpPr>
        <p:spPr>
          <a:xfrm>
            <a:off x="6745796" y="3867660"/>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2.5</a:t>
            </a:r>
          </a:p>
        </p:txBody>
      </p:sp>
      <p:sp>
        <p:nvSpPr>
          <p:cNvPr id="151" name="TrackerNumBlue 8">
            <a:extLst>
              <a:ext uri="{FF2B5EF4-FFF2-40B4-BE49-F238E27FC236}">
                <a16:creationId xmlns:a16="http://schemas.microsoft.com/office/drawing/2014/main" id="{E51A02AC-A511-4C6E-BE59-4758C89E7491}"/>
              </a:ext>
            </a:extLst>
          </p:cNvPr>
          <p:cNvSpPr/>
          <p:nvPr>
            <p:custDataLst>
              <p:tags r:id="rId14"/>
            </p:custDataLst>
          </p:nvPr>
        </p:nvSpPr>
        <p:spPr>
          <a:xfrm>
            <a:off x="6748810" y="4095104"/>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2.6</a:t>
            </a:r>
          </a:p>
        </p:txBody>
      </p:sp>
      <p:sp>
        <p:nvSpPr>
          <p:cNvPr id="152" name="TrackerNumBlue 8">
            <a:extLst>
              <a:ext uri="{FF2B5EF4-FFF2-40B4-BE49-F238E27FC236}">
                <a16:creationId xmlns:a16="http://schemas.microsoft.com/office/drawing/2014/main" id="{B1521E97-FA90-4C6F-9559-E9DB68D85B31}"/>
              </a:ext>
            </a:extLst>
          </p:cNvPr>
          <p:cNvSpPr/>
          <p:nvPr>
            <p:custDataLst>
              <p:tags r:id="rId15"/>
            </p:custDataLst>
          </p:nvPr>
        </p:nvSpPr>
        <p:spPr>
          <a:xfrm>
            <a:off x="6748810" y="4325027"/>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2.7</a:t>
            </a:r>
          </a:p>
        </p:txBody>
      </p:sp>
      <p:sp>
        <p:nvSpPr>
          <p:cNvPr id="153" name="TrackerNumBlue 8">
            <a:extLst>
              <a:ext uri="{FF2B5EF4-FFF2-40B4-BE49-F238E27FC236}">
                <a16:creationId xmlns:a16="http://schemas.microsoft.com/office/drawing/2014/main" id="{4F66A9A7-A9AE-4576-B16D-8C00BE879B8C}"/>
              </a:ext>
            </a:extLst>
          </p:cNvPr>
          <p:cNvSpPr/>
          <p:nvPr>
            <p:custDataLst>
              <p:tags r:id="rId16"/>
            </p:custDataLst>
          </p:nvPr>
        </p:nvSpPr>
        <p:spPr>
          <a:xfrm>
            <a:off x="6438104" y="4554115"/>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2.8</a:t>
            </a:r>
          </a:p>
        </p:txBody>
      </p:sp>
      <p:sp>
        <p:nvSpPr>
          <p:cNvPr id="154" name="TrackerNumBlue 8">
            <a:extLst>
              <a:ext uri="{FF2B5EF4-FFF2-40B4-BE49-F238E27FC236}">
                <a16:creationId xmlns:a16="http://schemas.microsoft.com/office/drawing/2014/main" id="{04B47F62-76AA-451F-8359-D3DC74823D32}"/>
              </a:ext>
            </a:extLst>
          </p:cNvPr>
          <p:cNvSpPr/>
          <p:nvPr>
            <p:custDataLst>
              <p:tags r:id="rId17"/>
            </p:custDataLst>
          </p:nvPr>
        </p:nvSpPr>
        <p:spPr>
          <a:xfrm>
            <a:off x="6438104" y="5241582"/>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2.9</a:t>
            </a:r>
          </a:p>
        </p:txBody>
      </p:sp>
      <p:sp>
        <p:nvSpPr>
          <p:cNvPr id="155" name="TrackerNumBlue 8">
            <a:extLst>
              <a:ext uri="{FF2B5EF4-FFF2-40B4-BE49-F238E27FC236}">
                <a16:creationId xmlns:a16="http://schemas.microsoft.com/office/drawing/2014/main" id="{96533B48-E6EF-44C5-A7D3-F2727858203B}"/>
              </a:ext>
            </a:extLst>
          </p:cNvPr>
          <p:cNvSpPr/>
          <p:nvPr>
            <p:custDataLst>
              <p:tags r:id="rId18"/>
            </p:custDataLst>
          </p:nvPr>
        </p:nvSpPr>
        <p:spPr>
          <a:xfrm>
            <a:off x="6438104" y="5498244"/>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3.1</a:t>
            </a:r>
          </a:p>
        </p:txBody>
      </p:sp>
      <p:sp>
        <p:nvSpPr>
          <p:cNvPr id="156" name="TrackerNumBlue 8">
            <a:extLst>
              <a:ext uri="{FF2B5EF4-FFF2-40B4-BE49-F238E27FC236}">
                <a16:creationId xmlns:a16="http://schemas.microsoft.com/office/drawing/2014/main" id="{837DFCA6-3D5C-4698-9175-D8CD48DADF47}"/>
              </a:ext>
            </a:extLst>
          </p:cNvPr>
          <p:cNvSpPr/>
          <p:nvPr>
            <p:custDataLst>
              <p:tags r:id="rId19"/>
            </p:custDataLst>
          </p:nvPr>
        </p:nvSpPr>
        <p:spPr>
          <a:xfrm>
            <a:off x="6438104" y="5754461"/>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3.2</a:t>
            </a:r>
          </a:p>
        </p:txBody>
      </p:sp>
      <p:sp>
        <p:nvSpPr>
          <p:cNvPr id="157" name="TrackerNumBlue 8">
            <a:extLst>
              <a:ext uri="{FF2B5EF4-FFF2-40B4-BE49-F238E27FC236}">
                <a16:creationId xmlns:a16="http://schemas.microsoft.com/office/drawing/2014/main" id="{CA198663-561E-4D6A-862E-9FA37CE0A475}"/>
              </a:ext>
            </a:extLst>
          </p:cNvPr>
          <p:cNvSpPr/>
          <p:nvPr>
            <p:custDataLst>
              <p:tags r:id="rId20"/>
            </p:custDataLst>
          </p:nvPr>
        </p:nvSpPr>
        <p:spPr>
          <a:xfrm>
            <a:off x="6714118" y="6226422"/>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3.3</a:t>
            </a:r>
          </a:p>
        </p:txBody>
      </p:sp>
      <p:sp>
        <p:nvSpPr>
          <p:cNvPr id="158" name="TrackerNumBlue 8">
            <a:extLst>
              <a:ext uri="{FF2B5EF4-FFF2-40B4-BE49-F238E27FC236}">
                <a16:creationId xmlns:a16="http://schemas.microsoft.com/office/drawing/2014/main" id="{F8309C5F-FE18-488B-A1E0-FE5B4D05FF92}"/>
              </a:ext>
            </a:extLst>
          </p:cNvPr>
          <p:cNvSpPr/>
          <p:nvPr>
            <p:custDataLst>
              <p:tags r:id="rId21"/>
            </p:custDataLst>
          </p:nvPr>
        </p:nvSpPr>
        <p:spPr>
          <a:xfrm>
            <a:off x="6714118" y="6461271"/>
            <a:ext cx="228600" cy="228600"/>
          </a:xfrm>
          <a:prstGeom prst="ellipse">
            <a:avLst/>
          </a:prstGeom>
          <a:solidFill>
            <a:srgbClr val="5E6E8F"/>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latin typeface="+mj-lt"/>
              </a:rPr>
              <a:t>3.4</a:t>
            </a:r>
          </a:p>
        </p:txBody>
      </p:sp>
      <p:sp>
        <p:nvSpPr>
          <p:cNvPr id="159" name="TextBox 158">
            <a:extLst>
              <a:ext uri="{FF2B5EF4-FFF2-40B4-BE49-F238E27FC236}">
                <a16:creationId xmlns:a16="http://schemas.microsoft.com/office/drawing/2014/main" id="{27314671-95E5-4584-BBA7-5F74C89524C3}"/>
              </a:ext>
            </a:extLst>
          </p:cNvPr>
          <p:cNvSpPr txBox="1"/>
          <p:nvPr/>
        </p:nvSpPr>
        <p:spPr>
          <a:xfrm>
            <a:off x="553205" y="5664461"/>
            <a:ext cx="5194614" cy="307777"/>
          </a:xfrm>
          <a:prstGeom prst="rect">
            <a:avLst/>
          </a:prstGeom>
          <a:no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Vol. 1 information relies on NTIA’s April 2023 draft guidance. When further information is available, MBO can adjust its plans as needed. </a:t>
            </a:r>
          </a:p>
        </p:txBody>
      </p:sp>
    </p:spTree>
    <p:extLst>
      <p:ext uri="{BB962C8B-B14F-4D97-AF65-F5344CB8AC3E}">
        <p14:creationId xmlns:p14="http://schemas.microsoft.com/office/powerpoint/2010/main" val="62788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F8F5BE89-4314-4DE7-AB77-276EBF5E56E8}"/>
              </a:ext>
            </a:extLst>
          </p:cNvPr>
          <p:cNvGraphicFramePr>
            <a:graphicFrameLocks noChangeAspect="1"/>
          </p:cNvGraphicFramePr>
          <p:nvPr>
            <p:custDataLst>
              <p:tags r:id="rId1"/>
            </p:custDataLst>
            <p:extLst>
              <p:ext uri="{D42A27DB-BD31-4B8C-83A1-F6EECF244321}">
                <p14:modId xmlns:p14="http://schemas.microsoft.com/office/powerpoint/2010/main" val="3708018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73" imgH="476" progId="TCLayout.ActiveDocument.1">
                  <p:embed/>
                </p:oleObj>
              </mc:Choice>
              <mc:Fallback>
                <p:oleObj name="think-cell Slide" r:id="rId7" imgW="473" imgH="476" progId="TCLayout.ActiveDocument.1">
                  <p:embed/>
                  <p:pic>
                    <p:nvPicPr>
                      <p:cNvPr id="5" name="Object 2" hidden="1">
                        <a:extLst>
                          <a:ext uri="{FF2B5EF4-FFF2-40B4-BE49-F238E27FC236}">
                            <a16:creationId xmlns:a16="http://schemas.microsoft.com/office/drawing/2014/main" id="{F8F5BE89-4314-4DE7-AB77-276EBF5E56E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2. Slide Title">
            <a:extLst>
              <a:ext uri="{FF2B5EF4-FFF2-40B4-BE49-F238E27FC236}">
                <a16:creationId xmlns:a16="http://schemas.microsoft.com/office/drawing/2014/main" id="{5EB70AD7-F00C-4408-A97F-8DFCB0A4CF33}"/>
              </a:ext>
            </a:extLst>
          </p:cNvPr>
          <p:cNvSpPr>
            <a:spLocks noGrp="1"/>
          </p:cNvSpPr>
          <p:nvPr>
            <p:ph type="title"/>
            <p:custDataLst>
              <p:tags r:id="rId2"/>
            </p:custDataLst>
          </p:nvPr>
        </p:nvSpPr>
        <p:spPr>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Affordability requirements &amp; potential considerations</a:t>
            </a:r>
          </a:p>
        </p:txBody>
      </p:sp>
      <p:sp>
        <p:nvSpPr>
          <p:cNvPr id="46" name="TextBox 45">
            <a:extLst>
              <a:ext uri="{FF2B5EF4-FFF2-40B4-BE49-F238E27FC236}">
                <a16:creationId xmlns:a16="http://schemas.microsoft.com/office/drawing/2014/main" id="{117A7ADF-30BC-4BC3-ADAC-966353DF52FD}"/>
              </a:ext>
            </a:extLst>
          </p:cNvPr>
          <p:cNvSpPr txBox="1"/>
          <p:nvPr/>
        </p:nvSpPr>
        <p:spPr>
          <a:xfrm>
            <a:off x="553970" y="970389"/>
            <a:ext cx="406915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12" name="TextBox 11">
            <a:extLst>
              <a:ext uri="{FF2B5EF4-FFF2-40B4-BE49-F238E27FC236}">
                <a16:creationId xmlns:a16="http://schemas.microsoft.com/office/drawing/2014/main" id="{78D3CD7F-221F-4272-8AAD-D6B5034ADE2A}"/>
              </a:ext>
            </a:extLst>
          </p:cNvPr>
          <p:cNvSpPr txBox="1"/>
          <p:nvPr/>
        </p:nvSpPr>
        <p:spPr>
          <a:xfrm>
            <a:off x="553971" y="1351651"/>
            <a:ext cx="182728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BEAD requirement</a:t>
            </a:r>
          </a:p>
        </p:txBody>
      </p:sp>
      <p:sp>
        <p:nvSpPr>
          <p:cNvPr id="51" name="TextBox 50">
            <a:extLst>
              <a:ext uri="{FF2B5EF4-FFF2-40B4-BE49-F238E27FC236}">
                <a16:creationId xmlns:a16="http://schemas.microsoft.com/office/drawing/2014/main" id="{8A19C131-94FD-4F17-BED3-31B25512611E}"/>
              </a:ext>
            </a:extLst>
          </p:cNvPr>
          <p:cNvSpPr txBox="1"/>
          <p:nvPr/>
        </p:nvSpPr>
        <p:spPr>
          <a:xfrm>
            <a:off x="559129" y="6621027"/>
            <a:ext cx="10651795"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13" name="TextBox 12">
            <a:extLst>
              <a:ext uri="{FF2B5EF4-FFF2-40B4-BE49-F238E27FC236}">
                <a16:creationId xmlns:a16="http://schemas.microsoft.com/office/drawing/2014/main" id="{8A38627C-D65A-4672-A3AB-6614120AFB91}"/>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7" name="Rectangle 6">
            <a:extLst>
              <a:ext uri="{FF2B5EF4-FFF2-40B4-BE49-F238E27FC236}">
                <a16:creationId xmlns:a16="http://schemas.microsoft.com/office/drawing/2014/main" id="{610AEEA5-8E18-4E87-B0F0-91D511D28161}"/>
              </a:ext>
            </a:extLst>
          </p:cNvPr>
          <p:cNvSpPr/>
          <p:nvPr/>
        </p:nvSpPr>
        <p:spPr>
          <a:xfrm>
            <a:off x="553971" y="1752600"/>
            <a:ext cx="1827280" cy="2103120"/>
          </a:xfrm>
          <a:prstGeom prst="rect">
            <a:avLst/>
          </a:prstGeom>
          <a:solidFill>
            <a:srgbClr val="5F6E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1"/>
                </a:solidFill>
              </a:rPr>
              <a:t>Low-cost plan</a:t>
            </a:r>
          </a:p>
        </p:txBody>
      </p:sp>
      <p:sp>
        <p:nvSpPr>
          <p:cNvPr id="15" name="Rectangle 14">
            <a:extLst>
              <a:ext uri="{FF2B5EF4-FFF2-40B4-BE49-F238E27FC236}">
                <a16:creationId xmlns:a16="http://schemas.microsoft.com/office/drawing/2014/main" id="{CE3B63F2-1729-4D38-8B2B-F85582FFD553}"/>
              </a:ext>
            </a:extLst>
          </p:cNvPr>
          <p:cNvSpPr/>
          <p:nvPr/>
        </p:nvSpPr>
        <p:spPr>
          <a:xfrm>
            <a:off x="559131" y="4020125"/>
            <a:ext cx="1822120" cy="2103120"/>
          </a:xfrm>
          <a:prstGeom prst="rect">
            <a:avLst/>
          </a:prstGeom>
          <a:solidFill>
            <a:srgbClr val="5F6E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1"/>
                </a:solidFill>
              </a:rPr>
              <a:t>Middle class affordability plan</a:t>
            </a:r>
          </a:p>
        </p:txBody>
      </p:sp>
      <p:cxnSp>
        <p:nvCxnSpPr>
          <p:cNvPr id="8" name="LineBasicDefault 8">
            <a:extLst>
              <a:ext uri="{FF2B5EF4-FFF2-40B4-BE49-F238E27FC236}">
                <a16:creationId xmlns:a16="http://schemas.microsoft.com/office/drawing/2014/main" id="{09C2374E-98DD-4AF5-8589-E3CAF08BAFED}"/>
              </a:ext>
            </a:extLst>
          </p:cNvPr>
          <p:cNvCxnSpPr>
            <a:cxnSpLocks/>
          </p:cNvCxnSpPr>
          <p:nvPr>
            <p:custDataLst>
              <p:tags r:id="rId3"/>
            </p:custDataLst>
          </p:nvPr>
        </p:nvCxnSpPr>
        <p:spPr>
          <a:xfrm>
            <a:off x="553971" y="1629621"/>
            <a:ext cx="1106136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LineBasicDefault 8">
            <a:extLst>
              <a:ext uri="{FF2B5EF4-FFF2-40B4-BE49-F238E27FC236}">
                <a16:creationId xmlns:a16="http://schemas.microsoft.com/office/drawing/2014/main" id="{50DA27CC-C34D-4C5E-B433-657809899CB9}"/>
              </a:ext>
            </a:extLst>
          </p:cNvPr>
          <p:cNvCxnSpPr>
            <a:cxnSpLocks/>
          </p:cNvCxnSpPr>
          <p:nvPr>
            <p:custDataLst>
              <p:tags r:id="rId4"/>
            </p:custDataLst>
          </p:nvPr>
        </p:nvCxnSpPr>
        <p:spPr>
          <a:xfrm>
            <a:off x="553971" y="3935246"/>
            <a:ext cx="11061369" cy="0"/>
          </a:xfrm>
          <a:prstGeom prst="straightConnector1">
            <a:avLst/>
          </a:prstGeom>
          <a:ln w="6350" cap="flat">
            <a:solidFill>
              <a:schemeClr val="bg1">
                <a:lumMod val="6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B541BF5-4764-4BA9-BFE2-570B6DE89789}"/>
              </a:ext>
            </a:extLst>
          </p:cNvPr>
          <p:cNvSpPr txBox="1"/>
          <p:nvPr/>
        </p:nvSpPr>
        <p:spPr>
          <a:xfrm>
            <a:off x="2618434" y="1351650"/>
            <a:ext cx="437634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Description</a:t>
            </a:r>
          </a:p>
        </p:txBody>
      </p:sp>
      <p:sp>
        <p:nvSpPr>
          <p:cNvPr id="21" name="TextBox 20">
            <a:extLst>
              <a:ext uri="{FF2B5EF4-FFF2-40B4-BE49-F238E27FC236}">
                <a16:creationId xmlns:a16="http://schemas.microsoft.com/office/drawing/2014/main" id="{CC3FD6F6-20BC-47F9-9EF8-68E791DDA8FF}"/>
              </a:ext>
            </a:extLst>
          </p:cNvPr>
          <p:cNvSpPr txBox="1"/>
          <p:nvPr/>
        </p:nvSpPr>
        <p:spPr>
          <a:xfrm>
            <a:off x="7239000" y="1351651"/>
            <a:ext cx="437634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Potential examples per NTIA</a:t>
            </a:r>
          </a:p>
        </p:txBody>
      </p:sp>
      <p:sp>
        <p:nvSpPr>
          <p:cNvPr id="22" name="5. Source">
            <a:extLst>
              <a:ext uri="{FF2B5EF4-FFF2-40B4-BE49-F238E27FC236}">
                <a16:creationId xmlns:a16="http://schemas.microsoft.com/office/drawing/2014/main" id="{DA89C813-99CF-405B-9A2E-A8F537A1C631}"/>
              </a:ext>
            </a:extLst>
          </p:cNvPr>
          <p:cNvSpPr txBox="1"/>
          <p:nvPr>
            <p:custDataLst>
              <p:tags r:id="rId5"/>
            </p:custDataLst>
          </p:nvPr>
        </p:nvSpPr>
        <p:spPr>
          <a:xfrm>
            <a:off x="554735" y="644097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BEAD NOFO</a:t>
            </a:r>
          </a:p>
        </p:txBody>
      </p:sp>
      <p:sp>
        <p:nvSpPr>
          <p:cNvPr id="14" name="TextBox 13">
            <a:extLst>
              <a:ext uri="{FF2B5EF4-FFF2-40B4-BE49-F238E27FC236}">
                <a16:creationId xmlns:a16="http://schemas.microsoft.com/office/drawing/2014/main" id="{7159DDC0-7C5A-4022-81F4-4A5586675179}"/>
              </a:ext>
            </a:extLst>
          </p:cNvPr>
          <p:cNvSpPr txBox="1"/>
          <p:nvPr/>
        </p:nvSpPr>
        <p:spPr>
          <a:xfrm>
            <a:off x="2618434" y="1757833"/>
            <a:ext cx="4376340"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200"/>
              </a:spcBef>
              <a:spcAft>
                <a:spcPts val="0"/>
              </a:spcAft>
            </a:pPr>
            <a:r>
              <a:rPr lang="en-US" sz="1400" dirty="0"/>
              <a:t>Each subgrantee receiving BEAD funding to deploy network infrastructure must offer at least one low-cost broadband service option.</a:t>
            </a:r>
          </a:p>
          <a:p>
            <a:pPr>
              <a:spcBef>
                <a:spcPts val="1200"/>
              </a:spcBef>
              <a:spcAft>
                <a:spcPts val="0"/>
              </a:spcAft>
            </a:pPr>
            <a:r>
              <a:rPr lang="en-US" sz="1400" dirty="0"/>
              <a:t>Each Eligible Entity must consult with the Assistant Secretary and prospective subgrantees regarding a proposed definition of the term “low-cost broadband service option.”</a:t>
            </a:r>
          </a:p>
        </p:txBody>
      </p:sp>
      <p:sp>
        <p:nvSpPr>
          <p:cNvPr id="26" name="TextBox 25">
            <a:extLst>
              <a:ext uri="{FF2B5EF4-FFF2-40B4-BE49-F238E27FC236}">
                <a16:creationId xmlns:a16="http://schemas.microsoft.com/office/drawing/2014/main" id="{95E8D0F6-39A8-46BF-9BA5-F8402761122E}"/>
              </a:ext>
            </a:extLst>
          </p:cNvPr>
          <p:cNvSpPr txBox="1"/>
          <p:nvPr/>
        </p:nvSpPr>
        <p:spPr>
          <a:xfrm>
            <a:off x="2618434" y="4020125"/>
            <a:ext cx="4376340" cy="861774"/>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Each Eligible Entity must include in its Initial and Final Proposals a middle-class affordability plan to ensure that all consumers have access to affordable high-speed internet. </a:t>
            </a:r>
          </a:p>
        </p:txBody>
      </p:sp>
      <p:sp>
        <p:nvSpPr>
          <p:cNvPr id="28" name="TextBox 27">
            <a:extLst>
              <a:ext uri="{FF2B5EF4-FFF2-40B4-BE49-F238E27FC236}">
                <a16:creationId xmlns:a16="http://schemas.microsoft.com/office/drawing/2014/main" id="{8E85D1A7-BB2F-4C12-B0EE-C1EE5BCDD6DE}"/>
              </a:ext>
            </a:extLst>
          </p:cNvPr>
          <p:cNvSpPr txBox="1"/>
          <p:nvPr/>
        </p:nvSpPr>
        <p:spPr>
          <a:xfrm>
            <a:off x="7239000" y="4020125"/>
            <a:ext cx="4376340" cy="2169825"/>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dirty="0"/>
              <a:t>Require providers receiving BEAD funds to offer low-cost, high-speed plans to all middle-class households</a:t>
            </a:r>
          </a:p>
          <a:p>
            <a:pPr marL="285750" indent="-285750">
              <a:buFont typeface="Arial" panose="020B0604020202020204" pitchFamily="34" charset="0"/>
              <a:buChar char="•"/>
            </a:pPr>
            <a:r>
              <a:rPr lang="en-US" dirty="0"/>
              <a:t>Provide consumer subsidies to defray subscription costs for households not eligible for the ACP</a:t>
            </a:r>
          </a:p>
          <a:p>
            <a:pPr marL="285750" indent="-285750">
              <a:buFont typeface="Arial" panose="020B0604020202020204" pitchFamily="34" charset="0"/>
              <a:buChar char="•"/>
            </a:pPr>
            <a:r>
              <a:rPr lang="en-US" dirty="0"/>
              <a:t>Use regulatory authority to promote structural competition</a:t>
            </a:r>
          </a:p>
          <a:p>
            <a:pPr marL="285750" indent="-285750">
              <a:buFont typeface="Arial" panose="020B0604020202020204" pitchFamily="34" charset="0"/>
              <a:buChar char="•"/>
            </a:pPr>
            <a:r>
              <a:rPr lang="en-US" dirty="0"/>
              <a:t>Assign especially high weights to selection criteria relating to affordability and/or open access</a:t>
            </a:r>
          </a:p>
        </p:txBody>
      </p:sp>
      <p:sp>
        <p:nvSpPr>
          <p:cNvPr id="29" name="TextBox 28">
            <a:extLst>
              <a:ext uri="{FF2B5EF4-FFF2-40B4-BE49-F238E27FC236}">
                <a16:creationId xmlns:a16="http://schemas.microsoft.com/office/drawing/2014/main" id="{0ED544E9-3AE1-4A4F-8952-F52648E5AC99}"/>
              </a:ext>
            </a:extLst>
          </p:cNvPr>
          <p:cNvSpPr txBox="1"/>
          <p:nvPr/>
        </p:nvSpPr>
        <p:spPr>
          <a:xfrm>
            <a:off x="7239000" y="1757833"/>
            <a:ext cx="4376340" cy="2323713"/>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dirty="0"/>
              <a:t>Cost $30/month or less ($75/month or less on tribal lands) inclusive of all taxes, fees, charges; and</a:t>
            </a:r>
          </a:p>
          <a:p>
            <a:pPr marL="285750" indent="-285750">
              <a:buFont typeface="Arial" panose="020B0604020202020204" pitchFamily="34" charset="0"/>
              <a:buChar char="•"/>
            </a:pPr>
            <a:r>
              <a:rPr lang="en-US" dirty="0"/>
              <a:t>Allow the end user to apply the ACP subsidy to the service price; and</a:t>
            </a:r>
          </a:p>
          <a:p>
            <a:pPr marL="285750" indent="-285750">
              <a:buFont typeface="Arial" panose="020B0604020202020204" pitchFamily="34" charset="0"/>
              <a:buChar char="•"/>
            </a:pPr>
            <a:r>
              <a:rPr lang="en-US" dirty="0"/>
              <a:t>Provide speeds of ≥100/20 Mbps; and</a:t>
            </a:r>
          </a:p>
          <a:p>
            <a:pPr marL="285750" indent="-285750">
              <a:buFont typeface="Arial" panose="020B0604020202020204" pitchFamily="34" charset="0"/>
              <a:buChar char="•"/>
            </a:pPr>
            <a:r>
              <a:rPr lang="en-US" dirty="0"/>
              <a:t>Provide latency measurements of ≤100 </a:t>
            </a:r>
            <a:r>
              <a:rPr lang="en-US" dirty="0" err="1"/>
              <a:t>ms</a:t>
            </a:r>
            <a:r>
              <a:rPr lang="en-US" dirty="0"/>
              <a:t>; and</a:t>
            </a:r>
          </a:p>
          <a:p>
            <a:pPr marL="285750" indent="-285750">
              <a:buFont typeface="Arial" panose="020B0604020202020204" pitchFamily="34" charset="0"/>
              <a:buChar char="•"/>
            </a:pPr>
            <a:r>
              <a:rPr lang="en-US" dirty="0"/>
              <a:t>Is not subject to data caps, surcharges, or usage-based throttling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4572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8F5BE89-4314-4DE7-AB77-276EBF5E56E8}"/>
              </a:ext>
            </a:extLst>
          </p:cNvPr>
          <p:cNvGraphicFramePr>
            <a:graphicFrameLocks noChangeAspect="1"/>
          </p:cNvGraphicFramePr>
          <p:nvPr>
            <p:custDataLst>
              <p:tags r:id="rId1"/>
            </p:custDataLst>
            <p:extLst>
              <p:ext uri="{D42A27DB-BD31-4B8C-83A1-F6EECF244321}">
                <p14:modId xmlns:p14="http://schemas.microsoft.com/office/powerpoint/2010/main" val="410253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5" name="Object 6" hidden="1">
                        <a:extLst>
                          <a:ext uri="{FF2B5EF4-FFF2-40B4-BE49-F238E27FC236}">
                            <a16:creationId xmlns:a16="http://schemas.microsoft.com/office/drawing/2014/main" id="{F8F5BE89-4314-4DE7-AB77-276EBF5E56E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2. Slide Title">
            <a:extLst>
              <a:ext uri="{FF2B5EF4-FFF2-40B4-BE49-F238E27FC236}">
                <a16:creationId xmlns:a16="http://schemas.microsoft.com/office/drawing/2014/main" id="{5EB70AD7-F00C-4408-A97F-8DFCB0A4CF33}"/>
              </a:ext>
            </a:extLst>
          </p:cNvPr>
          <p:cNvSpPr>
            <a:spLocks noGrp="1"/>
          </p:cNvSpPr>
          <p:nvPr>
            <p:ph type="title"/>
            <p:custDataLst>
              <p:tags r:id="rId2"/>
            </p:custDataLst>
          </p:nvPr>
        </p:nvSpPr>
        <p:spPr>
          <a:xfrm>
            <a:off x="554736" y="172212"/>
            <a:ext cx="6085708" cy="731520"/>
          </a:xfr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sz="2200" dirty="0"/>
              <a:t>High-level workforce components and requirements for the Initial Proposal</a:t>
            </a:r>
          </a:p>
        </p:txBody>
      </p:sp>
      <p:sp>
        <p:nvSpPr>
          <p:cNvPr id="7" name="TextBox 6">
            <a:extLst>
              <a:ext uri="{FF2B5EF4-FFF2-40B4-BE49-F238E27FC236}">
                <a16:creationId xmlns:a16="http://schemas.microsoft.com/office/drawing/2014/main" id="{71418A5B-DE51-4820-B622-0FD23B249393}"/>
              </a:ext>
            </a:extLst>
          </p:cNvPr>
          <p:cNvSpPr txBox="1"/>
          <p:nvPr/>
        </p:nvSpPr>
        <p:spPr>
          <a:xfrm>
            <a:off x="553970" y="970389"/>
            <a:ext cx="528315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4" name="TextBox 3">
            <a:extLst>
              <a:ext uri="{FF2B5EF4-FFF2-40B4-BE49-F238E27FC236}">
                <a16:creationId xmlns:a16="http://schemas.microsoft.com/office/drawing/2014/main" id="{8D36471A-E805-4660-9CF1-E254159A2199}"/>
              </a:ext>
            </a:extLst>
          </p:cNvPr>
          <p:cNvSpPr txBox="1"/>
          <p:nvPr/>
        </p:nvSpPr>
        <p:spPr>
          <a:xfrm>
            <a:off x="553970" y="1318896"/>
            <a:ext cx="406400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Context</a:t>
            </a:r>
          </a:p>
        </p:txBody>
      </p:sp>
      <p:sp>
        <p:nvSpPr>
          <p:cNvPr id="11" name="TextBox 10">
            <a:extLst>
              <a:ext uri="{FF2B5EF4-FFF2-40B4-BE49-F238E27FC236}">
                <a16:creationId xmlns:a16="http://schemas.microsoft.com/office/drawing/2014/main" id="{5B13B76D-6B28-4EAE-AF0B-109AB3E5AD1B}"/>
              </a:ext>
            </a:extLst>
          </p:cNvPr>
          <p:cNvSpPr txBox="1"/>
          <p:nvPr/>
        </p:nvSpPr>
        <p:spPr>
          <a:xfrm>
            <a:off x="559130" y="6516251"/>
            <a:ext cx="5061382" cy="24622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2906D480-17B2-4C40-AC64-F364B97ACA44}"/>
              </a:ext>
            </a:extLst>
          </p:cNvPr>
          <p:cNvSpPr txBox="1"/>
          <p:nvPr/>
        </p:nvSpPr>
        <p:spPr>
          <a:xfrm>
            <a:off x="6631747" y="1318895"/>
            <a:ext cx="499758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components required by the BEAD NOFO:</a:t>
            </a:r>
          </a:p>
        </p:txBody>
      </p:sp>
      <p:sp>
        <p:nvSpPr>
          <p:cNvPr id="31" name="TextBox 30">
            <a:extLst>
              <a:ext uri="{FF2B5EF4-FFF2-40B4-BE49-F238E27FC236}">
                <a16:creationId xmlns:a16="http://schemas.microsoft.com/office/drawing/2014/main" id="{4201AA8A-5830-40B1-A368-C9D6FEE4F4F3}"/>
              </a:ext>
            </a:extLst>
          </p:cNvPr>
          <p:cNvSpPr txBox="1"/>
          <p:nvPr/>
        </p:nvSpPr>
        <p:spPr>
          <a:xfrm>
            <a:off x="559130" y="1768284"/>
            <a:ext cx="5065779" cy="347787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availability of a highly-skilled workforce is critical for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successful deployment of broadband infrastructure.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Workforce initiatives can also help individuals in non-deployment roles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engage in digital opportunities enabled by new broadband service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by strengthening digital skills.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 component of the BEAD Initial Proposal Volume 2 requires a workforce and labor strategy for enhancing workplace experiences, offering good jobs,</a:t>
            </a:r>
            <a:r>
              <a:rPr kumimoji="0" lang="en-US" sz="1400" b="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rPr>
              <a:t>1</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and building a highly skilled and equitable telecommunications workforce. Specifically, the strategy must capture three things: </a:t>
            </a:r>
          </a:p>
          <a:p>
            <a:pPr marL="285750" marR="0" lvl="0" indent="-285750" algn="l" defTabSz="914400" rtl="0" eaLnBrk="1" fontAlgn="auto" latinLnBrk="0" hangingPunct="1">
              <a:lnSpc>
                <a:spcPct val="100000"/>
              </a:lnSpc>
              <a:spcBef>
                <a:spcPts val="300"/>
              </a:spcBef>
              <a:spcAft>
                <a:spcPts val="300"/>
              </a:spcAft>
              <a:buClr>
                <a:srgbClr val="000000"/>
              </a:buClr>
              <a:buSzPct val="100000"/>
              <a:buFontTx/>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Plan to ensure use of strong labor standards and protections</a:t>
            </a:r>
          </a:p>
          <a:p>
            <a:pPr marL="285750" marR="0" lvl="0" indent="-285750" algn="l" defTabSz="914400" rtl="0" eaLnBrk="1" fontAlgn="auto" latinLnBrk="0" hangingPunct="1">
              <a:lnSpc>
                <a:spcPct val="100000"/>
              </a:lnSpc>
              <a:spcBef>
                <a:spcPts val="300"/>
              </a:spcBef>
              <a:spcAft>
                <a:spcPts val="300"/>
              </a:spcAft>
              <a:buClr>
                <a:srgbClr val="000000"/>
              </a:buClr>
              <a:buSzPct val="100000"/>
              <a:buFontTx/>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Plan to ensure available and highly skilled workforce</a:t>
            </a:r>
          </a:p>
          <a:p>
            <a:pPr marL="285750" marR="0" lvl="0" indent="-285750" algn="l" defTabSz="914400" rtl="0" eaLnBrk="1" fontAlgn="auto" latinLnBrk="0" hangingPunct="1">
              <a:lnSpc>
                <a:spcPct val="100000"/>
              </a:lnSpc>
              <a:spcBef>
                <a:spcPts val="300"/>
              </a:spcBef>
              <a:spcAft>
                <a:spcPts val="300"/>
              </a:spcAft>
              <a:buClr>
                <a:srgbClr val="000000"/>
              </a:buClr>
              <a:buSzPct val="100000"/>
              <a:buFontTx/>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Plan to recruit minority businesses</a:t>
            </a:r>
          </a:p>
        </p:txBody>
      </p:sp>
      <p:sp>
        <p:nvSpPr>
          <p:cNvPr id="33" name="TextBox 32">
            <a:extLst>
              <a:ext uri="{FF2B5EF4-FFF2-40B4-BE49-F238E27FC236}">
                <a16:creationId xmlns:a16="http://schemas.microsoft.com/office/drawing/2014/main" id="{ADF29B0E-2785-47D3-BDAB-65F1C959CE0D}"/>
              </a:ext>
            </a:extLst>
          </p:cNvPr>
          <p:cNvSpPr txBox="1"/>
          <p:nvPr/>
        </p:nvSpPr>
        <p:spPr>
          <a:xfrm>
            <a:off x="6641005" y="2513955"/>
            <a:ext cx="5065779" cy="281615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marR="0" lvl="0" indent="-34290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Federal labor and employment laws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present a record of compliance with federal labor and employment laws from all subgrantees and prospective BEAD projects</a:t>
            </a:r>
          </a:p>
          <a:p>
            <a:pPr marL="342900" marR="0" lvl="0" indent="-34290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Skilled workforce activities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develop a highly skilled and qualified workforce to complete all funded projects in a timely manner</a:t>
            </a:r>
            <a:endPar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Equitable training and workforce development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offer on-the-job and professional skills development tailored to local context </a:t>
            </a:r>
          </a:p>
          <a:p>
            <a:pPr marL="342900" marR="0" lvl="0" indent="-34290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Contracting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partner with minority-owned businesses and ensure subgrantees’ proposed contracting aligns with state-wide plan</a:t>
            </a:r>
            <a:endPar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4" name="5. Source">
            <a:extLst>
              <a:ext uri="{FF2B5EF4-FFF2-40B4-BE49-F238E27FC236}">
                <a16:creationId xmlns:a16="http://schemas.microsoft.com/office/drawing/2014/main" id="{1FD2181E-0C61-4A60-8AF7-C5470FF08FAB}"/>
              </a:ext>
            </a:extLst>
          </p:cNvPr>
          <p:cNvSpPr txBox="1"/>
          <p:nvPr>
            <p:custDataLst>
              <p:tags r:id="rId3"/>
            </p:custDataLst>
          </p:nvPr>
        </p:nvSpPr>
        <p:spPr>
          <a:xfrm>
            <a:off x="554735" y="634572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BEAD NOFO; NTIA Workforce Planning Guide (October 2022)</a:t>
            </a:r>
          </a:p>
        </p:txBody>
      </p:sp>
      <p:sp>
        <p:nvSpPr>
          <p:cNvPr id="45" name="4. Footnote">
            <a:extLst>
              <a:ext uri="{FF2B5EF4-FFF2-40B4-BE49-F238E27FC236}">
                <a16:creationId xmlns:a16="http://schemas.microsoft.com/office/drawing/2014/main" id="{C2DDE844-4716-4FD4-851F-F188077F6F8D}"/>
              </a:ext>
            </a:extLst>
          </p:cNvPr>
          <p:cNvSpPr txBox="1"/>
          <p:nvPr>
            <p:custDataLst>
              <p:tags r:id="rId4"/>
            </p:custDataLst>
          </p:nvPr>
        </p:nvSpPr>
        <p:spPr>
          <a:xfrm>
            <a:off x="553972" y="5792685"/>
            <a:ext cx="5283158" cy="492443"/>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	The NTIA defines “good jobs” in alignment with the Department of Commerce and Labor’s Good Jobs Principles. These core values are present throughout the BEAD workforce strategy requirements and additional guidance (i.e., recruitment and hiring; diversity, equity, inclusion, and accessibility; job security and working conditions; organizational culture; pay; and skills and career advancement).</a:t>
            </a:r>
          </a:p>
        </p:txBody>
      </p:sp>
      <p:sp>
        <p:nvSpPr>
          <p:cNvPr id="18" name="TextBox 17">
            <a:extLst>
              <a:ext uri="{FF2B5EF4-FFF2-40B4-BE49-F238E27FC236}">
                <a16:creationId xmlns:a16="http://schemas.microsoft.com/office/drawing/2014/main" id="{6D23D897-A582-46B6-BD15-540162C539AB}"/>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cxnSp>
        <p:nvCxnSpPr>
          <p:cNvPr id="8" name="LineBasicDefault 9">
            <a:extLst>
              <a:ext uri="{FF2B5EF4-FFF2-40B4-BE49-F238E27FC236}">
                <a16:creationId xmlns:a16="http://schemas.microsoft.com/office/drawing/2014/main" id="{B27C4D70-2FB3-4F2B-BDE9-F8D702000F38}"/>
              </a:ext>
            </a:extLst>
          </p:cNvPr>
          <p:cNvCxnSpPr>
            <a:cxnSpLocks/>
          </p:cNvCxnSpPr>
          <p:nvPr>
            <p:custDataLst>
              <p:tags r:id="rId5"/>
            </p:custDataLst>
          </p:nvPr>
        </p:nvCxnSpPr>
        <p:spPr>
          <a:xfrm>
            <a:off x="553970" y="1624478"/>
            <a:ext cx="506654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LineBasicDefault 9">
            <a:extLst>
              <a:ext uri="{FF2B5EF4-FFF2-40B4-BE49-F238E27FC236}">
                <a16:creationId xmlns:a16="http://schemas.microsoft.com/office/drawing/2014/main" id="{75C462C1-294C-4933-BA47-C2DA87D0F64B}"/>
              </a:ext>
            </a:extLst>
          </p:cNvPr>
          <p:cNvCxnSpPr>
            <a:cxnSpLocks/>
          </p:cNvCxnSpPr>
          <p:nvPr>
            <p:custDataLst>
              <p:tags r:id="rId6"/>
            </p:custDataLst>
          </p:nvPr>
        </p:nvCxnSpPr>
        <p:spPr>
          <a:xfrm>
            <a:off x="6631747" y="1617854"/>
            <a:ext cx="506654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DA6A2D-F709-4BEB-8723-7C8EB7AF5126}"/>
              </a:ext>
            </a:extLst>
          </p:cNvPr>
          <p:cNvSpPr txBox="1"/>
          <p:nvPr/>
        </p:nvSpPr>
        <p:spPr>
          <a:xfrm>
            <a:off x="6640443" y="1766571"/>
            <a:ext cx="506577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The BEAD NOFO requires Eligible Entities to outline and implement a workforce plan that includes the following components:</a:t>
            </a:r>
          </a:p>
        </p:txBody>
      </p:sp>
    </p:spTree>
    <p:extLst>
      <p:ext uri="{BB962C8B-B14F-4D97-AF65-F5344CB8AC3E}">
        <p14:creationId xmlns:p14="http://schemas.microsoft.com/office/powerpoint/2010/main" val="145256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E6885B0-613C-4F69-AAE4-2C8D6C68BC16}"/>
              </a:ext>
            </a:extLst>
          </p:cNvPr>
          <p:cNvGraphicFramePr>
            <a:graphicFrameLocks noChangeAspect="1"/>
          </p:cNvGraphicFramePr>
          <p:nvPr>
            <p:custDataLst>
              <p:tags r:id="rId1"/>
            </p:custDataLst>
            <p:extLst>
              <p:ext uri="{D42A27DB-BD31-4B8C-83A1-F6EECF244321}">
                <p14:modId xmlns:p14="http://schemas.microsoft.com/office/powerpoint/2010/main" val="384728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6" name="Object 6" hidden="1">
                        <a:extLst>
                          <a:ext uri="{FF2B5EF4-FFF2-40B4-BE49-F238E27FC236}">
                            <a16:creationId xmlns:a16="http://schemas.microsoft.com/office/drawing/2014/main" id="{FE6885B0-613C-4F69-AAE4-2C8D6C68BC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8B3C11C-27C4-4E92-8F18-563E81517F14}"/>
              </a:ext>
            </a:extLst>
          </p:cNvPr>
          <p:cNvSpPr>
            <a:spLocks noGrp="1"/>
          </p:cNvSpPr>
          <p:nvPr>
            <p:ph type="title"/>
            <p:custDataLst>
              <p:tags r:id="rId2"/>
            </p:custDataLst>
          </p:nvPr>
        </p:nvSpPr>
        <p:spPr>
          <a:xfrm>
            <a:off x="554736" y="134291"/>
            <a:ext cx="7918704"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Overview of the BEAD subgrantee selection process</a:t>
            </a:r>
          </a:p>
        </p:txBody>
      </p:sp>
      <p:sp>
        <p:nvSpPr>
          <p:cNvPr id="47" name="TextBox 46">
            <a:extLst>
              <a:ext uri="{FF2B5EF4-FFF2-40B4-BE49-F238E27FC236}">
                <a16:creationId xmlns:a16="http://schemas.microsoft.com/office/drawing/2014/main" id="{DA4F7058-822C-4F1E-A3CD-288D6C6D784E}"/>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51" name="TextBox 50">
            <a:extLst>
              <a:ext uri="{FF2B5EF4-FFF2-40B4-BE49-F238E27FC236}">
                <a16:creationId xmlns:a16="http://schemas.microsoft.com/office/drawing/2014/main" id="{2FA92DAC-CCD1-4DB3-938A-9BA5A1AAFE26}"/>
              </a:ext>
            </a:extLst>
          </p:cNvPr>
          <p:cNvSpPr txBox="1"/>
          <p:nvPr/>
        </p:nvSpPr>
        <p:spPr>
          <a:xfrm>
            <a:off x="559130" y="6627169"/>
            <a:ext cx="9927630"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p>
        </p:txBody>
      </p:sp>
      <p:sp>
        <p:nvSpPr>
          <p:cNvPr id="7" name="TextBox 6">
            <a:extLst>
              <a:ext uri="{FF2B5EF4-FFF2-40B4-BE49-F238E27FC236}">
                <a16:creationId xmlns:a16="http://schemas.microsoft.com/office/drawing/2014/main" id="{0D1E9BFC-D259-4563-A382-4C9DF45A1C17}"/>
              </a:ext>
            </a:extLst>
          </p:cNvPr>
          <p:cNvSpPr txBox="1"/>
          <p:nvPr/>
        </p:nvSpPr>
        <p:spPr>
          <a:xfrm>
            <a:off x="571499" y="6437402"/>
            <a:ext cx="7933872"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hlinkClick r:id="rId10"/>
              </a:rPr>
              <a:t>Subgrantee Selection Primer: A Guide for Eligible Entities</a:t>
            </a: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NTIA Internet for All. </a:t>
            </a:r>
          </a:p>
        </p:txBody>
      </p:sp>
      <p:sp>
        <p:nvSpPr>
          <p:cNvPr id="8" name="TextBox 7">
            <a:extLst>
              <a:ext uri="{FF2B5EF4-FFF2-40B4-BE49-F238E27FC236}">
                <a16:creationId xmlns:a16="http://schemas.microsoft.com/office/drawing/2014/main" id="{283F5E7E-A8A6-440E-9CBB-7A9B716C3042}"/>
              </a:ext>
            </a:extLst>
          </p:cNvPr>
          <p:cNvSpPr txBox="1">
            <a:spLocks/>
          </p:cNvSpPr>
          <p:nvPr/>
        </p:nvSpPr>
        <p:spPr>
          <a:xfrm>
            <a:off x="554734" y="1415530"/>
            <a:ext cx="3489734" cy="24621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What is it?</a:t>
            </a:r>
          </a:p>
        </p:txBody>
      </p:sp>
      <p:sp>
        <p:nvSpPr>
          <p:cNvPr id="27" name="TextBox 26">
            <a:extLst>
              <a:ext uri="{FF2B5EF4-FFF2-40B4-BE49-F238E27FC236}">
                <a16:creationId xmlns:a16="http://schemas.microsoft.com/office/drawing/2014/main" id="{CEDCCF9B-B9C1-40D0-BA75-ED4FC73F6DC8}"/>
              </a:ext>
            </a:extLst>
          </p:cNvPr>
          <p:cNvSpPr txBox="1">
            <a:spLocks/>
          </p:cNvSpPr>
          <p:nvPr/>
        </p:nvSpPr>
        <p:spPr>
          <a:xfrm>
            <a:off x="4983706" y="1412344"/>
            <a:ext cx="3489734" cy="24621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Why is it important?</a:t>
            </a:r>
          </a:p>
        </p:txBody>
      </p:sp>
      <p:sp>
        <p:nvSpPr>
          <p:cNvPr id="29" name="TextBox 28">
            <a:extLst>
              <a:ext uri="{FF2B5EF4-FFF2-40B4-BE49-F238E27FC236}">
                <a16:creationId xmlns:a16="http://schemas.microsoft.com/office/drawing/2014/main" id="{295E50DC-2691-4EA7-9815-D614D08B0383}"/>
              </a:ext>
            </a:extLst>
          </p:cNvPr>
          <p:cNvSpPr txBox="1"/>
          <p:nvPr/>
        </p:nvSpPr>
        <p:spPr>
          <a:xfrm>
            <a:off x="9123317" y="1417445"/>
            <a:ext cx="2568213"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design choices</a:t>
            </a:r>
          </a:p>
        </p:txBody>
      </p:sp>
      <p:cxnSp>
        <p:nvCxnSpPr>
          <p:cNvPr id="4" name="LineBasicDefault 4">
            <a:extLst>
              <a:ext uri="{FF2B5EF4-FFF2-40B4-BE49-F238E27FC236}">
                <a16:creationId xmlns:a16="http://schemas.microsoft.com/office/drawing/2014/main" id="{88CAB2AA-D237-4401-B822-1C5F72BC0061}"/>
              </a:ext>
            </a:extLst>
          </p:cNvPr>
          <p:cNvCxnSpPr>
            <a:cxnSpLocks/>
          </p:cNvCxnSpPr>
          <p:nvPr>
            <p:custDataLst>
              <p:tags r:id="rId3"/>
            </p:custDataLst>
          </p:nvPr>
        </p:nvCxnSpPr>
        <p:spPr>
          <a:xfrm>
            <a:off x="571499" y="1742109"/>
            <a:ext cx="790194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 name="ChevronBlue 33">
            <a:extLst>
              <a:ext uri="{FF2B5EF4-FFF2-40B4-BE49-F238E27FC236}">
                <a16:creationId xmlns:a16="http://schemas.microsoft.com/office/drawing/2014/main" id="{ECE451E7-E9F4-45A6-9AE9-ADD7D2ABE3CE}"/>
              </a:ext>
            </a:extLst>
          </p:cNvPr>
          <p:cNvGrpSpPr>
            <a:grpSpLocks noChangeAspect="1"/>
          </p:cNvGrpSpPr>
          <p:nvPr>
            <p:custDataLst>
              <p:tags r:id="rId4"/>
            </p:custDataLst>
          </p:nvPr>
        </p:nvGrpSpPr>
        <p:grpSpPr>
          <a:xfrm>
            <a:off x="4320096" y="1538418"/>
            <a:ext cx="396228" cy="396228"/>
            <a:chOff x="1016000" y="1016000"/>
            <a:chExt cx="396228" cy="396228"/>
          </a:xfrm>
        </p:grpSpPr>
        <p:sp>
          <p:nvSpPr>
            <p:cNvPr id="17" name="Oval 16">
              <a:extLst>
                <a:ext uri="{FF2B5EF4-FFF2-40B4-BE49-F238E27FC236}">
                  <a16:creationId xmlns:a16="http://schemas.microsoft.com/office/drawing/2014/main" id="{0D62C29B-46CD-4A99-AE0A-BAFB9F5EF0DC}"/>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21" name="Graphic 20">
              <a:extLst>
                <a:ext uri="{FF2B5EF4-FFF2-40B4-BE49-F238E27FC236}">
                  <a16:creationId xmlns:a16="http://schemas.microsoft.com/office/drawing/2014/main" id="{6BA32393-AC44-4525-956D-E6AC2D739E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41" name="TextBox 40">
            <a:extLst>
              <a:ext uri="{FF2B5EF4-FFF2-40B4-BE49-F238E27FC236}">
                <a16:creationId xmlns:a16="http://schemas.microsoft.com/office/drawing/2014/main" id="{E63C6FC3-4380-4A8B-B450-3175A5D316BE}"/>
              </a:ext>
            </a:extLst>
          </p:cNvPr>
          <p:cNvSpPr txBox="1">
            <a:spLocks/>
          </p:cNvSpPr>
          <p:nvPr/>
        </p:nvSpPr>
        <p:spPr>
          <a:xfrm>
            <a:off x="571499" y="1900703"/>
            <a:ext cx="3489734" cy="3734032"/>
          </a:xfrm>
          <a:prstGeom prst="rect">
            <a:avLst/>
          </a:prstGeom>
          <a:noFill/>
          <a:ln w="6350">
            <a:noFill/>
            <a:miter lim="800000"/>
          </a:ln>
        </p:spPr>
        <p:txBody>
          <a:bodyPr wrap="square" lIns="0" tIns="0" rIns="0" bIns="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700" b="0" i="0" u="none" strike="noStrike" kern="1200" cap="none" spc="0" normalizeH="0" baseline="0" noProof="0" dirty="0">
                <a:ln>
                  <a:noFill/>
                </a:ln>
                <a:effectLst/>
                <a:uLnTx/>
                <a:uFillTx/>
                <a:latin typeface="Arial"/>
                <a:ea typeface="+mn-ea"/>
                <a:cs typeface="+mn-cs"/>
              </a:rPr>
              <a:t>The BEAD program directs Eligible Entities to create and implement an open, fair, and competitive subgrantee selection process.</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700" b="0" i="0" u="none" strike="noStrike" kern="1200" cap="none" spc="0" normalizeH="0" baseline="0" noProof="0" dirty="0">
                <a:ln>
                  <a:noFill/>
                </a:ln>
                <a:effectLst/>
                <a:uLnTx/>
                <a:uFillTx/>
                <a:latin typeface="Arial"/>
                <a:ea typeface="+mn-ea"/>
                <a:cs typeface="+mn-cs"/>
              </a:rPr>
              <a:t>The process will identify subgrantees that will work in partnership with the</a:t>
            </a:r>
            <a:r>
              <a:rPr lang="en-US" sz="1700" dirty="0">
                <a:latin typeface="Arial"/>
              </a:rPr>
              <a:t> state of Montana</a:t>
            </a:r>
            <a:r>
              <a:rPr kumimoji="0" lang="en-US" sz="1700" b="0" i="0" u="none" strike="noStrike" kern="1200" cap="none" spc="0" normalizeH="0" baseline="0" noProof="0" dirty="0">
                <a:ln>
                  <a:noFill/>
                </a:ln>
                <a:effectLst/>
                <a:uLnTx/>
                <a:uFillTx/>
                <a:latin typeface="Arial"/>
                <a:ea typeface="+mn-ea"/>
                <a:cs typeface="+mn-cs"/>
              </a:rPr>
              <a:t> and will be responsible for completing eligible activities that promote the goals and objectives of the BEAD program.</a:t>
            </a:r>
          </a:p>
        </p:txBody>
      </p:sp>
      <p:cxnSp>
        <p:nvCxnSpPr>
          <p:cNvPr id="37" name="LineBasicVerticalDefault 37">
            <a:extLst>
              <a:ext uri="{FF2B5EF4-FFF2-40B4-BE49-F238E27FC236}">
                <a16:creationId xmlns:a16="http://schemas.microsoft.com/office/drawing/2014/main" id="{932F21B2-58F9-4C71-9C11-AE36F4ADBC1A}"/>
              </a:ext>
            </a:extLst>
          </p:cNvPr>
          <p:cNvCxnSpPr>
            <a:cxnSpLocks/>
          </p:cNvCxnSpPr>
          <p:nvPr>
            <p:custDataLst>
              <p:tags r:id="rId5"/>
            </p:custDataLst>
          </p:nvPr>
        </p:nvCxnSpPr>
        <p:spPr>
          <a:xfrm>
            <a:off x="4518210" y="1927032"/>
            <a:ext cx="0" cy="4121343"/>
          </a:xfrm>
          <a:prstGeom prst="straightConnector1">
            <a:avLst/>
          </a:prstGeom>
          <a:ln w="12700" cap="flat">
            <a:solidFill>
              <a:schemeClr val="tx1"/>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LineBasicDefault 4">
            <a:extLst>
              <a:ext uri="{FF2B5EF4-FFF2-40B4-BE49-F238E27FC236}">
                <a16:creationId xmlns:a16="http://schemas.microsoft.com/office/drawing/2014/main" id="{4DFC8216-3879-4BA4-934C-5B8FE4036FAC}"/>
              </a:ext>
            </a:extLst>
          </p:cNvPr>
          <p:cNvCxnSpPr>
            <a:cxnSpLocks/>
          </p:cNvCxnSpPr>
          <p:nvPr>
            <p:custDataLst>
              <p:tags r:id="rId6"/>
            </p:custDataLst>
          </p:nvPr>
        </p:nvCxnSpPr>
        <p:spPr>
          <a:xfrm>
            <a:off x="9123317" y="1742109"/>
            <a:ext cx="256821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EF9E6A8-828E-48FE-9628-E3FECF30C7E7}"/>
              </a:ext>
            </a:extLst>
          </p:cNvPr>
          <p:cNvSpPr txBox="1">
            <a:spLocks/>
          </p:cNvSpPr>
          <p:nvPr/>
        </p:nvSpPr>
        <p:spPr>
          <a:xfrm>
            <a:off x="4983706" y="1900702"/>
            <a:ext cx="3489732" cy="3998173"/>
          </a:xfrm>
          <a:prstGeom prst="rect">
            <a:avLst/>
          </a:prstGeom>
          <a:noFill/>
          <a:ln w="6350">
            <a:noFill/>
            <a:miter lim="800000"/>
          </a:ln>
        </p:spPr>
        <p:txBody>
          <a:bodyPr wrap="square" lIns="0" tIns="0" rIns="0" bIns="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700" b="0" i="0" u="none" strike="noStrike" kern="1200" cap="none" spc="0" normalizeH="0" baseline="0" noProof="0" dirty="0">
                <a:ln>
                  <a:noFill/>
                </a:ln>
                <a:effectLst/>
                <a:uLnTx/>
                <a:uFillTx/>
                <a:latin typeface="Arial"/>
                <a:ea typeface="+mn-ea"/>
                <a:cs typeface="+mn-cs"/>
              </a:rPr>
              <a:t>The subgrantee selection process will facilitate: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n-ea"/>
                <a:cs typeface="+mn-cs"/>
              </a:rPr>
              <a:t>Meeting requirements of the BEAD NOFO and SB531</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n-ea"/>
                <a:cs typeface="+mn-cs"/>
              </a:rPr>
              <a:t>Incentivizing the right behavior and engagement from subgrantees in achieving the BEAD program goals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n-ea"/>
                <a:cs typeface="+mn-cs"/>
              </a:rPr>
              <a:t>Achieving 100% coverage of unserved locations, at a minimum</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latin typeface="Arial"/>
                <a:ea typeface="+mn-ea"/>
                <a:cs typeface="+mn-cs"/>
              </a:rPr>
              <a:t>Efficient deployment of public funds</a:t>
            </a:r>
          </a:p>
        </p:txBody>
      </p:sp>
      <p:sp>
        <p:nvSpPr>
          <p:cNvPr id="25" name="TextBox 24">
            <a:extLst>
              <a:ext uri="{FF2B5EF4-FFF2-40B4-BE49-F238E27FC236}">
                <a16:creationId xmlns:a16="http://schemas.microsoft.com/office/drawing/2014/main" id="{6A8E1754-D060-449D-A719-D1318E11080D}"/>
              </a:ext>
            </a:extLst>
          </p:cNvPr>
          <p:cNvSpPr txBox="1">
            <a:spLocks/>
          </p:cNvSpPr>
          <p:nvPr/>
        </p:nvSpPr>
        <p:spPr>
          <a:xfrm>
            <a:off x="9123317" y="1909408"/>
            <a:ext cx="2568213" cy="3611777"/>
          </a:xfrm>
          <a:prstGeom prst="rect">
            <a:avLst/>
          </a:prstGeom>
          <a:noFill/>
          <a:ln w="6350">
            <a:noFill/>
            <a:miter lim="800000"/>
          </a:ln>
        </p:spPr>
        <p:txBody>
          <a:bodyPr wrap="square" lIns="0" tIns="0" rIns="0" bIns="0">
            <a:noAutofit/>
          </a:bodyPr>
          <a:lstStyle/>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700" b="0" i="0" u="none" strike="noStrike" kern="1200" cap="none" spc="0" normalizeH="0" baseline="0" noProof="0" dirty="0">
                <a:ln>
                  <a:noFill/>
                </a:ln>
                <a:effectLst/>
                <a:uLnTx/>
                <a:uFillTx/>
                <a:latin typeface="Arial"/>
                <a:ea typeface="+mn-ea"/>
                <a:cs typeface="+mn-cs"/>
              </a:rPr>
              <a:t>Design of project areas</a:t>
            </a: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lang="en-US" sz="1700" dirty="0">
                <a:latin typeface="Arial"/>
              </a:rPr>
              <a:t>Sequencing</a:t>
            </a:r>
            <a:endParaRPr kumimoji="0" lang="en-US" sz="17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lang="en-US" sz="1700" dirty="0">
                <a:latin typeface="Arial"/>
              </a:rPr>
              <a:t>Scoring criteria</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700" b="0" i="0" u="none" strike="noStrike" kern="1200" cap="none" spc="0" normalizeH="0" baseline="0" noProof="0" dirty="0">
              <a:ln>
                <a:noFill/>
              </a:ln>
              <a:effectLst/>
              <a:uLnTx/>
              <a:uFillTx/>
              <a:latin typeface="Arial"/>
              <a:ea typeface="+mn-ea"/>
              <a:cs typeface="+mn-cs"/>
            </a:endParaRPr>
          </a:p>
        </p:txBody>
      </p:sp>
      <p:sp>
        <p:nvSpPr>
          <p:cNvPr id="23" name="TextBox 22">
            <a:extLst>
              <a:ext uri="{FF2B5EF4-FFF2-40B4-BE49-F238E27FC236}">
                <a16:creationId xmlns:a16="http://schemas.microsoft.com/office/drawing/2014/main" id="{55E83C53-8897-4A4E-B6B3-BF2733843D84}"/>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Tree>
    <p:extLst>
      <p:ext uri="{BB962C8B-B14F-4D97-AF65-F5344CB8AC3E}">
        <p14:creationId xmlns:p14="http://schemas.microsoft.com/office/powerpoint/2010/main" val="303696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E6885B0-613C-4F69-AAE4-2C8D6C68BC16}"/>
              </a:ext>
            </a:extLst>
          </p:cNvPr>
          <p:cNvGraphicFramePr>
            <a:graphicFrameLocks noChangeAspect="1"/>
          </p:cNvGraphicFramePr>
          <p:nvPr>
            <p:custDataLst>
              <p:tags r:id="rId1"/>
            </p:custDataLst>
            <p:extLst>
              <p:ext uri="{D42A27DB-BD31-4B8C-83A1-F6EECF244321}">
                <p14:modId xmlns:p14="http://schemas.microsoft.com/office/powerpoint/2010/main" val="396196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6" hidden="1">
                        <a:extLst>
                          <a:ext uri="{FF2B5EF4-FFF2-40B4-BE49-F238E27FC236}">
                            <a16:creationId xmlns:a16="http://schemas.microsoft.com/office/drawing/2014/main" id="{FE6885B0-613C-4F69-AAE4-2C8D6C68BC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8B3C11C-27C4-4E92-8F18-563E81517F14}"/>
              </a:ext>
            </a:extLst>
          </p:cNvPr>
          <p:cNvSpPr>
            <a:spLocks noGrp="1"/>
          </p:cNvSpPr>
          <p:nvPr>
            <p:ph type="title"/>
            <p:custDataLst>
              <p:tags r:id="rId2"/>
            </p:custDataLst>
          </p:nvPr>
        </p:nvSpPr>
        <p:spPr>
          <a:xfrm>
            <a:off x="554736" y="519011"/>
            <a:ext cx="10243893"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Implementing a subgrantee selection process</a:t>
            </a:r>
          </a:p>
        </p:txBody>
      </p:sp>
      <p:sp>
        <p:nvSpPr>
          <p:cNvPr id="47" name="TextBox 46">
            <a:extLst>
              <a:ext uri="{FF2B5EF4-FFF2-40B4-BE49-F238E27FC236}">
                <a16:creationId xmlns:a16="http://schemas.microsoft.com/office/drawing/2014/main" id="{DA4F7058-822C-4F1E-A3CD-288D6C6D784E}"/>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51" name="TextBox 50">
            <a:extLst>
              <a:ext uri="{FF2B5EF4-FFF2-40B4-BE49-F238E27FC236}">
                <a16:creationId xmlns:a16="http://schemas.microsoft.com/office/drawing/2014/main" id="{2FA92DAC-CCD1-4DB3-938A-9BA5A1AAFE26}"/>
              </a:ext>
            </a:extLst>
          </p:cNvPr>
          <p:cNvSpPr txBox="1"/>
          <p:nvPr/>
        </p:nvSpPr>
        <p:spPr>
          <a:xfrm>
            <a:off x="559130" y="6627169"/>
            <a:ext cx="9927630"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p>
        </p:txBody>
      </p:sp>
      <p:pic>
        <p:nvPicPr>
          <p:cNvPr id="4" name="Picture 3">
            <a:extLst>
              <a:ext uri="{FF2B5EF4-FFF2-40B4-BE49-F238E27FC236}">
                <a16:creationId xmlns:a16="http://schemas.microsoft.com/office/drawing/2014/main" id="{BC38184D-35DA-419B-B7B6-2E6A79786F2F}"/>
              </a:ext>
            </a:extLst>
          </p:cNvPr>
          <p:cNvPicPr>
            <a:picLocks noChangeAspect="1"/>
          </p:cNvPicPr>
          <p:nvPr/>
        </p:nvPicPr>
        <p:blipFill>
          <a:blip r:embed="rId6"/>
          <a:stretch>
            <a:fillRect/>
          </a:stretch>
        </p:blipFill>
        <p:spPr>
          <a:xfrm>
            <a:off x="389037" y="1424469"/>
            <a:ext cx="2113626" cy="4754310"/>
          </a:xfrm>
          <a:prstGeom prst="rect">
            <a:avLst/>
          </a:prstGeom>
        </p:spPr>
      </p:pic>
      <p:sp>
        <p:nvSpPr>
          <p:cNvPr id="53" name="TextBox 52">
            <a:extLst>
              <a:ext uri="{FF2B5EF4-FFF2-40B4-BE49-F238E27FC236}">
                <a16:creationId xmlns:a16="http://schemas.microsoft.com/office/drawing/2014/main" id="{861AD186-441E-4BC7-9640-DD1036F673FC}"/>
              </a:ext>
            </a:extLst>
          </p:cNvPr>
          <p:cNvSpPr txBox="1"/>
          <p:nvPr/>
        </p:nvSpPr>
        <p:spPr>
          <a:xfrm>
            <a:off x="2642781" y="1462522"/>
            <a:ext cx="8572501" cy="4678204"/>
          </a:xfrm>
          <a:prstGeom prst="rect">
            <a:avLst/>
          </a:prstGeom>
          <a:noFill/>
          <a:ln w="6350">
            <a:noFill/>
            <a:miter lim="800000"/>
          </a:ln>
        </p:spPr>
        <p:txBody>
          <a:bodyPr wrap="square" lIns="0" tIns="0" rIns="0" bIns="0">
            <a:spAutoFit/>
          </a:bodyPr>
          <a:lstStyle/>
          <a:p>
            <a:r>
              <a:rPr lang="en-US" sz="1600" b="1" i="0" u="none" strike="noStrike" baseline="0" dirty="0">
                <a:solidFill>
                  <a:srgbClr val="001F5F"/>
                </a:solidFill>
                <a:latin typeface="+mj-lt"/>
              </a:rPr>
              <a:t>Evaluating Subgrantees for Selection</a:t>
            </a:r>
          </a:p>
          <a:p>
            <a:r>
              <a:rPr lang="en-US" sz="1600" b="0" i="0" u="none" strike="noStrike" baseline="0" dirty="0">
                <a:latin typeface="+mj-lt"/>
              </a:rPr>
              <a:t>After NTIA approves the subgrantee selection process outlined in the Initial Proposal, Eligible Entities can begin evaluating and scoring potential recipients. Note, it is imperative that Eligible Entities do not deviate from their approved selection plan; doing so may risk the integrity of subgrantee selection.</a:t>
            </a:r>
          </a:p>
          <a:p>
            <a:endParaRPr lang="en-US" sz="1600" b="0" i="0" u="none" strike="noStrike" baseline="0" dirty="0">
              <a:solidFill>
                <a:srgbClr val="001F5F"/>
              </a:solidFill>
              <a:latin typeface="+mj-lt"/>
            </a:endParaRPr>
          </a:p>
          <a:p>
            <a:r>
              <a:rPr lang="en-US" sz="1600" b="1" i="0" u="none" strike="noStrike" baseline="0" dirty="0">
                <a:solidFill>
                  <a:srgbClr val="001F5F"/>
                </a:solidFill>
                <a:latin typeface="+mj-lt"/>
              </a:rPr>
              <a:t>Addressing Unmet Needs from Selection Process Implementation</a:t>
            </a:r>
            <a:endParaRPr lang="en-US" sz="1600" b="0" i="0" u="none" strike="noStrike" baseline="0" dirty="0">
              <a:solidFill>
                <a:srgbClr val="001F5F"/>
              </a:solidFill>
              <a:latin typeface="+mj-lt"/>
            </a:endParaRPr>
          </a:p>
          <a:p>
            <a:r>
              <a:rPr lang="en-US" sz="1600" b="0" i="0" u="none" strike="noStrike" baseline="0" dirty="0">
                <a:latin typeface="+mj-lt"/>
              </a:rPr>
              <a:t>If, after soliciting proposals, the Eligible Entity has received no proposals to serve a </a:t>
            </a:r>
          </a:p>
          <a:p>
            <a:r>
              <a:rPr lang="en-US" sz="1600" b="0" i="0" u="none" strike="noStrike" baseline="0" dirty="0">
                <a:latin typeface="+mj-lt"/>
              </a:rPr>
              <a:t>location or group of locations that are unserved, underserved, or a combination of unserved and underserved, the Eligible Entity may engage with existing providers and/or other prospective subgrantees to find providers willing to expand their existing or proposed service areas.</a:t>
            </a:r>
          </a:p>
          <a:p>
            <a:endParaRPr lang="en-US" sz="1600" b="0" i="0" u="none" strike="noStrike" baseline="0" dirty="0">
              <a:solidFill>
                <a:srgbClr val="092357"/>
              </a:solidFill>
              <a:latin typeface="+mj-lt"/>
            </a:endParaRPr>
          </a:p>
          <a:p>
            <a:r>
              <a:rPr lang="en-US" sz="1600" b="1" i="0" u="none" strike="noStrike" baseline="0" dirty="0">
                <a:solidFill>
                  <a:srgbClr val="001F5F"/>
                </a:solidFill>
                <a:latin typeface="+mj-lt"/>
              </a:rPr>
              <a:t>De-Conflicting Projects/Activities</a:t>
            </a:r>
            <a:endParaRPr lang="en-US" sz="1600" b="0" i="0" u="none" strike="noStrike" baseline="0" dirty="0">
              <a:solidFill>
                <a:srgbClr val="001F5F"/>
              </a:solidFill>
              <a:latin typeface="+mj-lt"/>
            </a:endParaRPr>
          </a:p>
          <a:p>
            <a:r>
              <a:rPr lang="en-US" sz="1600" b="0" i="0" u="none" strike="noStrike" baseline="0" dirty="0">
                <a:latin typeface="+mj-lt"/>
              </a:rPr>
              <a:t>To avoid duplicative efforts amongst subgrantees, Eligible Entities should establish measures to assess projected improvement activities and their proposed locations before awarding subgrantee funding. These measures can help determine the goal of each subgrantee’s proposed activities and should be compared to the subgrantee’s proposed project timeline by linking activities and their projected goals.</a:t>
            </a:r>
            <a:endParaRPr lang="en-US" sz="1600" dirty="0">
              <a:latin typeface="+mj-lt"/>
            </a:endParaRPr>
          </a:p>
        </p:txBody>
      </p:sp>
      <p:sp>
        <p:nvSpPr>
          <p:cNvPr id="7" name="TextBox 6">
            <a:extLst>
              <a:ext uri="{FF2B5EF4-FFF2-40B4-BE49-F238E27FC236}">
                <a16:creationId xmlns:a16="http://schemas.microsoft.com/office/drawing/2014/main" id="{0D1E9BFC-D259-4563-A382-4C9DF45A1C17}"/>
              </a:ext>
            </a:extLst>
          </p:cNvPr>
          <p:cNvSpPr txBox="1"/>
          <p:nvPr/>
        </p:nvSpPr>
        <p:spPr>
          <a:xfrm>
            <a:off x="571499" y="6437402"/>
            <a:ext cx="7933872"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r>
              <a:rPr lang="en-US" sz="800" dirty="0">
                <a:hlinkClick r:id="rId7"/>
              </a:rPr>
              <a:t>Subgrantee Selection Primer: A Guide for Eligible Entities</a:t>
            </a:r>
            <a:r>
              <a:rPr lang="en-US" sz="800" dirty="0"/>
              <a:t>. NTIA Internet for All. </a:t>
            </a:r>
          </a:p>
        </p:txBody>
      </p:sp>
      <p:sp>
        <p:nvSpPr>
          <p:cNvPr id="12" name="TextBox 11">
            <a:extLst>
              <a:ext uri="{FF2B5EF4-FFF2-40B4-BE49-F238E27FC236}">
                <a16:creationId xmlns:a16="http://schemas.microsoft.com/office/drawing/2014/main" id="{7348A3A6-39BE-460C-A963-3BFBA2F43AAA}"/>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Tree>
    <p:extLst>
      <p:ext uri="{BB962C8B-B14F-4D97-AF65-F5344CB8AC3E}">
        <p14:creationId xmlns:p14="http://schemas.microsoft.com/office/powerpoint/2010/main" val="271312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6" hidden="1">
            <a:extLst>
              <a:ext uri="{FF2B5EF4-FFF2-40B4-BE49-F238E27FC236}">
                <a16:creationId xmlns:a16="http://schemas.microsoft.com/office/drawing/2014/main" id="{811F45D0-AD72-46E2-B0CB-D7508522F569}"/>
              </a:ext>
            </a:extLst>
          </p:cNvPr>
          <p:cNvGraphicFramePr>
            <a:graphicFrameLocks noChangeAspect="1"/>
          </p:cNvGraphicFramePr>
          <p:nvPr>
            <p:custDataLst>
              <p:tags r:id="rId1"/>
            </p:custDataLst>
            <p:extLst>
              <p:ext uri="{D42A27DB-BD31-4B8C-83A1-F6EECF244321}">
                <p14:modId xmlns:p14="http://schemas.microsoft.com/office/powerpoint/2010/main" val="2041607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37" name="Object 6" hidden="1">
                        <a:extLst>
                          <a:ext uri="{FF2B5EF4-FFF2-40B4-BE49-F238E27FC236}">
                            <a16:creationId xmlns:a16="http://schemas.microsoft.com/office/drawing/2014/main" id="{811F45D0-AD72-46E2-B0CB-D7508522F5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2. Slide Title">
            <a:extLst>
              <a:ext uri="{FF2B5EF4-FFF2-40B4-BE49-F238E27FC236}">
                <a16:creationId xmlns:a16="http://schemas.microsoft.com/office/drawing/2014/main" id="{B8E6BBB0-ABFC-4B26-9DD6-4CA31DC09911}"/>
              </a:ext>
            </a:extLst>
          </p:cNvPr>
          <p:cNvSpPr>
            <a:spLocks noGrp="1"/>
          </p:cNvSpPr>
          <p:nvPr>
            <p:ph type="title"/>
            <p:custDataLst>
              <p:tags r:id="rId2"/>
            </p:custDataLst>
          </p:nvPr>
        </p:nvSpPr>
        <p:spPr>
          <a:xfrm>
            <a:off x="554736" y="134291"/>
            <a:ext cx="5065776"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Identification of project areas for the sub-grantee process</a:t>
            </a:r>
          </a:p>
        </p:txBody>
      </p:sp>
      <p:sp>
        <p:nvSpPr>
          <p:cNvPr id="24" name="TextBox 23">
            <a:extLst>
              <a:ext uri="{FF2B5EF4-FFF2-40B4-BE49-F238E27FC236}">
                <a16:creationId xmlns:a16="http://schemas.microsoft.com/office/drawing/2014/main" id="{99747FC9-4730-4FAF-879C-5C4C2E1618D8}"/>
              </a:ext>
            </a:extLst>
          </p:cNvPr>
          <p:cNvSpPr txBox="1"/>
          <p:nvPr/>
        </p:nvSpPr>
        <p:spPr>
          <a:xfrm>
            <a:off x="559130" y="6627169"/>
            <a:ext cx="9927630"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p>
        </p:txBody>
      </p:sp>
      <p:sp>
        <p:nvSpPr>
          <p:cNvPr id="83" name="TextBox 82">
            <a:extLst>
              <a:ext uri="{FF2B5EF4-FFF2-40B4-BE49-F238E27FC236}">
                <a16:creationId xmlns:a16="http://schemas.microsoft.com/office/drawing/2014/main" id="{57DDC59F-DDBB-4CFD-B978-DA3E9ACCF27D}"/>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 of 12 July 2023</a:t>
            </a:r>
          </a:p>
        </p:txBody>
      </p:sp>
      <p:sp>
        <p:nvSpPr>
          <p:cNvPr id="86" name="TextBox 85">
            <a:extLst>
              <a:ext uri="{FF2B5EF4-FFF2-40B4-BE49-F238E27FC236}">
                <a16:creationId xmlns:a16="http://schemas.microsoft.com/office/drawing/2014/main" id="{87902313-8DD3-4757-BC37-AE3DAFBCA525}"/>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89" name="TextBox 88">
            <a:extLst>
              <a:ext uri="{FF2B5EF4-FFF2-40B4-BE49-F238E27FC236}">
                <a16:creationId xmlns:a16="http://schemas.microsoft.com/office/drawing/2014/main" id="{ED4DD2CA-23EB-402D-B677-0912635DBF24}"/>
              </a:ext>
            </a:extLst>
          </p:cNvPr>
          <p:cNvSpPr txBox="1"/>
          <p:nvPr/>
        </p:nvSpPr>
        <p:spPr>
          <a:xfrm>
            <a:off x="553970" y="2470305"/>
            <a:ext cx="5066542" cy="3031599"/>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The Eligible Entity may solicit proposals from prospective subgrantees at the geographic level of its choosing (e.g., location, census block, town, county or another geographic unit).</a:t>
            </a:r>
          </a:p>
          <a:p>
            <a:r>
              <a:rPr lang="en-US" dirty="0"/>
              <a:t>An Eligible Entity may alternatively solicit proposals for project areas it defines or ask prospective subgrantees to define their own proposed project areas.</a:t>
            </a:r>
          </a:p>
          <a:p>
            <a:r>
              <a:rPr lang="en-US" dirty="0"/>
              <a:t>If the Eligible Entity allows prospective subgrantees to define proposed project areas, it must develop a mechanism for de-conflicting overlapping proposals (for example, by de-scoping some locations from a provider’s proposed project area).</a:t>
            </a:r>
            <a:r>
              <a:rPr lang="en-US" baseline="30000" dirty="0"/>
              <a:t>1</a:t>
            </a:r>
          </a:p>
          <a:p>
            <a:r>
              <a:rPr lang="en-US" dirty="0"/>
              <a:t>The Eligible Entity must ensure it has a plan for serving all unserved and (where it has sufficient funding) underserved locations. </a:t>
            </a:r>
          </a:p>
        </p:txBody>
      </p:sp>
      <p:sp>
        <p:nvSpPr>
          <p:cNvPr id="94" name="TextBox 93">
            <a:extLst>
              <a:ext uri="{FF2B5EF4-FFF2-40B4-BE49-F238E27FC236}">
                <a16:creationId xmlns:a16="http://schemas.microsoft.com/office/drawing/2014/main" id="{A5EF7548-3AB0-45D4-9EBD-455BEF862C82}"/>
              </a:ext>
            </a:extLst>
          </p:cNvPr>
          <p:cNvSpPr txBox="1"/>
          <p:nvPr/>
        </p:nvSpPr>
        <p:spPr>
          <a:xfrm>
            <a:off x="553969" y="2027020"/>
            <a:ext cx="506577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BEAD requirements</a:t>
            </a:r>
          </a:p>
        </p:txBody>
      </p:sp>
      <p:sp>
        <p:nvSpPr>
          <p:cNvPr id="95" name="TextBox 94">
            <a:extLst>
              <a:ext uri="{FF2B5EF4-FFF2-40B4-BE49-F238E27FC236}">
                <a16:creationId xmlns:a16="http://schemas.microsoft.com/office/drawing/2014/main" id="{BCDD70EE-A78A-4B1F-9733-A77F9FF8A6F0}"/>
              </a:ext>
            </a:extLst>
          </p:cNvPr>
          <p:cNvSpPr txBox="1"/>
          <p:nvPr/>
        </p:nvSpPr>
        <p:spPr>
          <a:xfrm>
            <a:off x="6554720" y="2027020"/>
            <a:ext cx="5065774"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Potential options</a:t>
            </a:r>
          </a:p>
        </p:txBody>
      </p:sp>
      <p:cxnSp>
        <p:nvCxnSpPr>
          <p:cNvPr id="18" name="LineBasicDefault 18">
            <a:extLst>
              <a:ext uri="{FF2B5EF4-FFF2-40B4-BE49-F238E27FC236}">
                <a16:creationId xmlns:a16="http://schemas.microsoft.com/office/drawing/2014/main" id="{04A54151-737F-4A6B-AF0F-B381837BE6CC}"/>
              </a:ext>
            </a:extLst>
          </p:cNvPr>
          <p:cNvCxnSpPr>
            <a:cxnSpLocks/>
          </p:cNvCxnSpPr>
          <p:nvPr>
            <p:custDataLst>
              <p:tags r:id="rId3"/>
            </p:custDataLst>
          </p:nvPr>
        </p:nvCxnSpPr>
        <p:spPr>
          <a:xfrm>
            <a:off x="553969" y="2320866"/>
            <a:ext cx="506577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 name="LineBasicDefault 18">
            <a:extLst>
              <a:ext uri="{FF2B5EF4-FFF2-40B4-BE49-F238E27FC236}">
                <a16:creationId xmlns:a16="http://schemas.microsoft.com/office/drawing/2014/main" id="{811C4DE1-A255-463D-97FB-DBA833D496D9}"/>
              </a:ext>
            </a:extLst>
          </p:cNvPr>
          <p:cNvCxnSpPr>
            <a:cxnSpLocks/>
          </p:cNvCxnSpPr>
          <p:nvPr>
            <p:custDataLst>
              <p:tags r:id="rId4"/>
            </p:custDataLst>
          </p:nvPr>
        </p:nvCxnSpPr>
        <p:spPr>
          <a:xfrm>
            <a:off x="6554720" y="2320866"/>
            <a:ext cx="506577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16379B8-F4BC-47FC-8BCF-F98F8D7F7DC6}"/>
              </a:ext>
            </a:extLst>
          </p:cNvPr>
          <p:cNvSpPr>
            <a:spLocks/>
          </p:cNvSpPr>
          <p:nvPr/>
        </p:nvSpPr>
        <p:spPr>
          <a:xfrm>
            <a:off x="6554720" y="2470305"/>
            <a:ext cx="1379605" cy="1445559"/>
          </a:xfrm>
          <a:prstGeom prst="rect">
            <a:avLst/>
          </a:prstGeom>
          <a:solidFill>
            <a:srgbClr val="6271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bg1"/>
                </a:solidFill>
              </a:rPr>
              <a:t>MBO pre-defines project areas</a:t>
            </a:r>
          </a:p>
        </p:txBody>
      </p:sp>
      <p:sp>
        <p:nvSpPr>
          <p:cNvPr id="123" name="Rectangle 122">
            <a:extLst>
              <a:ext uri="{FF2B5EF4-FFF2-40B4-BE49-F238E27FC236}">
                <a16:creationId xmlns:a16="http://schemas.microsoft.com/office/drawing/2014/main" id="{E39C4717-0592-4930-BE0D-A264BC801E18}"/>
              </a:ext>
            </a:extLst>
          </p:cNvPr>
          <p:cNvSpPr>
            <a:spLocks/>
          </p:cNvSpPr>
          <p:nvPr/>
        </p:nvSpPr>
        <p:spPr>
          <a:xfrm>
            <a:off x="6554719" y="4130394"/>
            <a:ext cx="1379605" cy="1445559"/>
          </a:xfrm>
          <a:prstGeom prst="rect">
            <a:avLst/>
          </a:prstGeom>
          <a:solidFill>
            <a:srgbClr val="62719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400" dirty="0">
                <a:solidFill>
                  <a:schemeClr val="bg1"/>
                </a:solidFill>
              </a:rPr>
              <a:t>ISPs define project areas</a:t>
            </a:r>
          </a:p>
        </p:txBody>
      </p:sp>
      <p:cxnSp>
        <p:nvCxnSpPr>
          <p:cNvPr id="26" name="LineBasicDefault 26">
            <a:extLst>
              <a:ext uri="{FF2B5EF4-FFF2-40B4-BE49-F238E27FC236}">
                <a16:creationId xmlns:a16="http://schemas.microsoft.com/office/drawing/2014/main" id="{D6D27061-C057-479D-A257-82D73BFD1B0D}"/>
              </a:ext>
            </a:extLst>
          </p:cNvPr>
          <p:cNvCxnSpPr>
            <a:cxnSpLocks/>
          </p:cNvCxnSpPr>
          <p:nvPr>
            <p:custDataLst>
              <p:tags r:id="rId5"/>
            </p:custDataLst>
          </p:nvPr>
        </p:nvCxnSpPr>
        <p:spPr>
          <a:xfrm>
            <a:off x="6554720" y="4016629"/>
            <a:ext cx="5065774" cy="0"/>
          </a:xfrm>
          <a:prstGeom prst="straightConnector1">
            <a:avLst/>
          </a:prstGeom>
          <a:ln w="6350" cap="flat">
            <a:solidFill>
              <a:schemeClr val="bg1">
                <a:lumMod val="6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4DAD17B-8AAB-45C5-85AF-B9EF27937DF6}"/>
              </a:ext>
            </a:extLst>
          </p:cNvPr>
          <p:cNvSpPr txBox="1"/>
          <p:nvPr/>
        </p:nvSpPr>
        <p:spPr>
          <a:xfrm>
            <a:off x="8048626" y="2469314"/>
            <a:ext cx="3571868" cy="14465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Enables a simpler and more streamlined subgrantee process to meet BEAD deadlines</a:t>
            </a:r>
          </a:p>
          <a:p>
            <a:r>
              <a:rPr lang="en-US" sz="1400" dirty="0"/>
              <a:t>Enables apples to apples comparison of project applications</a:t>
            </a:r>
          </a:p>
          <a:p>
            <a:r>
              <a:rPr lang="en-US" sz="1400" dirty="0"/>
              <a:t>Encourages competition as project areas may not align with existing footprints</a:t>
            </a:r>
          </a:p>
        </p:txBody>
      </p:sp>
      <p:sp>
        <p:nvSpPr>
          <p:cNvPr id="129" name="TextBox 128">
            <a:extLst>
              <a:ext uri="{FF2B5EF4-FFF2-40B4-BE49-F238E27FC236}">
                <a16:creationId xmlns:a16="http://schemas.microsoft.com/office/drawing/2014/main" id="{F0F0C603-9845-4043-B81C-6CC26E718D77}"/>
              </a:ext>
            </a:extLst>
          </p:cNvPr>
          <p:cNvSpPr txBox="1"/>
          <p:nvPr/>
        </p:nvSpPr>
        <p:spPr>
          <a:xfrm>
            <a:off x="8048624" y="4128992"/>
            <a:ext cx="3571869" cy="14465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Enables providers to submit applications based on knowledge of their existing footprint</a:t>
            </a:r>
          </a:p>
          <a:p>
            <a:r>
              <a:rPr lang="en-US" sz="1400" dirty="0"/>
              <a:t>Provides greater flexibility for providers and MBO in ensuring full coverage of the state</a:t>
            </a:r>
          </a:p>
          <a:p>
            <a:r>
              <a:rPr lang="en-US" sz="1400" dirty="0"/>
              <a:t>Enables providers to design project areas in which ≤20% of locations are served</a:t>
            </a:r>
          </a:p>
        </p:txBody>
      </p:sp>
      <p:sp>
        <p:nvSpPr>
          <p:cNvPr id="30" name="Rectangle 29">
            <a:extLst>
              <a:ext uri="{FF2B5EF4-FFF2-40B4-BE49-F238E27FC236}">
                <a16:creationId xmlns:a16="http://schemas.microsoft.com/office/drawing/2014/main" id="{D74D71EB-4A06-4307-B27F-C7CAE7602BD1}"/>
              </a:ext>
            </a:extLst>
          </p:cNvPr>
          <p:cNvSpPr/>
          <p:nvPr/>
        </p:nvSpPr>
        <p:spPr>
          <a:xfrm>
            <a:off x="559130" y="1260478"/>
            <a:ext cx="11061365" cy="652839"/>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dirty="0">
                <a:solidFill>
                  <a:schemeClr val="tx1"/>
                </a:solidFill>
              </a:rPr>
              <a:t>Project areas: </a:t>
            </a:r>
            <a:r>
              <a:rPr lang="en-US" sz="1600" dirty="0">
                <a:solidFill>
                  <a:schemeClr val="tx1"/>
                </a:solidFill>
              </a:rPr>
              <a:t>Geographic delineations by which the Montana Broadband Office may solicit proposals from subgrantees during the BEAD subgrantee application process </a:t>
            </a:r>
          </a:p>
        </p:txBody>
      </p:sp>
      <p:sp>
        <p:nvSpPr>
          <p:cNvPr id="131" name="TextBox 130">
            <a:extLst>
              <a:ext uri="{FF2B5EF4-FFF2-40B4-BE49-F238E27FC236}">
                <a16:creationId xmlns:a16="http://schemas.microsoft.com/office/drawing/2014/main" id="{A304193F-770E-4E27-BE48-0EA469545F02}"/>
              </a:ext>
            </a:extLst>
          </p:cNvPr>
          <p:cNvSpPr txBox="1"/>
          <p:nvPr/>
        </p:nvSpPr>
        <p:spPr>
          <a:xfrm>
            <a:off x="553205" y="6450288"/>
            <a:ext cx="5162592" cy="124872"/>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BEAD NOFO</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0" name="TextBox 19">
            <a:extLst>
              <a:ext uri="{FF2B5EF4-FFF2-40B4-BE49-F238E27FC236}">
                <a16:creationId xmlns:a16="http://schemas.microsoft.com/office/drawing/2014/main" id="{A31AA2C2-A937-4FCA-B5F2-AEE017C82CE6}"/>
              </a:ext>
            </a:extLst>
          </p:cNvPr>
          <p:cNvSpPr txBox="1"/>
          <p:nvPr/>
        </p:nvSpPr>
        <p:spPr>
          <a:xfrm>
            <a:off x="559130" y="5636828"/>
            <a:ext cx="5296052" cy="769441"/>
          </a:xfrm>
          <a:prstGeom prst="rect">
            <a:avLst/>
          </a:prstGeom>
          <a:noFill/>
          <a:ln w="6350">
            <a:noFill/>
            <a:miter lim="800000"/>
          </a:ln>
        </p:spPr>
        <p:txBody>
          <a:bodyPr wrap="square" lIns="0" tIns="0" rIns="0" bIns="0">
            <a:spAutoFit/>
          </a:bodyPr>
          <a:lstStyle/>
          <a:p>
            <a:r>
              <a:rPr lang="en-US" sz="1000" b="0" i="0" u="none" strike="noStrike" baseline="0" dirty="0">
                <a:solidFill>
                  <a:srgbClr val="000000"/>
                </a:solidFill>
                <a:latin typeface="+mj-lt"/>
              </a:rPr>
              <a:t>1 The BEAD NOFO states “If the Eligible Entity is considering competing proposals that are materially identical, and one includes a higher proposed total cost but a larger match, whereas the other includes a lower proposed total cost and smaller match, the key consideration for comparative purposes is the amount of the subsidy required, not the proportion of the stated cost that the prospective subgrantee is willing to match.”</a:t>
            </a:r>
            <a:endParaRPr lang="en-US" sz="1000" dirty="0">
              <a:latin typeface="+mj-lt"/>
            </a:endParaRPr>
          </a:p>
        </p:txBody>
      </p:sp>
    </p:spTree>
    <p:extLst>
      <p:ext uri="{BB962C8B-B14F-4D97-AF65-F5344CB8AC3E}">
        <p14:creationId xmlns:p14="http://schemas.microsoft.com/office/powerpoint/2010/main" val="403735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3B611E9-B9ED-4082-9AC4-9FA36F94CA3D}"/>
              </a:ext>
            </a:extLst>
          </p:cNvPr>
          <p:cNvGraphicFramePr>
            <a:graphicFrameLocks noChangeAspect="1"/>
          </p:cNvGraphicFramePr>
          <p:nvPr>
            <p:custDataLst>
              <p:tags r:id="rId1"/>
            </p:custDataLst>
            <p:extLst>
              <p:ext uri="{D42A27DB-BD31-4B8C-83A1-F6EECF244321}">
                <p14:modId xmlns:p14="http://schemas.microsoft.com/office/powerpoint/2010/main" val="671643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10" name="Object 9" hidden="1">
                        <a:extLst>
                          <a:ext uri="{FF2B5EF4-FFF2-40B4-BE49-F238E27FC236}">
                            <a16:creationId xmlns:a16="http://schemas.microsoft.com/office/drawing/2014/main" id="{93B611E9-B9ED-4082-9AC4-9FA36F94CA3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AB134686-5294-4153-BB96-10CF75AD1AD3}"/>
              </a:ext>
            </a:extLst>
          </p:cNvPr>
          <p:cNvSpPr>
            <a:spLocks noGrp="1"/>
          </p:cNvSpPr>
          <p:nvPr>
            <p:ph type="title"/>
          </p:nvPr>
        </p:nvSpPr>
        <p:spPr/>
        <p:txBody>
          <a:bodyPr vert="horz"/>
          <a:lstStyle/>
          <a:p>
            <a:r>
              <a:rPr lang="en-US" dirty="0"/>
              <a:t>Sequencing and scoring considerations for the BEAD subgrantee process</a:t>
            </a:r>
          </a:p>
        </p:txBody>
      </p:sp>
      <p:sp>
        <p:nvSpPr>
          <p:cNvPr id="7" name="TextBox 6">
            <a:extLst>
              <a:ext uri="{FF2B5EF4-FFF2-40B4-BE49-F238E27FC236}">
                <a16:creationId xmlns:a16="http://schemas.microsoft.com/office/drawing/2014/main" id="{88535D36-BC23-4FF7-823E-FAEC68C7825D}"/>
              </a:ext>
            </a:extLst>
          </p:cNvPr>
          <p:cNvSpPr txBox="1"/>
          <p:nvPr/>
        </p:nvSpPr>
        <p:spPr>
          <a:xfrm>
            <a:off x="9187180" y="1625855"/>
            <a:ext cx="2519045" cy="2231380"/>
          </a:xfrm>
          <a:prstGeom prst="rect">
            <a:avLst/>
          </a:prstGeom>
          <a:noFill/>
          <a:ln w="6350">
            <a:noFill/>
            <a:miter lim="800000"/>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Calibri" panose="020F0502020204030204" pitchFamily="34" charset="0"/>
                <a:cs typeface="+mn-cs"/>
              </a:rPr>
              <a:t>Additional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MT could seek to maximize non-prescribed components of the grant scoring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By tailoring the scoring criteria where allowable, MT could align with Montana’s policy goals while remaining compliant with NTIA’s rules.</a:t>
            </a:r>
            <a:endParaRPr kumimoji="0" lang="en-US" sz="1400" b="0" i="0" u="none" strike="noStrike" kern="1200" cap="none" spc="0" normalizeH="0" baseline="0" noProof="0" dirty="0">
              <a:ln>
                <a:noFill/>
              </a:ln>
              <a:solidFill>
                <a:srgbClr val="000000"/>
              </a:solidFill>
              <a:effectLst/>
              <a:uLnTx/>
              <a:uFillTx/>
              <a:ea typeface="Calibri" panose="020F0502020204030204" pitchFamily="34" charset="0"/>
              <a:cs typeface="+mn-cs"/>
            </a:endParaRPr>
          </a:p>
        </p:txBody>
      </p:sp>
      <p:cxnSp>
        <p:nvCxnSpPr>
          <p:cNvPr id="226309" name="LineBasicStrong 226309">
            <a:extLst>
              <a:ext uri="{FF2B5EF4-FFF2-40B4-BE49-F238E27FC236}">
                <a16:creationId xmlns:a16="http://schemas.microsoft.com/office/drawing/2014/main" id="{57837397-CE5A-4BBE-9FC1-B164D1FA25D4}"/>
              </a:ext>
            </a:extLst>
          </p:cNvPr>
          <p:cNvCxnSpPr>
            <a:cxnSpLocks/>
          </p:cNvCxnSpPr>
          <p:nvPr>
            <p:custDataLst>
              <p:tags r:id="rId2"/>
            </p:custDataLst>
          </p:nvPr>
        </p:nvCxnSpPr>
        <p:spPr>
          <a:xfrm>
            <a:off x="9187180" y="1884681"/>
            <a:ext cx="2519045"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E5BC9C7-08BA-4E17-A16D-460088917F18}"/>
              </a:ext>
            </a:extLst>
          </p:cNvPr>
          <p:cNvSpPr txBox="1"/>
          <p:nvPr/>
        </p:nvSpPr>
        <p:spPr>
          <a:xfrm>
            <a:off x="559130" y="6649601"/>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id="{DD7CE61E-B41A-4E9C-A4BB-79B918F14DB3}"/>
              </a:ext>
            </a:extLst>
          </p:cNvPr>
          <p:cNvSpPr txBox="1"/>
          <p:nvPr/>
        </p:nvSpPr>
        <p:spPr>
          <a:xfrm>
            <a:off x="6929032" y="8458"/>
            <a:ext cx="4043768" cy="123111"/>
          </a:xfrm>
          <a:prstGeom prst="rect">
            <a:avLst/>
          </a:prstGeom>
          <a:noFill/>
          <a:ln w="6350">
            <a:noFill/>
            <a:miter lim="800000"/>
          </a:ln>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1C1D"/>
                </a:solidFill>
                <a:effectLst/>
                <a:uLnTx/>
                <a:uFillTx/>
                <a:latin typeface="Arial"/>
                <a:ea typeface="+mn-ea"/>
                <a:cs typeface="+mn-cs"/>
              </a:rPr>
              <a:t>Working Draft Subject to Legal Review</a:t>
            </a:r>
            <a:endParaRPr kumimoji="0" lang="cs-CZ"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ubtitle 3">
            <a:extLst>
              <a:ext uri="{FF2B5EF4-FFF2-40B4-BE49-F238E27FC236}">
                <a16:creationId xmlns:a16="http://schemas.microsoft.com/office/drawing/2014/main" id="{2A7B724E-3543-FEE7-7E9C-3F32A86EB364}"/>
              </a:ext>
            </a:extLst>
          </p:cNvPr>
          <p:cNvSpPr>
            <a:spLocks noGrp="1"/>
          </p:cNvSpPr>
          <p:nvPr>
            <p:ph type="subTitle" idx="1"/>
          </p:nvPr>
        </p:nvSpPr>
        <p:spPr>
          <a:xfrm>
            <a:off x="554736" y="919250"/>
            <a:ext cx="7918704" cy="492443"/>
          </a:xfrm>
        </p:spPr>
        <p:txBody>
          <a:bodyPr/>
          <a:lstStyle/>
          <a:p>
            <a:r>
              <a:rPr lang="en-US" dirty="0"/>
              <a:t>The BEAD NOFO prescribes rules that may limit the amount of input states have on BEAD scoring criteria</a:t>
            </a:r>
          </a:p>
        </p:txBody>
      </p:sp>
      <p:sp>
        <p:nvSpPr>
          <p:cNvPr id="12" name="TextBox 11">
            <a:extLst>
              <a:ext uri="{FF2B5EF4-FFF2-40B4-BE49-F238E27FC236}">
                <a16:creationId xmlns:a16="http://schemas.microsoft.com/office/drawing/2014/main" id="{DC00A847-EAAE-E4FA-BA1E-A24C20BCFFF1}"/>
              </a:ext>
            </a:extLst>
          </p:cNvPr>
          <p:cNvSpPr txBox="1"/>
          <p:nvPr/>
        </p:nvSpPr>
        <p:spPr>
          <a:xfrm>
            <a:off x="554736" y="2097594"/>
            <a:ext cx="7790978" cy="4301177"/>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While full details on scoring requirements are yet to be released by NTIA, the following are the areas in which the BEAD NOFO has prescribed scoring—and the areas in which it has signaled flexibility: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algn="l">
              <a:buNone/>
            </a:pPr>
            <a:r>
              <a:rPr lang="en-US" b="0" u="sng" dirty="0"/>
              <a:t>Mandatory Primary Scoring Criteria</a:t>
            </a:r>
            <a:r>
              <a:rPr lang="en-US" dirty="0"/>
              <a:t>: </a:t>
            </a:r>
          </a:p>
          <a:p>
            <a:pPr marL="514350" lvl="1" indent="-285750">
              <a:buFont typeface="Arial" panose="020B0604020202020204" pitchFamily="34" charset="0"/>
              <a:buChar char="•"/>
            </a:pPr>
            <a:r>
              <a:rPr lang="en-US" sz="1400" dirty="0"/>
              <a:t>Commitment to comply with fair labor standards</a:t>
            </a:r>
          </a:p>
          <a:p>
            <a:pPr marL="514350" lvl="1" indent="-285750">
              <a:buFont typeface="Arial" panose="020B0604020202020204" pitchFamily="34" charset="0"/>
              <a:buChar char="•"/>
            </a:pPr>
            <a:r>
              <a:rPr lang="en-US" sz="1400" dirty="0"/>
              <a:t>Commitment not to inflate pricing for gigabit relative to price offered elsewhere</a:t>
            </a:r>
          </a:p>
          <a:p>
            <a:pPr marL="514350" lvl="1" indent="-285750">
              <a:buFont typeface="Arial" panose="020B0604020202020204" pitchFamily="34" charset="0"/>
              <a:buChar char="•"/>
            </a:pPr>
            <a:r>
              <a:rPr lang="en-US" sz="1400" dirty="0">
                <a:solidFill>
                  <a:srgbClr val="000000"/>
                </a:solidFill>
                <a:latin typeface="Arial"/>
                <a:cs typeface="Arial" panose="020B0604020202020204" pitchFamily="34" charset="0"/>
              </a:rPr>
              <a:t>Minimal</a:t>
            </a:r>
            <a:r>
              <a:rPr kumimoji="0" lang="en-US" sz="14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BEAD funding, by incentivizing a match of &gt;25% from subgrantees</a:t>
            </a:r>
            <a:endParaRPr lang="en-US" sz="1400" dirty="0"/>
          </a:p>
          <a:p>
            <a:pPr marL="514350" lvl="1" indent="-285750">
              <a:buFont typeface="Arial" panose="020B0604020202020204" pitchFamily="34" charset="0"/>
              <a:buChar char="•"/>
            </a:pPr>
            <a:r>
              <a:rPr lang="en-US" sz="1400" dirty="0"/>
              <a:t>Weighting of primary criterion</a:t>
            </a:r>
          </a:p>
          <a:p>
            <a:pPr marL="742950" lvl="1" indent="-285750" algn="l">
              <a:buFont typeface="Arial" panose="020B0604020202020204" pitchFamily="34" charset="0"/>
              <a:buChar char="•"/>
            </a:pPr>
            <a:r>
              <a:rPr lang="en-US" sz="1400" dirty="0"/>
              <a:t>Primary criteria must represent &gt;3/4 of scoring weights</a:t>
            </a:r>
          </a:p>
          <a:p>
            <a:pPr marL="742950" lvl="1" indent="-285750" algn="l">
              <a:spcAft>
                <a:spcPts val="0"/>
              </a:spcAft>
              <a:buFont typeface="Arial" panose="020B0604020202020204" pitchFamily="34" charset="0"/>
              <a:buChar char="•"/>
            </a:pPr>
            <a:r>
              <a:rPr lang="en-US" sz="1400" dirty="0"/>
              <a:t>Each primary criterion must &gt; any secondary criterion</a:t>
            </a:r>
          </a:p>
          <a:p>
            <a:pPr marL="457200" lvl="1" indent="0" algn="l">
              <a:spcAft>
                <a:spcPts val="0"/>
              </a:spcAft>
              <a:buNone/>
            </a:pPr>
            <a:endParaRPr lang="en-US" sz="1400" dirty="0"/>
          </a:p>
          <a:p>
            <a:pPr lvl="0" algn="l">
              <a:buNone/>
            </a:pPr>
            <a:r>
              <a:rPr lang="en-US" b="0" u="sng" dirty="0"/>
              <a:t>Mandatory Secondary Criterion</a:t>
            </a:r>
            <a:r>
              <a:rPr lang="en-US" dirty="0"/>
              <a:t>:</a:t>
            </a:r>
          </a:p>
          <a:p>
            <a:pPr marL="514350" lvl="1" indent="-285750">
              <a:spcAft>
                <a:spcPts val="0"/>
              </a:spcAft>
              <a:buFont typeface="Arial" panose="020B0604020202020204" pitchFamily="34" charset="0"/>
              <a:buChar char="•"/>
            </a:pPr>
            <a:r>
              <a:rPr lang="en-US" sz="1400" dirty="0"/>
              <a:t>Timeline for build</a:t>
            </a:r>
          </a:p>
          <a:p>
            <a:pPr marL="285750" lvl="0" indent="-285750" algn="l">
              <a:spcBef>
                <a:spcPts val="0"/>
              </a:spcBef>
              <a:spcAft>
                <a:spcPts val="0"/>
              </a:spcAft>
              <a:buFont typeface="Arial" panose="020B0604020202020204" pitchFamily="34" charset="0"/>
              <a:buChar char="•"/>
            </a:pPr>
            <a:endParaRPr lang="en-US" dirty="0"/>
          </a:p>
          <a:p>
            <a:pPr algn="l">
              <a:buNone/>
            </a:pPr>
            <a:r>
              <a:rPr lang="en-US" b="0" u="sng" dirty="0"/>
              <a:t>State-determined Secondary Criteria </a:t>
            </a:r>
          </a:p>
          <a:p>
            <a:pPr marL="514350" lvl="1" indent="-285750">
              <a:buFont typeface="Arial" panose="020B0604020202020204" pitchFamily="34" charset="0"/>
              <a:buChar char="•"/>
            </a:pPr>
            <a:r>
              <a:rPr lang="en-US" sz="1400" dirty="0"/>
              <a:t>NTIA recommends such items as: local support; public ownership; Tribal support; open access; workforce efforts; commitment to offer affordable programs in addition to ACP</a:t>
            </a:r>
          </a:p>
        </p:txBody>
      </p:sp>
      <p:sp>
        <p:nvSpPr>
          <p:cNvPr id="5" name="TextBox 4">
            <a:extLst>
              <a:ext uri="{FF2B5EF4-FFF2-40B4-BE49-F238E27FC236}">
                <a16:creationId xmlns:a16="http://schemas.microsoft.com/office/drawing/2014/main" id="{86AF8CF8-1F4C-442D-8402-4E74E62AAF4F}"/>
              </a:ext>
            </a:extLst>
          </p:cNvPr>
          <p:cNvSpPr txBox="1"/>
          <p:nvPr/>
        </p:nvSpPr>
        <p:spPr>
          <a:xfrm>
            <a:off x="559130" y="1625855"/>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BEAD scoring requirements</a:t>
            </a:r>
          </a:p>
        </p:txBody>
      </p:sp>
      <p:cxnSp>
        <p:nvCxnSpPr>
          <p:cNvPr id="17" name="LineBasicStrong 226309">
            <a:extLst>
              <a:ext uri="{FF2B5EF4-FFF2-40B4-BE49-F238E27FC236}">
                <a16:creationId xmlns:a16="http://schemas.microsoft.com/office/drawing/2014/main" id="{6AA21EF7-EE58-4624-B4A7-A61361BA19BE}"/>
              </a:ext>
            </a:extLst>
          </p:cNvPr>
          <p:cNvCxnSpPr>
            <a:cxnSpLocks/>
          </p:cNvCxnSpPr>
          <p:nvPr>
            <p:custDataLst>
              <p:tags r:id="rId3"/>
            </p:custDataLst>
          </p:nvPr>
        </p:nvCxnSpPr>
        <p:spPr>
          <a:xfrm>
            <a:off x="559130" y="1884681"/>
            <a:ext cx="7786584"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41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AEF8B7A4-A768-4F0E-BCA5-E4C48D205683}"/>
              </a:ext>
            </a:extLst>
          </p:cNvPr>
          <p:cNvGraphicFramePr>
            <a:graphicFrameLocks noChangeAspect="1"/>
          </p:cNvGraphicFramePr>
          <p:nvPr>
            <p:custDataLst>
              <p:tags r:id="rId1"/>
            </p:custDataLst>
            <p:extLst>
              <p:ext uri="{D42A27DB-BD31-4B8C-83A1-F6EECF244321}">
                <p14:modId xmlns:p14="http://schemas.microsoft.com/office/powerpoint/2010/main" val="4238603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70" imgH="371" progId="TCLayout.ActiveDocument.1">
                  <p:embed/>
                </p:oleObj>
              </mc:Choice>
              <mc:Fallback>
                <p:oleObj name="think-cell Slide" r:id="rId18" imgW="370" imgH="371" progId="TCLayout.ActiveDocument.1">
                  <p:embed/>
                  <p:pic>
                    <p:nvPicPr>
                      <p:cNvPr id="6" name="Object 6" hidden="1">
                        <a:extLst>
                          <a:ext uri="{FF2B5EF4-FFF2-40B4-BE49-F238E27FC236}">
                            <a16:creationId xmlns:a16="http://schemas.microsoft.com/office/drawing/2014/main" id="{AEF8B7A4-A768-4F0E-BCA5-E4C48D205683}"/>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8" name="Rectangle 77">
            <a:extLst>
              <a:ext uri="{FF2B5EF4-FFF2-40B4-BE49-F238E27FC236}">
                <a16:creationId xmlns:a16="http://schemas.microsoft.com/office/drawing/2014/main" id="{59568E46-0634-4316-9E03-A74AC7372DFC}"/>
              </a:ext>
            </a:extLst>
          </p:cNvPr>
          <p:cNvSpPr/>
          <p:nvPr/>
        </p:nvSpPr>
        <p:spPr>
          <a:xfrm>
            <a:off x="1816101" y="4292464"/>
            <a:ext cx="9815670" cy="114382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3" name="Rectangle 72">
            <a:extLst>
              <a:ext uri="{FF2B5EF4-FFF2-40B4-BE49-F238E27FC236}">
                <a16:creationId xmlns:a16="http://schemas.microsoft.com/office/drawing/2014/main" id="{CF31CCB2-8F81-41D7-8283-CA6D009AC7E8}"/>
              </a:ext>
            </a:extLst>
          </p:cNvPr>
          <p:cNvSpPr/>
          <p:nvPr/>
        </p:nvSpPr>
        <p:spPr>
          <a:xfrm>
            <a:off x="1816101" y="2287926"/>
            <a:ext cx="9815670" cy="19129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 name="2. Slide Title">
            <a:extLst>
              <a:ext uri="{FF2B5EF4-FFF2-40B4-BE49-F238E27FC236}">
                <a16:creationId xmlns:a16="http://schemas.microsoft.com/office/drawing/2014/main" id="{A080AE3C-4569-4159-9C2C-18FB4068FD67}"/>
              </a:ext>
            </a:extLst>
          </p:cNvPr>
          <p:cNvSpPr>
            <a:spLocks noGrp="1"/>
          </p:cNvSpPr>
          <p:nvPr>
            <p:ph type="title"/>
            <p:custDataLst>
              <p:tags r:id="rId2"/>
            </p:custDataLst>
          </p:nvPr>
        </p:nvSpPr>
        <p:spPr/>
        <p:txBody>
          <a:bodyPr vert="horz" wrap="square" lIns="0" tIns="0" rIns="0" bIns="0" rtlCol="0" anchor="b" anchorCtr="0">
            <a:noAutofit/>
          </a:bodyPr>
          <a:lstStyle/>
          <a:p>
            <a:r>
              <a:rPr lang="en-US" dirty="0">
                <a:solidFill>
                  <a:srgbClr val="051C2C"/>
                </a:solidFill>
              </a:rPr>
              <a:t>Potential </a:t>
            </a:r>
            <a:r>
              <a:rPr lang="en-US" spc="100" dirty="0">
                <a:ea typeface="Open Sans" panose="020B0606030504020204" pitchFamily="34" charset="0"/>
                <a:cs typeface="Open Sans" panose="020B0606030504020204" pitchFamily="34" charset="0"/>
              </a:rPr>
              <a:t>framework for grant scoring based on BEAD and SB531 requirements</a:t>
            </a:r>
            <a:endParaRPr lang="en-US" dirty="0">
              <a:solidFill>
                <a:srgbClr val="051C2C"/>
              </a:solidFill>
            </a:endParaRPr>
          </a:p>
        </p:txBody>
      </p:sp>
      <p:sp>
        <p:nvSpPr>
          <p:cNvPr id="17" name="TextBox 16">
            <a:extLst>
              <a:ext uri="{FF2B5EF4-FFF2-40B4-BE49-F238E27FC236}">
                <a16:creationId xmlns:a16="http://schemas.microsoft.com/office/drawing/2014/main" id="{B0682EEF-CB99-490E-8AD6-B6671E980841}"/>
              </a:ext>
            </a:extLst>
          </p:cNvPr>
          <p:cNvSpPr txBox="1">
            <a:spLocks/>
          </p:cNvSpPr>
          <p:nvPr>
            <p:custDataLst>
              <p:tags r:id="rId3"/>
            </p:custDataLst>
          </p:nvPr>
        </p:nvSpPr>
        <p:spPr>
          <a:xfrm>
            <a:off x="554736" y="2833800"/>
            <a:ext cx="1291508"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Secondary criteria </a:t>
            </a:r>
          </a:p>
        </p:txBody>
      </p:sp>
      <p:cxnSp>
        <p:nvCxnSpPr>
          <p:cNvPr id="79" name="Straight Connector 78">
            <a:extLst>
              <a:ext uri="{FF2B5EF4-FFF2-40B4-BE49-F238E27FC236}">
                <a16:creationId xmlns:a16="http://schemas.microsoft.com/office/drawing/2014/main" id="{EEB5926C-8991-40B3-8C90-63BC4C68F8DC}"/>
              </a:ext>
            </a:extLst>
          </p:cNvPr>
          <p:cNvCxnSpPr>
            <a:cxnSpLocks/>
          </p:cNvCxnSpPr>
          <p:nvPr>
            <p:custDataLst>
              <p:tags r:id="rId4"/>
            </p:custDataLst>
          </p:nvPr>
        </p:nvCxnSpPr>
        <p:spPr>
          <a:xfrm>
            <a:off x="554737" y="1767338"/>
            <a:ext cx="1107703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651C1A2-0E30-4197-855A-8794DC13D643}"/>
              </a:ext>
            </a:extLst>
          </p:cNvPr>
          <p:cNvSpPr txBox="1">
            <a:spLocks/>
          </p:cNvSpPr>
          <p:nvPr>
            <p:custDataLst>
              <p:tags r:id="rId5"/>
            </p:custDataLst>
          </p:nvPr>
        </p:nvSpPr>
        <p:spPr>
          <a:xfrm>
            <a:off x="554736" y="1509763"/>
            <a:ext cx="1261365" cy="215444"/>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Scoring Criteria</a:t>
            </a:r>
          </a:p>
        </p:txBody>
      </p:sp>
      <p:sp>
        <p:nvSpPr>
          <p:cNvPr id="76" name="TextBox 75">
            <a:extLst>
              <a:ext uri="{FF2B5EF4-FFF2-40B4-BE49-F238E27FC236}">
                <a16:creationId xmlns:a16="http://schemas.microsoft.com/office/drawing/2014/main" id="{A30953A4-5DC1-49CF-95CF-EDE1CEC99A53}"/>
              </a:ext>
            </a:extLst>
          </p:cNvPr>
          <p:cNvSpPr txBox="1">
            <a:spLocks/>
          </p:cNvSpPr>
          <p:nvPr>
            <p:custDataLst>
              <p:tags r:id="rId6"/>
            </p:custDataLst>
          </p:nvPr>
        </p:nvSpPr>
        <p:spPr>
          <a:xfrm>
            <a:off x="1981640" y="1509763"/>
            <a:ext cx="8663057"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Description of requirement</a:t>
            </a:r>
          </a:p>
        </p:txBody>
      </p:sp>
      <p:sp>
        <p:nvSpPr>
          <p:cNvPr id="81" name="TextBox 80">
            <a:extLst>
              <a:ext uri="{FF2B5EF4-FFF2-40B4-BE49-F238E27FC236}">
                <a16:creationId xmlns:a16="http://schemas.microsoft.com/office/drawing/2014/main" id="{D9C73683-83F1-4704-92FF-D15A874AE143}"/>
              </a:ext>
            </a:extLst>
          </p:cNvPr>
          <p:cNvSpPr txBox="1">
            <a:spLocks/>
          </p:cNvSpPr>
          <p:nvPr>
            <p:custDataLst>
              <p:tags r:id="rId7"/>
            </p:custDataLst>
          </p:nvPr>
        </p:nvSpPr>
        <p:spPr>
          <a:xfrm>
            <a:off x="10810240" y="1509763"/>
            <a:ext cx="821531" cy="215444"/>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Flexibility</a:t>
            </a:r>
          </a:p>
        </p:txBody>
      </p:sp>
      <p:sp>
        <p:nvSpPr>
          <p:cNvPr id="42" name="TextBox 41">
            <a:extLst>
              <a:ext uri="{FF2B5EF4-FFF2-40B4-BE49-F238E27FC236}">
                <a16:creationId xmlns:a16="http://schemas.microsoft.com/office/drawing/2014/main" id="{63D0780F-1965-4DA5-9CCF-37205C3FBA6B}"/>
              </a:ext>
            </a:extLst>
          </p:cNvPr>
          <p:cNvSpPr txBox="1">
            <a:spLocks/>
          </p:cNvSpPr>
          <p:nvPr>
            <p:custDataLst>
              <p:tags r:id="rId8"/>
            </p:custDataLst>
          </p:nvPr>
        </p:nvSpPr>
        <p:spPr>
          <a:xfrm>
            <a:off x="1981640" y="4371646"/>
            <a:ext cx="8663057" cy="149271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Potential other criteria: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Formal partnerships or agreements with localities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Service to covered populations and other preferred geographies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Number of included underserved and anchors in unserved proposals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Workforce development</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dirty="0">
                <a:solidFill>
                  <a:srgbClr val="000000"/>
                </a:solidFill>
                <a:latin typeface="Arial"/>
              </a:rPr>
              <a:t>-</a:t>
            </a: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Local hiring; other aspects of affordability – e.g., guarantee a discount service tier for eligible households if ACP expires</a:t>
            </a:r>
          </a:p>
        </p:txBody>
      </p:sp>
      <p:cxnSp>
        <p:nvCxnSpPr>
          <p:cNvPr id="93" name="Straight Connector 92">
            <a:extLst>
              <a:ext uri="{FF2B5EF4-FFF2-40B4-BE49-F238E27FC236}">
                <a16:creationId xmlns:a16="http://schemas.microsoft.com/office/drawing/2014/main" id="{A00DDD23-8B2D-477E-959C-71493DC1F2BD}"/>
              </a:ext>
            </a:extLst>
          </p:cNvPr>
          <p:cNvCxnSpPr>
            <a:cxnSpLocks/>
          </p:cNvCxnSpPr>
          <p:nvPr/>
        </p:nvCxnSpPr>
        <p:spPr>
          <a:xfrm>
            <a:off x="1846245" y="4305805"/>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B4052D31-9411-487A-BB14-5D7D25252C17}"/>
              </a:ext>
            </a:extLst>
          </p:cNvPr>
          <p:cNvSpPr/>
          <p:nvPr/>
        </p:nvSpPr>
        <p:spPr>
          <a:xfrm>
            <a:off x="11154864" y="4366093"/>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C9540368-0ECA-4C07-AB45-E1C751A05D57}"/>
              </a:ext>
            </a:extLst>
          </p:cNvPr>
          <p:cNvSpPr/>
          <p:nvPr/>
        </p:nvSpPr>
        <p:spPr>
          <a:xfrm>
            <a:off x="11154864" y="2545769"/>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rgbClr val="FFFFFF"/>
              </a:solidFill>
              <a:latin typeface="Arial"/>
            </a:endParaRPr>
          </a:p>
        </p:txBody>
      </p:sp>
      <p:sp>
        <p:nvSpPr>
          <p:cNvPr id="45" name="Oval 44">
            <a:extLst>
              <a:ext uri="{FF2B5EF4-FFF2-40B4-BE49-F238E27FC236}">
                <a16:creationId xmlns:a16="http://schemas.microsoft.com/office/drawing/2014/main" id="{93312A6F-463C-430B-9131-26B4A3D3D7EF}"/>
              </a:ext>
            </a:extLst>
          </p:cNvPr>
          <p:cNvSpPr/>
          <p:nvPr/>
        </p:nvSpPr>
        <p:spPr>
          <a:xfrm>
            <a:off x="11154864" y="3051465"/>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rgbClr val="FFFFFF"/>
              </a:solidFill>
              <a:latin typeface="Arial"/>
            </a:endParaRPr>
          </a:p>
        </p:txBody>
      </p:sp>
      <p:sp>
        <p:nvSpPr>
          <p:cNvPr id="48" name="TextBox 47">
            <a:extLst>
              <a:ext uri="{FF2B5EF4-FFF2-40B4-BE49-F238E27FC236}">
                <a16:creationId xmlns:a16="http://schemas.microsoft.com/office/drawing/2014/main" id="{7C2637E5-AF20-483E-BD03-3BAED5D37808}"/>
              </a:ext>
            </a:extLst>
          </p:cNvPr>
          <p:cNvSpPr txBox="1">
            <a:spLocks/>
          </p:cNvSpPr>
          <p:nvPr>
            <p:custDataLst>
              <p:tags r:id="rId9"/>
            </p:custDataLst>
          </p:nvPr>
        </p:nvSpPr>
        <p:spPr>
          <a:xfrm>
            <a:off x="1981640" y="2527319"/>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Aft>
                <a:spcPts val="1200"/>
              </a:spcAft>
            </a:pPr>
            <a:r>
              <a:rPr lang="en-US" sz="1200" dirty="0"/>
              <a:t>Fair Labor Practices: Demonstrate or promise compliance with federal labor laws</a:t>
            </a:r>
          </a:p>
        </p:txBody>
      </p:sp>
      <p:sp>
        <p:nvSpPr>
          <p:cNvPr id="49" name="TextBox 48">
            <a:extLst>
              <a:ext uri="{FF2B5EF4-FFF2-40B4-BE49-F238E27FC236}">
                <a16:creationId xmlns:a16="http://schemas.microsoft.com/office/drawing/2014/main" id="{60440F3C-0FE0-4C42-B13C-C03CE38AE3D0}"/>
              </a:ext>
            </a:extLst>
          </p:cNvPr>
          <p:cNvSpPr txBox="1">
            <a:spLocks/>
          </p:cNvSpPr>
          <p:nvPr>
            <p:custDataLst>
              <p:tags r:id="rId10"/>
            </p:custDataLst>
          </p:nvPr>
        </p:nvSpPr>
        <p:spPr>
          <a:xfrm>
            <a:off x="1981640" y="2810311"/>
            <a:ext cx="8663057" cy="4462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US" sz="1200" dirty="0"/>
              <a:t>Speed to deployment: must be complete in 4 years, with added points for projects that can deliver earlier</a:t>
            </a:r>
            <a:endParaRPr lang="en-US" sz="1400" dirty="0"/>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50" name="Straight Connector 49">
            <a:extLst>
              <a:ext uri="{FF2B5EF4-FFF2-40B4-BE49-F238E27FC236}">
                <a16:creationId xmlns:a16="http://schemas.microsoft.com/office/drawing/2014/main" id="{5CDBA6DC-5D71-460D-89B1-7567A8A5B798}"/>
              </a:ext>
            </a:extLst>
          </p:cNvPr>
          <p:cNvCxnSpPr>
            <a:cxnSpLocks/>
          </p:cNvCxnSpPr>
          <p:nvPr/>
        </p:nvCxnSpPr>
        <p:spPr>
          <a:xfrm>
            <a:off x="554737" y="2752980"/>
            <a:ext cx="11077034"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AEA3F2-1FD5-420B-9501-8D4B6B03A747}"/>
              </a:ext>
            </a:extLst>
          </p:cNvPr>
          <p:cNvCxnSpPr>
            <a:cxnSpLocks/>
          </p:cNvCxnSpPr>
          <p:nvPr/>
        </p:nvCxnSpPr>
        <p:spPr>
          <a:xfrm>
            <a:off x="1981642" y="2756123"/>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D9E84E8-5209-417C-B1F5-2FB46DB6EC52}"/>
              </a:ext>
            </a:extLst>
          </p:cNvPr>
          <p:cNvSpPr txBox="1">
            <a:spLocks/>
          </p:cNvSpPr>
          <p:nvPr>
            <p:custDataLst>
              <p:tags r:id="rId11"/>
            </p:custDataLst>
          </p:nvPr>
        </p:nvSpPr>
        <p:spPr>
          <a:xfrm>
            <a:off x="554736" y="1816670"/>
            <a:ext cx="99256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Primary criteria </a:t>
            </a:r>
          </a:p>
        </p:txBody>
      </p:sp>
      <p:sp>
        <p:nvSpPr>
          <p:cNvPr id="59" name="Oval 58">
            <a:extLst>
              <a:ext uri="{FF2B5EF4-FFF2-40B4-BE49-F238E27FC236}">
                <a16:creationId xmlns:a16="http://schemas.microsoft.com/office/drawing/2014/main" id="{612A3272-847B-4136-821C-17D5B023C7C9}"/>
              </a:ext>
            </a:extLst>
          </p:cNvPr>
          <p:cNvSpPr/>
          <p:nvPr/>
        </p:nvSpPr>
        <p:spPr>
          <a:xfrm>
            <a:off x="11154864" y="2798617"/>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rgbClr val="FFFFFF"/>
              </a:solidFill>
              <a:latin typeface="Arial"/>
            </a:endParaRPr>
          </a:p>
        </p:txBody>
      </p:sp>
      <p:sp>
        <p:nvSpPr>
          <p:cNvPr id="62" name="TextBox 61">
            <a:extLst>
              <a:ext uri="{FF2B5EF4-FFF2-40B4-BE49-F238E27FC236}">
                <a16:creationId xmlns:a16="http://schemas.microsoft.com/office/drawing/2014/main" id="{3055458A-09BE-419C-AD55-1B55150D9084}"/>
              </a:ext>
            </a:extLst>
          </p:cNvPr>
          <p:cNvSpPr txBox="1">
            <a:spLocks/>
          </p:cNvSpPr>
          <p:nvPr>
            <p:custDataLst>
              <p:tags r:id="rId12"/>
            </p:custDataLst>
          </p:nvPr>
        </p:nvSpPr>
        <p:spPr>
          <a:xfrm>
            <a:off x="1981640" y="3053703"/>
            <a:ext cx="8663057" cy="12311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NTIA suggested criteria: </a:t>
            </a:r>
          </a:p>
          <a:p>
            <a:pPr lvl="0"/>
            <a:r>
              <a:rPr lang="en-US" sz="1200" dirty="0"/>
              <a:t>- Open access</a:t>
            </a:r>
          </a:p>
          <a:p>
            <a:pPr lvl="0"/>
            <a:r>
              <a:rPr lang="en-US" sz="1200" dirty="0"/>
              <a:t>- Local and Tribal support</a:t>
            </a:r>
          </a:p>
          <a:p>
            <a:pPr lvl="0"/>
            <a:r>
              <a:rPr lang="en-US" sz="1200" dirty="0"/>
              <a:t>- Equitable workforce development</a:t>
            </a:r>
          </a:p>
          <a:p>
            <a:pPr lvl="0"/>
            <a:r>
              <a:rPr lang="en-US" sz="1200" dirty="0"/>
              <a:t>- Job quality</a:t>
            </a:r>
            <a:endParaRPr lang="en-US" sz="1400" dirty="0"/>
          </a:p>
        </p:txBody>
      </p:sp>
      <p:sp>
        <p:nvSpPr>
          <p:cNvPr id="63" name="TextBox 62">
            <a:extLst>
              <a:ext uri="{FF2B5EF4-FFF2-40B4-BE49-F238E27FC236}">
                <a16:creationId xmlns:a16="http://schemas.microsoft.com/office/drawing/2014/main" id="{8F05BA9E-9016-4AB8-8168-B939DD251F7E}"/>
              </a:ext>
            </a:extLst>
          </p:cNvPr>
          <p:cNvSpPr txBox="1">
            <a:spLocks/>
          </p:cNvSpPr>
          <p:nvPr>
            <p:custDataLst>
              <p:tags r:id="rId13"/>
            </p:custDataLst>
          </p:nvPr>
        </p:nvSpPr>
        <p:spPr>
          <a:xfrm>
            <a:off x="1981640" y="2038359"/>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Aft>
                <a:spcPts val="1200"/>
              </a:spcAft>
            </a:pPr>
            <a:r>
              <a:rPr lang="en-US" sz="1200" dirty="0"/>
              <a:t>Service Affordability: requirement for lowest available price for premium service &amp; commitment not to charge higher prices for 1 Gbps symmetrical than in other areas</a:t>
            </a:r>
          </a:p>
        </p:txBody>
      </p:sp>
      <p:sp>
        <p:nvSpPr>
          <p:cNvPr id="64" name="TextBox 63">
            <a:extLst>
              <a:ext uri="{FF2B5EF4-FFF2-40B4-BE49-F238E27FC236}">
                <a16:creationId xmlns:a16="http://schemas.microsoft.com/office/drawing/2014/main" id="{2DFF25CF-DD55-439E-932D-444C18E997FA}"/>
              </a:ext>
            </a:extLst>
          </p:cNvPr>
          <p:cNvSpPr txBox="1">
            <a:spLocks/>
          </p:cNvSpPr>
          <p:nvPr>
            <p:custDataLst>
              <p:tags r:id="rId14"/>
            </p:custDataLst>
          </p:nvPr>
        </p:nvSpPr>
        <p:spPr>
          <a:xfrm>
            <a:off x="1981640" y="1795908"/>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Aft>
                <a:spcPts val="1200"/>
              </a:spcAft>
            </a:pPr>
            <a:r>
              <a:rPr lang="en-US" sz="1200" dirty="0"/>
              <a:t>Minimal BEAD Program Outlay: lowest cost per location requested BEAD funding</a:t>
            </a:r>
          </a:p>
        </p:txBody>
      </p:sp>
      <p:cxnSp>
        <p:nvCxnSpPr>
          <p:cNvPr id="65" name="Straight Connector 64">
            <a:extLst>
              <a:ext uri="{FF2B5EF4-FFF2-40B4-BE49-F238E27FC236}">
                <a16:creationId xmlns:a16="http://schemas.microsoft.com/office/drawing/2014/main" id="{010D06C6-E32F-4836-8FB1-8B8B00F5A501}"/>
              </a:ext>
            </a:extLst>
          </p:cNvPr>
          <p:cNvCxnSpPr>
            <a:cxnSpLocks/>
          </p:cNvCxnSpPr>
          <p:nvPr/>
        </p:nvCxnSpPr>
        <p:spPr>
          <a:xfrm>
            <a:off x="1981642" y="2468647"/>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9DE00F16-C7B3-48FE-AC6C-364F16CA241E}"/>
              </a:ext>
            </a:extLst>
          </p:cNvPr>
          <p:cNvSpPr/>
          <p:nvPr/>
        </p:nvSpPr>
        <p:spPr>
          <a:xfrm>
            <a:off x="11154864" y="2057409"/>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8" name="Oval 67">
            <a:extLst>
              <a:ext uri="{FF2B5EF4-FFF2-40B4-BE49-F238E27FC236}">
                <a16:creationId xmlns:a16="http://schemas.microsoft.com/office/drawing/2014/main" id="{1D9B453A-28BB-4CFF-ADF5-C1F9C08F16B5}"/>
              </a:ext>
            </a:extLst>
          </p:cNvPr>
          <p:cNvSpPr/>
          <p:nvPr/>
        </p:nvSpPr>
        <p:spPr>
          <a:xfrm>
            <a:off x="11154864" y="1795908"/>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69" name="Straight Connector 68">
            <a:extLst>
              <a:ext uri="{FF2B5EF4-FFF2-40B4-BE49-F238E27FC236}">
                <a16:creationId xmlns:a16="http://schemas.microsoft.com/office/drawing/2014/main" id="{8F55861F-F304-40D8-A2A3-E9F923BAB809}"/>
              </a:ext>
            </a:extLst>
          </p:cNvPr>
          <p:cNvCxnSpPr>
            <a:cxnSpLocks/>
          </p:cNvCxnSpPr>
          <p:nvPr/>
        </p:nvCxnSpPr>
        <p:spPr>
          <a:xfrm>
            <a:off x="1981642" y="2005066"/>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114692-B67F-4CA0-AA99-41C83C5CCC18}"/>
              </a:ext>
            </a:extLst>
          </p:cNvPr>
          <p:cNvCxnSpPr>
            <a:cxnSpLocks/>
          </p:cNvCxnSpPr>
          <p:nvPr/>
        </p:nvCxnSpPr>
        <p:spPr>
          <a:xfrm>
            <a:off x="1981642" y="3009146"/>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44672191-94CA-4DE2-B6D9-49AA23C68D0C}"/>
              </a:ext>
            </a:extLst>
          </p:cNvPr>
          <p:cNvSpPr txBox="1">
            <a:spLocks/>
          </p:cNvSpPr>
          <p:nvPr>
            <p:custDataLst>
              <p:tags r:id="rId15"/>
            </p:custDataLst>
          </p:nvPr>
        </p:nvSpPr>
        <p:spPr>
          <a:xfrm>
            <a:off x="10335398" y="1241797"/>
            <a:ext cx="394946"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None</a:t>
            </a:r>
          </a:p>
        </p:txBody>
      </p:sp>
      <p:sp>
        <p:nvSpPr>
          <p:cNvPr id="87" name="TextBox 86">
            <a:extLst>
              <a:ext uri="{FF2B5EF4-FFF2-40B4-BE49-F238E27FC236}">
                <a16:creationId xmlns:a16="http://schemas.microsoft.com/office/drawing/2014/main" id="{73EEA5AA-C348-44C3-B67A-95E17369E309}"/>
              </a:ext>
            </a:extLst>
          </p:cNvPr>
          <p:cNvSpPr txBox="1">
            <a:spLocks/>
          </p:cNvSpPr>
          <p:nvPr>
            <p:custDataLst>
              <p:tags r:id="rId16"/>
            </p:custDataLst>
          </p:nvPr>
        </p:nvSpPr>
        <p:spPr>
          <a:xfrm>
            <a:off x="10978832" y="1241797"/>
            <a:ext cx="493725" cy="184666"/>
          </a:xfrm>
          <a:prstGeom prst="rect">
            <a:avLst/>
          </a:prstGeom>
        </p:spPr>
        <p:txBody>
          <a:bodyPr vert="horz" wrap="non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Limited</a:t>
            </a:r>
          </a:p>
        </p:txBody>
      </p:sp>
      <p:sp>
        <p:nvSpPr>
          <p:cNvPr id="88" name="Oval 87">
            <a:extLst>
              <a:ext uri="{FF2B5EF4-FFF2-40B4-BE49-F238E27FC236}">
                <a16:creationId xmlns:a16="http://schemas.microsoft.com/office/drawing/2014/main" id="{C2D05E03-8CC5-4325-AE8E-B297A972750F}"/>
              </a:ext>
            </a:extLst>
          </p:cNvPr>
          <p:cNvSpPr/>
          <p:nvPr/>
        </p:nvSpPr>
        <p:spPr>
          <a:xfrm>
            <a:off x="10187715" y="1271719"/>
            <a:ext cx="124822" cy="12482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70C3164A-C80C-46EC-AD0C-6F2FFB7CD15C}"/>
              </a:ext>
            </a:extLst>
          </p:cNvPr>
          <p:cNvSpPr/>
          <p:nvPr/>
        </p:nvSpPr>
        <p:spPr>
          <a:xfrm>
            <a:off x="10824549" y="1271719"/>
            <a:ext cx="124822" cy="12482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945B95B1-CDB2-4385-9836-F7BCA59A14EE}"/>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60" name="TextBox 59">
            <a:extLst>
              <a:ext uri="{FF2B5EF4-FFF2-40B4-BE49-F238E27FC236}">
                <a16:creationId xmlns:a16="http://schemas.microsoft.com/office/drawing/2014/main" id="{74B444CE-D412-4E58-A7B2-0B6FE2B24844}"/>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72" name="TextBox 71">
            <a:extLst>
              <a:ext uri="{FF2B5EF4-FFF2-40B4-BE49-F238E27FC236}">
                <a16:creationId xmlns:a16="http://schemas.microsoft.com/office/drawing/2014/main" id="{01EEBB04-3B0E-4C65-BD8A-5CFAC216C293}"/>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2" name="TextBox 81">
            <a:extLst>
              <a:ext uri="{FF2B5EF4-FFF2-40B4-BE49-F238E27FC236}">
                <a16:creationId xmlns:a16="http://schemas.microsoft.com/office/drawing/2014/main" id="{60524D3A-4EE6-4672-9847-496C47CF591B}"/>
              </a:ext>
            </a:extLst>
          </p:cNvPr>
          <p:cNvSpPr txBox="1"/>
          <p:nvPr/>
        </p:nvSpPr>
        <p:spPr>
          <a:xfrm>
            <a:off x="571499" y="6538065"/>
            <a:ext cx="1104901"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BEAD NOFO</a:t>
            </a:r>
          </a:p>
        </p:txBody>
      </p:sp>
    </p:spTree>
    <p:extLst>
      <p:ext uri="{BB962C8B-B14F-4D97-AF65-F5344CB8AC3E}">
        <p14:creationId xmlns:p14="http://schemas.microsoft.com/office/powerpoint/2010/main" val="243555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E6885B0-613C-4F69-AAE4-2C8D6C68BC16}"/>
              </a:ext>
            </a:extLst>
          </p:cNvPr>
          <p:cNvGraphicFramePr>
            <a:graphicFrameLocks noChangeAspect="1"/>
          </p:cNvGraphicFramePr>
          <p:nvPr>
            <p:custDataLst>
              <p:tags r:id="rId1"/>
            </p:custDataLst>
            <p:extLst>
              <p:ext uri="{D42A27DB-BD31-4B8C-83A1-F6EECF244321}">
                <p14:modId xmlns:p14="http://schemas.microsoft.com/office/powerpoint/2010/main" val="1428957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6" hidden="1">
                        <a:extLst>
                          <a:ext uri="{FF2B5EF4-FFF2-40B4-BE49-F238E27FC236}">
                            <a16:creationId xmlns:a16="http://schemas.microsoft.com/office/drawing/2014/main" id="{FE6885B0-613C-4F69-AAE4-2C8D6C68BC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8B3C11C-27C4-4E92-8F18-563E81517F14}"/>
              </a:ext>
            </a:extLst>
          </p:cNvPr>
          <p:cNvSpPr>
            <a:spLocks noGrp="1"/>
          </p:cNvSpPr>
          <p:nvPr>
            <p:ph type="title"/>
            <p:custDataLst>
              <p:tags r:id="rId2"/>
            </p:custDataLst>
          </p:nvPr>
        </p:nvSpPr>
        <p:spPr>
          <a:xfrm>
            <a:off x="554736" y="519011"/>
            <a:ext cx="10243893"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Appendix A: Initial proposal requirements</a:t>
            </a:r>
          </a:p>
        </p:txBody>
      </p:sp>
      <p:sp>
        <p:nvSpPr>
          <p:cNvPr id="47" name="TextBox 46">
            <a:extLst>
              <a:ext uri="{FF2B5EF4-FFF2-40B4-BE49-F238E27FC236}">
                <a16:creationId xmlns:a16="http://schemas.microsoft.com/office/drawing/2014/main" id="{DA4F7058-822C-4F1E-A3CD-288D6C6D784E}"/>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51" name="TextBox 50">
            <a:extLst>
              <a:ext uri="{FF2B5EF4-FFF2-40B4-BE49-F238E27FC236}">
                <a16:creationId xmlns:a16="http://schemas.microsoft.com/office/drawing/2014/main" id="{2FA92DAC-CCD1-4DB3-938A-9BA5A1AAFE26}"/>
              </a:ext>
            </a:extLst>
          </p:cNvPr>
          <p:cNvSpPr txBox="1"/>
          <p:nvPr/>
        </p:nvSpPr>
        <p:spPr>
          <a:xfrm>
            <a:off x="559130" y="6627169"/>
            <a:ext cx="9927630"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p>
        </p:txBody>
      </p:sp>
      <p:sp>
        <p:nvSpPr>
          <p:cNvPr id="7" name="TextBox 6">
            <a:extLst>
              <a:ext uri="{FF2B5EF4-FFF2-40B4-BE49-F238E27FC236}">
                <a16:creationId xmlns:a16="http://schemas.microsoft.com/office/drawing/2014/main" id="{E56E6D9A-8E70-48C5-B3F6-2997682559FD}"/>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Tree>
    <p:extLst>
      <p:ext uri="{BB962C8B-B14F-4D97-AF65-F5344CB8AC3E}">
        <p14:creationId xmlns:p14="http://schemas.microsoft.com/office/powerpoint/2010/main" val="68723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6" hidden="1">
            <a:extLst>
              <a:ext uri="{FF2B5EF4-FFF2-40B4-BE49-F238E27FC236}">
                <a16:creationId xmlns:a16="http://schemas.microsoft.com/office/drawing/2014/main" id="{6223FD16-C6E9-45DA-B71B-B74E94D9F43D}"/>
              </a:ext>
            </a:extLst>
          </p:cNvPr>
          <p:cNvGraphicFramePr>
            <a:graphicFrameLocks noChangeAspect="1"/>
          </p:cNvGraphicFramePr>
          <p:nvPr>
            <p:custDataLst>
              <p:tags r:id="rId1"/>
            </p:custDataLst>
            <p:extLst>
              <p:ext uri="{D42A27DB-BD31-4B8C-83A1-F6EECF244321}">
                <p14:modId xmlns:p14="http://schemas.microsoft.com/office/powerpoint/2010/main" val="1395570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4" progId="TCLayout.ActiveDocument.1">
                  <p:embed/>
                </p:oleObj>
              </mc:Choice>
              <mc:Fallback>
                <p:oleObj name="think-cell Slide" r:id="rId22" imgW="395" imgH="394" progId="TCLayout.ActiveDocument.1">
                  <p:embed/>
                  <p:pic>
                    <p:nvPicPr>
                      <p:cNvPr id="51" name="Object 6" hidden="1">
                        <a:extLst>
                          <a:ext uri="{FF2B5EF4-FFF2-40B4-BE49-F238E27FC236}">
                            <a16:creationId xmlns:a16="http://schemas.microsoft.com/office/drawing/2014/main" id="{6223FD16-C6E9-45DA-B71B-B74E94D9F43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71" name="Rectangle 170">
            <a:extLst>
              <a:ext uri="{FF2B5EF4-FFF2-40B4-BE49-F238E27FC236}">
                <a16:creationId xmlns:a16="http://schemas.microsoft.com/office/drawing/2014/main" id="{217D6060-18BD-4178-A6CC-EDD3038DE6F3}"/>
              </a:ext>
            </a:extLst>
          </p:cNvPr>
          <p:cNvSpPr/>
          <p:nvPr/>
        </p:nvSpPr>
        <p:spPr>
          <a:xfrm>
            <a:off x="191576" y="4520948"/>
            <a:ext cx="11476549" cy="198507"/>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sp>
        <p:nvSpPr>
          <p:cNvPr id="170" name="Rectangle 169">
            <a:extLst>
              <a:ext uri="{FF2B5EF4-FFF2-40B4-BE49-F238E27FC236}">
                <a16:creationId xmlns:a16="http://schemas.microsoft.com/office/drawing/2014/main" id="{D5F60021-EBD0-42AE-91A5-100A9915C711}"/>
              </a:ext>
            </a:extLst>
          </p:cNvPr>
          <p:cNvSpPr/>
          <p:nvPr/>
        </p:nvSpPr>
        <p:spPr>
          <a:xfrm>
            <a:off x="191576" y="3857624"/>
            <a:ext cx="11476549" cy="740931"/>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sp>
        <p:nvSpPr>
          <p:cNvPr id="169" name="Rectangle 168">
            <a:extLst>
              <a:ext uri="{FF2B5EF4-FFF2-40B4-BE49-F238E27FC236}">
                <a16:creationId xmlns:a16="http://schemas.microsoft.com/office/drawing/2014/main" id="{BB63BF5A-CBA4-4283-8927-62B0AD32F28D}"/>
              </a:ext>
            </a:extLst>
          </p:cNvPr>
          <p:cNvSpPr/>
          <p:nvPr/>
        </p:nvSpPr>
        <p:spPr>
          <a:xfrm>
            <a:off x="191576" y="3315537"/>
            <a:ext cx="11476549" cy="478738"/>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sp>
        <p:nvSpPr>
          <p:cNvPr id="168" name="Rectangle 167">
            <a:extLst>
              <a:ext uri="{FF2B5EF4-FFF2-40B4-BE49-F238E27FC236}">
                <a16:creationId xmlns:a16="http://schemas.microsoft.com/office/drawing/2014/main" id="{6E0651F5-3E4B-4BA2-A1FD-87922BCFE55D}"/>
              </a:ext>
            </a:extLst>
          </p:cNvPr>
          <p:cNvSpPr/>
          <p:nvPr/>
        </p:nvSpPr>
        <p:spPr>
          <a:xfrm>
            <a:off x="191576" y="2381250"/>
            <a:ext cx="11476549" cy="315925"/>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sp>
        <p:nvSpPr>
          <p:cNvPr id="2" name="2. Slide Title">
            <a:extLst>
              <a:ext uri="{FF2B5EF4-FFF2-40B4-BE49-F238E27FC236}">
                <a16:creationId xmlns:a16="http://schemas.microsoft.com/office/drawing/2014/main" id="{DC1C3110-4AF9-41BB-8C95-9CA42ED9ACAA}"/>
              </a:ext>
            </a:extLst>
          </p:cNvPr>
          <p:cNvSpPr>
            <a:spLocks noGrp="1"/>
          </p:cNvSpPr>
          <p:nvPr>
            <p:ph type="title"/>
            <p:custDataLst>
              <p:tags r:id="rId2"/>
            </p:custDataLst>
          </p:nvPr>
        </p:nvSpPr>
        <p:spPr>
          <a:xfrm>
            <a:off x="585597" y="537972"/>
            <a:ext cx="11082528"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r>
              <a:rPr lang="en-US" dirty="0"/>
              <a:t>Initial proposal requirements (1/2)</a:t>
            </a:r>
          </a:p>
        </p:txBody>
      </p:sp>
      <p:sp>
        <p:nvSpPr>
          <p:cNvPr id="4" name="TrackerNumBlue 8">
            <a:extLst>
              <a:ext uri="{FF2B5EF4-FFF2-40B4-BE49-F238E27FC236}">
                <a16:creationId xmlns:a16="http://schemas.microsoft.com/office/drawing/2014/main" id="{95DB01B3-405D-4FE7-9F35-2B8BD7B2F419}"/>
              </a:ext>
            </a:extLst>
          </p:cNvPr>
          <p:cNvSpPr/>
          <p:nvPr>
            <p:custDataLst>
              <p:tags r:id="rId3"/>
            </p:custDataLst>
          </p:nvPr>
        </p:nvSpPr>
        <p:spPr>
          <a:xfrm>
            <a:off x="275396" y="1622455"/>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a:solidFill>
                  <a:schemeClr val="bg1"/>
                </a:solidFill>
              </a:rPr>
              <a:t>1</a:t>
            </a:r>
            <a:endParaRPr lang="en-GB" sz="1000" dirty="0" err="1">
              <a:solidFill>
                <a:schemeClr val="bg1"/>
              </a:solidFill>
            </a:endParaRPr>
          </a:p>
        </p:txBody>
      </p:sp>
      <p:sp>
        <p:nvSpPr>
          <p:cNvPr id="105" name="TrackerNumBlue 8">
            <a:extLst>
              <a:ext uri="{FF2B5EF4-FFF2-40B4-BE49-F238E27FC236}">
                <a16:creationId xmlns:a16="http://schemas.microsoft.com/office/drawing/2014/main" id="{62BFB1F7-2FFE-4A4A-93AD-D63373577116}"/>
              </a:ext>
            </a:extLst>
          </p:cNvPr>
          <p:cNvSpPr/>
          <p:nvPr>
            <p:custDataLst>
              <p:tags r:id="rId4"/>
            </p:custDataLst>
          </p:nvPr>
        </p:nvSpPr>
        <p:spPr>
          <a:xfrm>
            <a:off x="275396" y="1989371"/>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2</a:t>
            </a:r>
          </a:p>
        </p:txBody>
      </p:sp>
      <p:sp>
        <p:nvSpPr>
          <p:cNvPr id="106" name="TrackerNumBlue 8">
            <a:extLst>
              <a:ext uri="{FF2B5EF4-FFF2-40B4-BE49-F238E27FC236}">
                <a16:creationId xmlns:a16="http://schemas.microsoft.com/office/drawing/2014/main" id="{38601D3C-A146-4ABB-966C-AE56D36CFCC5}"/>
              </a:ext>
            </a:extLst>
          </p:cNvPr>
          <p:cNvSpPr/>
          <p:nvPr>
            <p:custDataLst>
              <p:tags r:id="rId5"/>
            </p:custDataLst>
          </p:nvPr>
        </p:nvSpPr>
        <p:spPr>
          <a:xfrm>
            <a:off x="275396" y="2391864"/>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3</a:t>
            </a:r>
          </a:p>
        </p:txBody>
      </p:sp>
      <p:sp>
        <p:nvSpPr>
          <p:cNvPr id="107" name="TrackerNumBlue 8">
            <a:extLst>
              <a:ext uri="{FF2B5EF4-FFF2-40B4-BE49-F238E27FC236}">
                <a16:creationId xmlns:a16="http://schemas.microsoft.com/office/drawing/2014/main" id="{05E15FC1-E555-467A-B53E-E4825AA2A44C}"/>
              </a:ext>
            </a:extLst>
          </p:cNvPr>
          <p:cNvSpPr/>
          <p:nvPr>
            <p:custDataLst>
              <p:tags r:id="rId6"/>
            </p:custDataLst>
          </p:nvPr>
        </p:nvSpPr>
        <p:spPr>
          <a:xfrm>
            <a:off x="275396" y="2771806"/>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4</a:t>
            </a:r>
          </a:p>
        </p:txBody>
      </p:sp>
      <p:sp>
        <p:nvSpPr>
          <p:cNvPr id="108" name="TrackerNumBlue 8">
            <a:extLst>
              <a:ext uri="{FF2B5EF4-FFF2-40B4-BE49-F238E27FC236}">
                <a16:creationId xmlns:a16="http://schemas.microsoft.com/office/drawing/2014/main" id="{126CABA8-2BC1-4120-9B91-BDF66E3A2700}"/>
              </a:ext>
            </a:extLst>
          </p:cNvPr>
          <p:cNvSpPr/>
          <p:nvPr>
            <p:custDataLst>
              <p:tags r:id="rId7"/>
            </p:custDataLst>
          </p:nvPr>
        </p:nvSpPr>
        <p:spPr>
          <a:xfrm>
            <a:off x="275396" y="3323198"/>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5</a:t>
            </a:r>
          </a:p>
        </p:txBody>
      </p:sp>
      <p:sp>
        <p:nvSpPr>
          <p:cNvPr id="109" name="TrackerNumBlue 8">
            <a:extLst>
              <a:ext uri="{FF2B5EF4-FFF2-40B4-BE49-F238E27FC236}">
                <a16:creationId xmlns:a16="http://schemas.microsoft.com/office/drawing/2014/main" id="{23706F67-BB46-475C-9636-6543D6EF5E02}"/>
              </a:ext>
            </a:extLst>
          </p:cNvPr>
          <p:cNvSpPr/>
          <p:nvPr>
            <p:custDataLst>
              <p:tags r:id="rId8"/>
            </p:custDataLst>
          </p:nvPr>
        </p:nvSpPr>
        <p:spPr>
          <a:xfrm>
            <a:off x="275396" y="3855540"/>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6</a:t>
            </a:r>
          </a:p>
        </p:txBody>
      </p:sp>
      <p:sp>
        <p:nvSpPr>
          <p:cNvPr id="110" name="TrackerNumBlue 8">
            <a:extLst>
              <a:ext uri="{FF2B5EF4-FFF2-40B4-BE49-F238E27FC236}">
                <a16:creationId xmlns:a16="http://schemas.microsoft.com/office/drawing/2014/main" id="{C1BF5E8F-DDCE-4336-955F-3F994DD1AFB4}"/>
              </a:ext>
            </a:extLst>
          </p:cNvPr>
          <p:cNvSpPr/>
          <p:nvPr>
            <p:custDataLst>
              <p:tags r:id="rId9"/>
            </p:custDataLst>
          </p:nvPr>
        </p:nvSpPr>
        <p:spPr>
          <a:xfrm>
            <a:off x="275396" y="4536575"/>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7</a:t>
            </a:r>
          </a:p>
        </p:txBody>
      </p:sp>
      <p:sp>
        <p:nvSpPr>
          <p:cNvPr id="111" name="TrackerNumBlue 8">
            <a:extLst>
              <a:ext uri="{FF2B5EF4-FFF2-40B4-BE49-F238E27FC236}">
                <a16:creationId xmlns:a16="http://schemas.microsoft.com/office/drawing/2014/main" id="{75F72DA0-854E-4700-9ABF-A18D3CF223AD}"/>
              </a:ext>
            </a:extLst>
          </p:cNvPr>
          <p:cNvSpPr/>
          <p:nvPr>
            <p:custDataLst>
              <p:tags r:id="rId10"/>
            </p:custDataLst>
          </p:nvPr>
        </p:nvSpPr>
        <p:spPr>
          <a:xfrm>
            <a:off x="275396" y="4789138"/>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8</a:t>
            </a:r>
          </a:p>
        </p:txBody>
      </p:sp>
      <p:sp>
        <p:nvSpPr>
          <p:cNvPr id="121" name="TrackerNumBlue 8">
            <a:extLst>
              <a:ext uri="{FF2B5EF4-FFF2-40B4-BE49-F238E27FC236}">
                <a16:creationId xmlns:a16="http://schemas.microsoft.com/office/drawing/2014/main" id="{F35D8A97-D8AA-4A07-95CB-8809D9C2D0DF}"/>
              </a:ext>
            </a:extLst>
          </p:cNvPr>
          <p:cNvSpPr/>
          <p:nvPr>
            <p:custDataLst>
              <p:tags r:id="rId11"/>
            </p:custDataLst>
          </p:nvPr>
        </p:nvSpPr>
        <p:spPr>
          <a:xfrm>
            <a:off x="275396" y="5521529"/>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9</a:t>
            </a:r>
          </a:p>
        </p:txBody>
      </p:sp>
      <p:sp>
        <p:nvSpPr>
          <p:cNvPr id="140" name="TextBox 139">
            <a:extLst>
              <a:ext uri="{FF2B5EF4-FFF2-40B4-BE49-F238E27FC236}">
                <a16:creationId xmlns:a16="http://schemas.microsoft.com/office/drawing/2014/main" id="{AFC06713-9858-451E-96FC-B3EBDE582FD7}"/>
              </a:ext>
            </a:extLst>
          </p:cNvPr>
          <p:cNvSpPr txBox="1"/>
          <p:nvPr/>
        </p:nvSpPr>
        <p:spPr>
          <a:xfrm>
            <a:off x="554735" y="1622455"/>
            <a:ext cx="11113389" cy="307777"/>
          </a:xfrm>
          <a:prstGeom prst="rect">
            <a:avLst/>
          </a:prstGeom>
          <a:noFill/>
          <a:ln w="6350">
            <a:noFill/>
            <a:miter lim="800000"/>
          </a:ln>
        </p:spPr>
        <p:txBody>
          <a:bodyPr wrap="square" lIns="0" tIns="0" rIns="0" bIns="0">
            <a:spAutoFit/>
          </a:bodyPr>
          <a:lstStyle/>
          <a:p>
            <a:r>
              <a:rPr lang="en-GB" sz="1000" b="1" dirty="0"/>
              <a:t>Objectives: </a:t>
            </a:r>
            <a:r>
              <a:rPr lang="en-GB" sz="1000" dirty="0"/>
              <a:t>Outline long-term objectives for deploying broadband, closing the digital divide, addressing access, affordability, equity, and adoption issues, and enhancing economic growth and job creation</a:t>
            </a:r>
          </a:p>
        </p:txBody>
      </p:sp>
      <p:sp>
        <p:nvSpPr>
          <p:cNvPr id="11" name="TextBox 10">
            <a:extLst>
              <a:ext uri="{FF2B5EF4-FFF2-40B4-BE49-F238E27FC236}">
                <a16:creationId xmlns:a16="http://schemas.microsoft.com/office/drawing/2014/main" id="{0C51CDB0-04ED-451C-9FF7-385D830EB883}"/>
              </a:ext>
            </a:extLst>
          </p:cNvPr>
          <p:cNvSpPr txBox="1"/>
          <p:nvPr/>
        </p:nvSpPr>
        <p:spPr>
          <a:xfrm>
            <a:off x="554736" y="1313652"/>
            <a:ext cx="4064000" cy="184666"/>
          </a:xfrm>
          <a:prstGeom prst="rect">
            <a:avLst/>
          </a:prstGeom>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t>Requirement</a:t>
            </a:r>
          </a:p>
        </p:txBody>
      </p:sp>
      <p:sp>
        <p:nvSpPr>
          <p:cNvPr id="143" name="TextBox 142">
            <a:extLst>
              <a:ext uri="{FF2B5EF4-FFF2-40B4-BE49-F238E27FC236}">
                <a16:creationId xmlns:a16="http://schemas.microsoft.com/office/drawing/2014/main" id="{4D920833-0253-4896-B755-44C2E0837F19}"/>
              </a:ext>
            </a:extLst>
          </p:cNvPr>
          <p:cNvSpPr txBox="1"/>
          <p:nvPr/>
        </p:nvSpPr>
        <p:spPr>
          <a:xfrm>
            <a:off x="554735" y="1989371"/>
            <a:ext cx="11113389" cy="307777"/>
          </a:xfrm>
          <a:prstGeom prst="rect">
            <a:avLst/>
          </a:prstGeom>
          <a:noFill/>
          <a:ln w="6350">
            <a:noFill/>
            <a:miter lim="800000"/>
          </a:ln>
        </p:spPr>
        <p:txBody>
          <a:bodyPr wrap="square" lIns="0" tIns="0" rIns="0" bIns="0">
            <a:spAutoFit/>
          </a:bodyPr>
          <a:lstStyle/>
          <a:p>
            <a:r>
              <a:rPr lang="en-GB" sz="1000" b="1" dirty="0"/>
              <a:t>Existing Efforts: </a:t>
            </a:r>
            <a:r>
              <a:rPr lang="en-GB" sz="1000" dirty="0"/>
              <a:t>Identify, and outline steps to support, local, Tribal, and regional broadband planning processes or ongoing efforts to deploy broadband or close the digital divide and describe coordination with local and Tribal Governments, along with local, Tribal, and regional broadband planning processes</a:t>
            </a:r>
          </a:p>
        </p:txBody>
      </p:sp>
      <p:sp>
        <p:nvSpPr>
          <p:cNvPr id="146" name="TextBox 145">
            <a:extLst>
              <a:ext uri="{FF2B5EF4-FFF2-40B4-BE49-F238E27FC236}">
                <a16:creationId xmlns:a16="http://schemas.microsoft.com/office/drawing/2014/main" id="{ADF31E30-601E-460F-B3FE-0FFFF963E1AB}"/>
              </a:ext>
            </a:extLst>
          </p:cNvPr>
          <p:cNvSpPr txBox="1"/>
          <p:nvPr/>
        </p:nvSpPr>
        <p:spPr>
          <a:xfrm>
            <a:off x="554735" y="2391864"/>
            <a:ext cx="11113389" cy="307777"/>
          </a:xfrm>
          <a:prstGeom prst="rect">
            <a:avLst/>
          </a:prstGeom>
          <a:noFill/>
          <a:ln w="6350">
            <a:noFill/>
            <a:miter lim="800000"/>
          </a:ln>
        </p:spPr>
        <p:txBody>
          <a:bodyPr wrap="square" lIns="0" tIns="0" rIns="0" bIns="0">
            <a:spAutoFit/>
          </a:bodyPr>
          <a:lstStyle/>
          <a:p>
            <a:r>
              <a:rPr lang="en-US" sz="1000" b="1" dirty="0"/>
              <a:t>Federal Funding: </a:t>
            </a:r>
            <a:r>
              <a:rPr lang="en-US" sz="1000" dirty="0"/>
              <a:t>Identify existing efforts funded by the federal government or an Eligible Entity within the jurisdiction of the Eligible Entity to deploy broadband and close the digital divide, including in Tribal Lands</a:t>
            </a:r>
            <a:endParaRPr lang="en-GB" sz="1000" dirty="0"/>
          </a:p>
        </p:txBody>
      </p:sp>
      <p:sp>
        <p:nvSpPr>
          <p:cNvPr id="147" name="TextBox 146">
            <a:extLst>
              <a:ext uri="{FF2B5EF4-FFF2-40B4-BE49-F238E27FC236}">
                <a16:creationId xmlns:a16="http://schemas.microsoft.com/office/drawing/2014/main" id="{7128F8EB-C43F-4615-AB03-17F5344A983A}"/>
              </a:ext>
            </a:extLst>
          </p:cNvPr>
          <p:cNvSpPr txBox="1"/>
          <p:nvPr/>
        </p:nvSpPr>
        <p:spPr>
          <a:xfrm>
            <a:off x="554735" y="2771806"/>
            <a:ext cx="11113389" cy="461665"/>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Stakeholder Engagement: </a:t>
            </a:r>
            <a:r>
              <a:rPr lang="en-US" dirty="0"/>
              <a:t>Certify that the Eligible Entity has conducted coordination, including with Tribal Governments, local community organizations, unions and worker organizations, and other groups, consistent with the requirements set forth in Section IV.C.1.c of this NOFO, describe the coordination conducted, summarize the impact such coordination had on the content of the Initial Proposal, detail ongoing coordination efforts, and set forth the plan for how the Eligible Entity will fulfill the coordination requirements associated with its Final Proposal.</a:t>
            </a:r>
            <a:endParaRPr lang="en-GB" dirty="0"/>
          </a:p>
        </p:txBody>
      </p:sp>
      <p:sp>
        <p:nvSpPr>
          <p:cNvPr id="148" name="TextBox 147">
            <a:extLst>
              <a:ext uri="{FF2B5EF4-FFF2-40B4-BE49-F238E27FC236}">
                <a16:creationId xmlns:a16="http://schemas.microsoft.com/office/drawing/2014/main" id="{D1A76B48-DA62-4D41-A5CE-F8B145B2C4B5}"/>
              </a:ext>
            </a:extLst>
          </p:cNvPr>
          <p:cNvSpPr txBox="1"/>
          <p:nvPr/>
        </p:nvSpPr>
        <p:spPr>
          <a:xfrm>
            <a:off x="554735" y="3323198"/>
            <a:ext cx="11113389" cy="307777"/>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Eligible BSLs: </a:t>
            </a:r>
            <a:r>
              <a:rPr lang="en-US" dirty="0"/>
              <a:t>Identify each unserved location and underserved location under the jurisdiction of the Eligible Entity, including unserved and underserved locations in applicable Tribal Lands, using the most recently published Broadband DATA Maps as of the date of submission of the Initial Proposal, and identify the date of publication of the Broadband DATA Maps used for such identification.</a:t>
            </a:r>
            <a:endParaRPr lang="en-GB" dirty="0"/>
          </a:p>
        </p:txBody>
      </p:sp>
      <p:sp>
        <p:nvSpPr>
          <p:cNvPr id="149" name="TextBox 148">
            <a:extLst>
              <a:ext uri="{FF2B5EF4-FFF2-40B4-BE49-F238E27FC236}">
                <a16:creationId xmlns:a16="http://schemas.microsoft.com/office/drawing/2014/main" id="{3A201D93-E006-44B7-BC69-4EEA95D1F4D9}"/>
              </a:ext>
            </a:extLst>
          </p:cNvPr>
          <p:cNvSpPr txBox="1"/>
          <p:nvPr/>
        </p:nvSpPr>
        <p:spPr>
          <a:xfrm>
            <a:off x="554735" y="3847206"/>
            <a:ext cx="11113389" cy="615553"/>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CAIs: </a:t>
            </a:r>
            <a:r>
              <a:rPr lang="en-US" dirty="0"/>
              <a:t>Describe how the Eligible Entity applied the statutory definition of the term “community anchor institution,” identified all eligible CAIs in its jurisdiction, identified all eligible CAIs in applicable Tribal Lands, and assessed the needs of eligible CAIs, including what types of CAIs it intends to serve; which institutions, if any, it considered but declined to classify as CAIs; and, if the Eligible Entity proposes service to one or more CAIs in a category not explicitly cited as a type of CAI in Section 60102(a)(2)(E) of the Infrastructure Act, the basis on which the Eligible Entity determined that such category of CAI facilitates greater use of broadband service by vulnerable populations.</a:t>
            </a:r>
            <a:endParaRPr lang="en-GB" dirty="0"/>
          </a:p>
        </p:txBody>
      </p:sp>
      <p:sp>
        <p:nvSpPr>
          <p:cNvPr id="150" name="TextBox 149">
            <a:extLst>
              <a:ext uri="{FF2B5EF4-FFF2-40B4-BE49-F238E27FC236}">
                <a16:creationId xmlns:a16="http://schemas.microsoft.com/office/drawing/2014/main" id="{34B30FD3-0A81-4BBC-BE00-B5736FDB9733}"/>
              </a:ext>
            </a:extLst>
          </p:cNvPr>
          <p:cNvSpPr txBox="1"/>
          <p:nvPr/>
        </p:nvSpPr>
        <p:spPr>
          <a:xfrm>
            <a:off x="554735" y="4536575"/>
            <a:ext cx="11113389" cy="153888"/>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Challenge Process: </a:t>
            </a:r>
            <a:r>
              <a:rPr lang="en-US" dirty="0"/>
              <a:t>Include a detailed plan to conduct a challenge process as described in Section IV.B.6.</a:t>
            </a:r>
            <a:endParaRPr lang="en-GB" dirty="0"/>
          </a:p>
        </p:txBody>
      </p:sp>
      <p:sp>
        <p:nvSpPr>
          <p:cNvPr id="152" name="TextBox 151">
            <a:extLst>
              <a:ext uri="{FF2B5EF4-FFF2-40B4-BE49-F238E27FC236}">
                <a16:creationId xmlns:a16="http://schemas.microsoft.com/office/drawing/2014/main" id="{7A3B16A8-45FA-4A2A-AFC7-1B7B41655CF8}"/>
              </a:ext>
            </a:extLst>
          </p:cNvPr>
          <p:cNvSpPr txBox="1"/>
          <p:nvPr/>
        </p:nvSpPr>
        <p:spPr>
          <a:xfrm>
            <a:off x="554735" y="4789138"/>
            <a:ext cx="11113389" cy="615553"/>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Subgrantee Process: </a:t>
            </a:r>
            <a:r>
              <a:rPr lang="en-US" dirty="0"/>
              <a:t>Include a detailed plan to competitively award subgrants consistent with Section IV.B.7.a of this NOFO with regard to both last-mile broadband deployment projects and other eligible activities. With respect to last-mile broadband deployment projects, the plan must explain how the Eligible Entity will ensure timely deployment of broadband and minimize the BEAD subsidy required to serve consumers consistent with Section IV.B.7 and the other priorities set out in this NOFO. The Initial Proposal must include identification of, or a detailed process for identifying, an Extremely High Cost Per Location Threshold to be utilized during the subgrantee selection process described in Section IV.B.7 of this NOFO. </a:t>
            </a:r>
            <a:endParaRPr lang="en-GB" dirty="0"/>
          </a:p>
        </p:txBody>
      </p:sp>
      <p:sp>
        <p:nvSpPr>
          <p:cNvPr id="155" name="TextBox 154">
            <a:extLst>
              <a:ext uri="{FF2B5EF4-FFF2-40B4-BE49-F238E27FC236}">
                <a16:creationId xmlns:a16="http://schemas.microsoft.com/office/drawing/2014/main" id="{A8EED97F-FAB8-4C13-A1CE-7B640B529937}"/>
              </a:ext>
            </a:extLst>
          </p:cNvPr>
          <p:cNvSpPr txBox="1"/>
          <p:nvPr/>
        </p:nvSpPr>
        <p:spPr>
          <a:xfrm>
            <a:off x="554735" y="5521529"/>
            <a:ext cx="11113389" cy="615553"/>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Non-deployment: </a:t>
            </a:r>
            <a:r>
              <a:rPr lang="en-US" dirty="0"/>
              <a:t>With respect to non-deployment eligible activities, explain any preferences the Eligible Entity will employ in selecting the type of initiatives it intends to support using BEAD Program funds, the means by which subgrantees for these eligible activities will be selected, how the Eligible Entity expects the initiatives it pursues to address the needs of the Eligible Entity’s residents, the ways in which engagement with localities and stakeholders will inform the selection of eligible activities, and any efforts the Eligible Entity will undertake to determine whether other uses of the funds might be more effective in achieving the BEAD Program’s equity, access, and deployment goals.</a:t>
            </a:r>
            <a:endParaRPr lang="en-GB" dirty="0"/>
          </a:p>
        </p:txBody>
      </p:sp>
      <p:cxnSp>
        <p:nvCxnSpPr>
          <p:cNvPr id="44" name="LineBasicDefault 44">
            <a:extLst>
              <a:ext uri="{FF2B5EF4-FFF2-40B4-BE49-F238E27FC236}">
                <a16:creationId xmlns:a16="http://schemas.microsoft.com/office/drawing/2014/main" id="{6D5F7E76-3D47-4477-9270-5AB905D0C32E}"/>
              </a:ext>
            </a:extLst>
          </p:cNvPr>
          <p:cNvCxnSpPr>
            <a:cxnSpLocks/>
          </p:cNvCxnSpPr>
          <p:nvPr>
            <p:custDataLst>
              <p:tags r:id="rId12"/>
            </p:custDataLst>
          </p:nvPr>
        </p:nvCxnSpPr>
        <p:spPr>
          <a:xfrm>
            <a:off x="554736" y="1545943"/>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LineBasicDefault 44">
            <a:extLst>
              <a:ext uri="{FF2B5EF4-FFF2-40B4-BE49-F238E27FC236}">
                <a16:creationId xmlns:a16="http://schemas.microsoft.com/office/drawing/2014/main" id="{828B7ABB-4F09-4E0F-91EA-147BB2EBF016}"/>
              </a:ext>
            </a:extLst>
          </p:cNvPr>
          <p:cNvCxnSpPr>
            <a:cxnSpLocks/>
          </p:cNvCxnSpPr>
          <p:nvPr>
            <p:custDataLst>
              <p:tags r:id="rId13"/>
            </p:custDataLst>
          </p:nvPr>
        </p:nvCxnSpPr>
        <p:spPr>
          <a:xfrm>
            <a:off x="554736" y="1942650"/>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LineBasicDefault 44">
            <a:extLst>
              <a:ext uri="{FF2B5EF4-FFF2-40B4-BE49-F238E27FC236}">
                <a16:creationId xmlns:a16="http://schemas.microsoft.com/office/drawing/2014/main" id="{7EEB531C-4916-40A9-9F21-B90B2CF5E21E}"/>
              </a:ext>
            </a:extLst>
          </p:cNvPr>
          <p:cNvCxnSpPr>
            <a:cxnSpLocks/>
          </p:cNvCxnSpPr>
          <p:nvPr>
            <p:custDataLst>
              <p:tags r:id="rId14"/>
            </p:custDataLst>
          </p:nvPr>
        </p:nvCxnSpPr>
        <p:spPr>
          <a:xfrm>
            <a:off x="554736" y="234888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 name="LineBasicDefault 44">
            <a:extLst>
              <a:ext uri="{FF2B5EF4-FFF2-40B4-BE49-F238E27FC236}">
                <a16:creationId xmlns:a16="http://schemas.microsoft.com/office/drawing/2014/main" id="{EBD97CE0-C688-42DA-BD4C-D6E4B68FD119}"/>
              </a:ext>
            </a:extLst>
          </p:cNvPr>
          <p:cNvCxnSpPr>
            <a:cxnSpLocks/>
          </p:cNvCxnSpPr>
          <p:nvPr>
            <p:custDataLst>
              <p:tags r:id="rId15"/>
            </p:custDataLst>
          </p:nvPr>
        </p:nvCxnSpPr>
        <p:spPr>
          <a:xfrm>
            <a:off x="554736" y="2726539"/>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LineBasicDefault 44">
            <a:extLst>
              <a:ext uri="{FF2B5EF4-FFF2-40B4-BE49-F238E27FC236}">
                <a16:creationId xmlns:a16="http://schemas.microsoft.com/office/drawing/2014/main" id="{78D74C1C-87F1-4633-8279-5D479E38233F}"/>
              </a:ext>
            </a:extLst>
          </p:cNvPr>
          <p:cNvCxnSpPr>
            <a:cxnSpLocks/>
          </p:cNvCxnSpPr>
          <p:nvPr>
            <p:custDataLst>
              <p:tags r:id="rId16"/>
            </p:custDataLst>
          </p:nvPr>
        </p:nvCxnSpPr>
        <p:spPr>
          <a:xfrm>
            <a:off x="554736" y="3285171"/>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LineBasicDefault 44">
            <a:extLst>
              <a:ext uri="{FF2B5EF4-FFF2-40B4-BE49-F238E27FC236}">
                <a16:creationId xmlns:a16="http://schemas.microsoft.com/office/drawing/2014/main" id="{5046C231-1E2A-45DC-9783-6431F514F599}"/>
              </a:ext>
            </a:extLst>
          </p:cNvPr>
          <p:cNvCxnSpPr>
            <a:cxnSpLocks/>
          </p:cNvCxnSpPr>
          <p:nvPr>
            <p:custDataLst>
              <p:tags r:id="rId17"/>
            </p:custDataLst>
          </p:nvPr>
        </p:nvCxnSpPr>
        <p:spPr>
          <a:xfrm>
            <a:off x="554736" y="3815228"/>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44">
            <a:extLst>
              <a:ext uri="{FF2B5EF4-FFF2-40B4-BE49-F238E27FC236}">
                <a16:creationId xmlns:a16="http://schemas.microsoft.com/office/drawing/2014/main" id="{38FA5237-7F93-4755-8A09-4DB095BF91F0}"/>
              </a:ext>
            </a:extLst>
          </p:cNvPr>
          <p:cNvCxnSpPr>
            <a:cxnSpLocks/>
          </p:cNvCxnSpPr>
          <p:nvPr>
            <p:custDataLst>
              <p:tags r:id="rId18"/>
            </p:custDataLst>
          </p:nvPr>
        </p:nvCxnSpPr>
        <p:spPr>
          <a:xfrm>
            <a:off x="554736" y="4507210"/>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 name="LineBasicDefault 44">
            <a:extLst>
              <a:ext uri="{FF2B5EF4-FFF2-40B4-BE49-F238E27FC236}">
                <a16:creationId xmlns:a16="http://schemas.microsoft.com/office/drawing/2014/main" id="{D009E62B-0DFF-4E84-893C-A43C65DB78AA}"/>
              </a:ext>
            </a:extLst>
          </p:cNvPr>
          <p:cNvCxnSpPr>
            <a:cxnSpLocks/>
          </p:cNvCxnSpPr>
          <p:nvPr>
            <p:custDataLst>
              <p:tags r:id="rId19"/>
            </p:custDataLst>
          </p:nvPr>
        </p:nvCxnSpPr>
        <p:spPr>
          <a:xfrm>
            <a:off x="554736" y="474199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 name="LineBasicDefault 44">
            <a:extLst>
              <a:ext uri="{FF2B5EF4-FFF2-40B4-BE49-F238E27FC236}">
                <a16:creationId xmlns:a16="http://schemas.microsoft.com/office/drawing/2014/main" id="{A3A4F292-7C26-4BCA-AED5-80A658106301}"/>
              </a:ext>
            </a:extLst>
          </p:cNvPr>
          <p:cNvCxnSpPr>
            <a:cxnSpLocks/>
          </p:cNvCxnSpPr>
          <p:nvPr>
            <p:custDataLst>
              <p:tags r:id="rId20"/>
            </p:custDataLst>
          </p:nvPr>
        </p:nvCxnSpPr>
        <p:spPr>
          <a:xfrm>
            <a:off x="554736" y="5481599"/>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3435CC0-CC48-4BF7-A376-8FEF1A02B093}"/>
              </a:ext>
            </a:extLst>
          </p:cNvPr>
          <p:cNvSpPr/>
          <p:nvPr/>
        </p:nvSpPr>
        <p:spPr>
          <a:xfrm>
            <a:off x="8348092" y="1029823"/>
            <a:ext cx="238125" cy="168162"/>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dirty="0" err="1">
              <a:solidFill>
                <a:schemeClr val="bg1"/>
              </a:solidFill>
            </a:endParaRPr>
          </a:p>
        </p:txBody>
      </p:sp>
      <p:sp>
        <p:nvSpPr>
          <p:cNvPr id="48" name="TextBox 47">
            <a:extLst>
              <a:ext uri="{FF2B5EF4-FFF2-40B4-BE49-F238E27FC236}">
                <a16:creationId xmlns:a16="http://schemas.microsoft.com/office/drawing/2014/main" id="{465B1E47-7B94-43BE-84F2-1B8C234855BB}"/>
              </a:ext>
            </a:extLst>
          </p:cNvPr>
          <p:cNvSpPr txBox="1"/>
          <p:nvPr/>
        </p:nvSpPr>
        <p:spPr>
          <a:xfrm>
            <a:off x="8671941" y="1036960"/>
            <a:ext cx="212407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000" dirty="0"/>
              <a:t>Part of Volume 1: Challenge Process</a:t>
            </a:r>
          </a:p>
        </p:txBody>
      </p:sp>
      <p:sp>
        <p:nvSpPr>
          <p:cNvPr id="56" name="TextBox 55">
            <a:extLst>
              <a:ext uri="{FF2B5EF4-FFF2-40B4-BE49-F238E27FC236}">
                <a16:creationId xmlns:a16="http://schemas.microsoft.com/office/drawing/2014/main" id="{7EF6D4DD-7150-44E7-BC98-77EC99C594CD}"/>
              </a:ext>
            </a:extLst>
          </p:cNvPr>
          <p:cNvSpPr txBox="1"/>
          <p:nvPr/>
        </p:nvSpPr>
        <p:spPr>
          <a:xfrm>
            <a:off x="559130" y="6649601"/>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57" name="TextBox 56">
            <a:extLst>
              <a:ext uri="{FF2B5EF4-FFF2-40B4-BE49-F238E27FC236}">
                <a16:creationId xmlns:a16="http://schemas.microsoft.com/office/drawing/2014/main" id="{0D6894ED-2BC8-42E9-8D73-3887F766CED6}"/>
              </a:ext>
            </a:extLst>
          </p:cNvPr>
          <p:cNvSpPr txBox="1"/>
          <p:nvPr/>
        </p:nvSpPr>
        <p:spPr>
          <a:xfrm>
            <a:off x="6929032" y="8458"/>
            <a:ext cx="4043768" cy="123111"/>
          </a:xfrm>
          <a:prstGeom prst="rect">
            <a:avLst/>
          </a:prstGeom>
          <a:noFill/>
          <a:ln w="6350">
            <a:noFill/>
            <a:miter lim="800000"/>
          </a:ln>
        </p:spPr>
        <p:txBody>
          <a:bodyPr wrap="square" lIns="0" tIns="0" rIns="0" bIns="0">
            <a:spAutoFit/>
          </a:bodyPr>
          <a:lstStyle/>
          <a:p>
            <a:pPr algn="r"/>
            <a:r>
              <a:rPr lang="en-US" sz="800" dirty="0">
                <a:solidFill>
                  <a:srgbClr val="1D1C1D"/>
                </a:solidFill>
                <a:effectLst/>
                <a:latin typeface="+mj-lt"/>
              </a:rPr>
              <a:t>Working Draft Subject to Legal Review</a:t>
            </a:r>
            <a:endParaRPr lang="cs-CZ" sz="800" dirty="0">
              <a:latin typeface="+mj-lt"/>
            </a:endParaRPr>
          </a:p>
        </p:txBody>
      </p:sp>
    </p:spTree>
    <p:extLst>
      <p:ext uri="{BB962C8B-B14F-4D97-AF65-F5344CB8AC3E}">
        <p14:creationId xmlns:p14="http://schemas.microsoft.com/office/powerpoint/2010/main" val="185952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C029CC5B-154A-4DEA-AB5D-42D5A627C2D6}"/>
              </a:ext>
            </a:extLst>
          </p:cNvPr>
          <p:cNvGraphicFramePr>
            <a:graphicFrameLocks noChangeAspect="1"/>
          </p:cNvGraphicFramePr>
          <p:nvPr>
            <p:custDataLst>
              <p:tags r:id="rId1"/>
            </p:custDataLst>
          </p:nvPr>
        </p:nvGraphicFramePr>
        <p:xfrm>
          <a:off x="3253" y="1197829"/>
          <a:ext cx="1588" cy="1588"/>
        </p:xfrm>
        <a:graphic>
          <a:graphicData uri="http://schemas.openxmlformats.org/presentationml/2006/ole">
            <mc:AlternateContent xmlns:mc="http://schemas.openxmlformats.org/markup-compatibility/2006">
              <mc:Choice xmlns:v="urn:schemas-microsoft-com:vml" Requires="v">
                <p:oleObj name="think-cell Slide" r:id="rId23" imgW="592" imgH="591" progId="TCLayout.ActiveDocument.1">
                  <p:embed/>
                </p:oleObj>
              </mc:Choice>
              <mc:Fallback>
                <p:oleObj name="think-cell Slide" r:id="rId23" imgW="592" imgH="591" progId="TCLayout.ActiveDocument.1">
                  <p:embed/>
                  <p:pic>
                    <p:nvPicPr>
                      <p:cNvPr id="6" name="Object 2" hidden="1">
                        <a:extLst>
                          <a:ext uri="{FF2B5EF4-FFF2-40B4-BE49-F238E27FC236}">
                            <a16:creationId xmlns:a16="http://schemas.microsoft.com/office/drawing/2014/main" id="{C029CC5B-154A-4DEA-AB5D-42D5A627C2D6}"/>
                          </a:ext>
                        </a:extLst>
                      </p:cNvPr>
                      <p:cNvPicPr/>
                      <p:nvPr/>
                    </p:nvPicPr>
                    <p:blipFill>
                      <a:blip r:embed="rId24"/>
                      <a:stretch>
                        <a:fillRect/>
                      </a:stretch>
                    </p:blipFill>
                    <p:spPr>
                      <a:xfrm>
                        <a:off x="3253" y="1197829"/>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AA176261-5AB5-41BF-AB8E-26D4EA2D4169}"/>
              </a:ext>
            </a:extLst>
          </p:cNvPr>
          <p:cNvSpPr/>
          <p:nvPr/>
        </p:nvSpPr>
        <p:spPr>
          <a:xfrm>
            <a:off x="8988537" y="1989621"/>
            <a:ext cx="2875577" cy="950272"/>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 name="2. Slide Title">
            <a:extLst>
              <a:ext uri="{FF2B5EF4-FFF2-40B4-BE49-F238E27FC236}">
                <a16:creationId xmlns:a16="http://schemas.microsoft.com/office/drawing/2014/main" id="{E72EF7D6-587F-4EA2-9B3B-D5AE71787581}"/>
              </a:ext>
            </a:extLst>
          </p:cNvPr>
          <p:cNvSpPr>
            <a:spLocks noGrp="1"/>
          </p:cNvSpPr>
          <p:nvPr>
            <p:ph type="title"/>
            <p:custDataLst>
              <p:tags r:id="rId2"/>
            </p:custDataLst>
          </p:nvPr>
        </p:nvSpPr>
        <p:spPr>
          <a:xfrm>
            <a:off x="554736" y="134291"/>
            <a:ext cx="7918704" cy="769441"/>
          </a:xfrm>
          <a:noFill/>
          <a:ln/>
          <a:extLst>
            <a:ext uri="{909E8E84-426E-40DD-AFC4-6F175D3DCCD1}">
              <a14:hiddenFill xmlns:a14="http://schemas.microsoft.com/office/drawing/2010/main">
                <a:solidFill>
                  <a:srgbClr val="FFFFFF"/>
                </a:solidFill>
              </a14:hiddenFill>
            </a:ext>
          </a:extLst>
        </p:spPr>
        <p:txBody>
          <a:bodyPr vert="horz" wrap="square" lIns="0" tIns="0" rIns="0" bIns="0" anchor="b" anchorCtr="0">
            <a:spAutoFit/>
          </a:bodyPr>
          <a:lstStyle/>
          <a:p>
            <a:r>
              <a:rPr lang="en-US" dirty="0"/>
              <a:t>Overall timeline and high-level summary of potential commission meeting agendas</a:t>
            </a:r>
            <a:endParaRPr lang="en-US" b="0" baseline="30000" dirty="0"/>
          </a:p>
        </p:txBody>
      </p:sp>
      <p:sp>
        <p:nvSpPr>
          <p:cNvPr id="305" name="TextBox 304">
            <a:extLst>
              <a:ext uri="{FF2B5EF4-FFF2-40B4-BE49-F238E27FC236}">
                <a16:creationId xmlns:a16="http://schemas.microsoft.com/office/drawing/2014/main" id="{EA7720B0-DE63-4F33-9271-305675AC4CA7}"/>
              </a:ext>
            </a:extLst>
          </p:cNvPr>
          <p:cNvSpPr txBox="1"/>
          <p:nvPr/>
        </p:nvSpPr>
        <p:spPr>
          <a:xfrm>
            <a:off x="559130" y="6674078"/>
            <a:ext cx="9927630" cy="107722"/>
          </a:xfrm>
          <a:prstGeom prst="rect">
            <a:avLst/>
          </a:prstGeom>
        </p:spPr>
        <p:txBody>
          <a:bodyPr vert="horz" wrap="none" lIns="0" tIns="0" rIns="0" bIns="0" rtlCol="0">
            <a:noAutofit/>
          </a:bodyPr>
          <a:lstStyle>
            <a:defPPr>
              <a:defRPr lang="en-US"/>
            </a:defPPr>
            <a:lvl1pPr marR="0" lvl="0" indent="0" fontAlgn="auto">
              <a:lnSpc>
                <a:spcPct val="100000"/>
              </a:lnSpc>
              <a:spcBef>
                <a:spcPts val="300"/>
              </a:spcBef>
              <a:spcAft>
                <a:spcPts val="300"/>
              </a:spcAft>
              <a:buClr>
                <a:srgbClr val="FFFFFF"/>
              </a:buClr>
              <a:buSzPct val="100000"/>
              <a:buFont typeface="Segoe UI" panose="020B0502040204020203" pitchFamily="34" charset="0"/>
              <a:buChar char="​"/>
              <a:tabLst/>
              <a:defRPr kumimoji="0" sz="700" b="0" i="0" u="none" strike="noStrike" kern="0" cap="none" spc="0" normalizeH="0" baseline="0">
                <a:ln>
                  <a:noFill/>
                </a:ln>
                <a:solidFill>
                  <a:srgbClr val="051C2C"/>
                </a:solidFill>
                <a:effectLst/>
                <a:uLnTx/>
                <a:uFillTx/>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800" b="0" i="0" u="none" strike="noStrike" kern="0" cap="none" spc="0" normalizeH="0" baseline="0" noProof="0" dirty="0">
                <a:ln>
                  <a:noFill/>
                </a:ln>
                <a:solidFill>
                  <a:srgbClr val="051C2C"/>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0" cap="none" spc="0" normalizeH="0" baseline="0" noProof="0" dirty="0">
              <a:ln>
                <a:noFill/>
              </a:ln>
              <a:solidFill>
                <a:srgbClr val="051C2C"/>
              </a:solidFill>
              <a:effectLst/>
              <a:uLnTx/>
              <a:uFillTx/>
              <a:latin typeface="Arial"/>
              <a:ea typeface="+mn-ea"/>
              <a:cs typeface="Arial" panose="020B0604020202020204" pitchFamily="34" charset="0"/>
            </a:endParaRPr>
          </a:p>
        </p:txBody>
      </p:sp>
      <p:sp>
        <p:nvSpPr>
          <p:cNvPr id="86" name="TextBox 85">
            <a:extLst>
              <a:ext uri="{FF2B5EF4-FFF2-40B4-BE49-F238E27FC236}">
                <a16:creationId xmlns:a16="http://schemas.microsoft.com/office/drawing/2014/main" id="{9CEB7013-44AA-4940-9D9D-D1A94EE4163A}"/>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95" name="TextBox 94">
            <a:extLst>
              <a:ext uri="{FF2B5EF4-FFF2-40B4-BE49-F238E27FC236}">
                <a16:creationId xmlns:a16="http://schemas.microsoft.com/office/drawing/2014/main" id="{329AA236-D174-4A64-9D16-E1638B30278A}"/>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cxnSp>
        <p:nvCxnSpPr>
          <p:cNvPr id="17" name="Straight Arrow Connector 16">
            <a:extLst>
              <a:ext uri="{FF2B5EF4-FFF2-40B4-BE49-F238E27FC236}">
                <a16:creationId xmlns:a16="http://schemas.microsoft.com/office/drawing/2014/main" id="{08CC5D29-D6DC-43F1-9EAD-8578B882B3C9}"/>
              </a:ext>
            </a:extLst>
          </p:cNvPr>
          <p:cNvCxnSpPr>
            <a:cxnSpLocks/>
          </p:cNvCxnSpPr>
          <p:nvPr/>
        </p:nvCxnSpPr>
        <p:spPr>
          <a:xfrm>
            <a:off x="554735" y="4086225"/>
            <a:ext cx="7770115" cy="0"/>
          </a:xfrm>
          <a:prstGeom prst="straightConnector1">
            <a:avLst/>
          </a:prstGeom>
          <a:ln w="571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LineBasicVerticalDefault 26">
            <a:extLst>
              <a:ext uri="{FF2B5EF4-FFF2-40B4-BE49-F238E27FC236}">
                <a16:creationId xmlns:a16="http://schemas.microsoft.com/office/drawing/2014/main" id="{4A7EFFD8-F36E-4DB7-8CBF-2E66ABD2208E}"/>
              </a:ext>
            </a:extLst>
          </p:cNvPr>
          <p:cNvCxnSpPr>
            <a:cxnSpLocks/>
          </p:cNvCxnSpPr>
          <p:nvPr>
            <p:custDataLst>
              <p:tags r:id="rId3"/>
            </p:custDataLst>
          </p:nvPr>
        </p:nvCxnSpPr>
        <p:spPr>
          <a:xfrm>
            <a:off x="815122" y="4086225"/>
            <a:ext cx="0" cy="485775"/>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5A33C6B-5989-4CF7-9BBD-B46775104F35}"/>
              </a:ext>
            </a:extLst>
          </p:cNvPr>
          <p:cNvSpPr txBox="1"/>
          <p:nvPr/>
        </p:nvSpPr>
        <p:spPr>
          <a:xfrm>
            <a:off x="584167" y="4643944"/>
            <a:ext cx="47669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t>Jun</a:t>
            </a:r>
          </a:p>
        </p:txBody>
      </p:sp>
      <p:cxnSp>
        <p:nvCxnSpPr>
          <p:cNvPr id="100" name="LineBasicVerticalDefault 26">
            <a:extLst>
              <a:ext uri="{FF2B5EF4-FFF2-40B4-BE49-F238E27FC236}">
                <a16:creationId xmlns:a16="http://schemas.microsoft.com/office/drawing/2014/main" id="{B53C5FB4-5014-43A2-8C10-EE98D6600452}"/>
              </a:ext>
            </a:extLst>
          </p:cNvPr>
          <p:cNvCxnSpPr>
            <a:cxnSpLocks/>
          </p:cNvCxnSpPr>
          <p:nvPr>
            <p:custDataLst>
              <p:tags r:id="rId4"/>
            </p:custDataLst>
          </p:nvPr>
        </p:nvCxnSpPr>
        <p:spPr>
          <a:xfrm>
            <a:off x="1862872" y="4086225"/>
            <a:ext cx="0" cy="485775"/>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24DFC1ED-E399-4105-A3A4-B0D48F93C7A6}"/>
              </a:ext>
            </a:extLst>
          </p:cNvPr>
          <p:cNvSpPr txBox="1"/>
          <p:nvPr/>
        </p:nvSpPr>
        <p:spPr>
          <a:xfrm>
            <a:off x="1631917" y="4643944"/>
            <a:ext cx="47669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t>Jul</a:t>
            </a:r>
          </a:p>
        </p:txBody>
      </p:sp>
      <p:cxnSp>
        <p:nvCxnSpPr>
          <p:cNvPr id="102" name="LineBasicVerticalDefault 26">
            <a:extLst>
              <a:ext uri="{FF2B5EF4-FFF2-40B4-BE49-F238E27FC236}">
                <a16:creationId xmlns:a16="http://schemas.microsoft.com/office/drawing/2014/main" id="{66F08632-8E6B-424E-8316-36320E641864}"/>
              </a:ext>
            </a:extLst>
          </p:cNvPr>
          <p:cNvCxnSpPr>
            <a:cxnSpLocks/>
          </p:cNvCxnSpPr>
          <p:nvPr>
            <p:custDataLst>
              <p:tags r:id="rId5"/>
            </p:custDataLst>
          </p:nvPr>
        </p:nvCxnSpPr>
        <p:spPr>
          <a:xfrm>
            <a:off x="2910622" y="4086225"/>
            <a:ext cx="0" cy="485775"/>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A0CAE4D2-3BE6-404B-AD73-2BE7F17BB07B}"/>
              </a:ext>
            </a:extLst>
          </p:cNvPr>
          <p:cNvSpPr txBox="1"/>
          <p:nvPr/>
        </p:nvSpPr>
        <p:spPr>
          <a:xfrm>
            <a:off x="2593942" y="4643944"/>
            <a:ext cx="65408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t>Aug</a:t>
            </a:r>
          </a:p>
        </p:txBody>
      </p:sp>
      <p:cxnSp>
        <p:nvCxnSpPr>
          <p:cNvPr id="104" name="LineBasicVerticalDefault 26">
            <a:extLst>
              <a:ext uri="{FF2B5EF4-FFF2-40B4-BE49-F238E27FC236}">
                <a16:creationId xmlns:a16="http://schemas.microsoft.com/office/drawing/2014/main" id="{AC27D8EC-3941-475A-A810-246FDFC029F1}"/>
              </a:ext>
            </a:extLst>
          </p:cNvPr>
          <p:cNvCxnSpPr>
            <a:cxnSpLocks/>
          </p:cNvCxnSpPr>
          <p:nvPr>
            <p:custDataLst>
              <p:tags r:id="rId6"/>
            </p:custDataLst>
          </p:nvPr>
        </p:nvCxnSpPr>
        <p:spPr>
          <a:xfrm>
            <a:off x="3958372" y="4086225"/>
            <a:ext cx="0" cy="485775"/>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AEBBB7F-9D8A-45A0-88BA-9228ACDE9D64}"/>
              </a:ext>
            </a:extLst>
          </p:cNvPr>
          <p:cNvSpPr txBox="1"/>
          <p:nvPr/>
        </p:nvSpPr>
        <p:spPr>
          <a:xfrm>
            <a:off x="3727417" y="4643944"/>
            <a:ext cx="47669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t>Sep</a:t>
            </a:r>
          </a:p>
        </p:txBody>
      </p:sp>
      <p:cxnSp>
        <p:nvCxnSpPr>
          <p:cNvPr id="110" name="LineBasicVerticalDefault 26">
            <a:extLst>
              <a:ext uri="{FF2B5EF4-FFF2-40B4-BE49-F238E27FC236}">
                <a16:creationId xmlns:a16="http://schemas.microsoft.com/office/drawing/2014/main" id="{BDA2AC32-F692-482B-8426-93D4D0C3F7D5}"/>
              </a:ext>
            </a:extLst>
          </p:cNvPr>
          <p:cNvCxnSpPr>
            <a:cxnSpLocks/>
          </p:cNvCxnSpPr>
          <p:nvPr>
            <p:custDataLst>
              <p:tags r:id="rId7"/>
            </p:custDataLst>
          </p:nvPr>
        </p:nvCxnSpPr>
        <p:spPr>
          <a:xfrm>
            <a:off x="5006122" y="4086225"/>
            <a:ext cx="0" cy="485775"/>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F9188D7D-58D2-4CF0-8578-A4D02EE2D8F3}"/>
              </a:ext>
            </a:extLst>
          </p:cNvPr>
          <p:cNvSpPr txBox="1"/>
          <p:nvPr/>
        </p:nvSpPr>
        <p:spPr>
          <a:xfrm>
            <a:off x="4737067" y="4643944"/>
            <a:ext cx="55883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t>Oct</a:t>
            </a:r>
          </a:p>
        </p:txBody>
      </p:sp>
      <p:cxnSp>
        <p:nvCxnSpPr>
          <p:cNvPr id="112" name="LineBasicVerticalDefault 26">
            <a:extLst>
              <a:ext uri="{FF2B5EF4-FFF2-40B4-BE49-F238E27FC236}">
                <a16:creationId xmlns:a16="http://schemas.microsoft.com/office/drawing/2014/main" id="{EB185378-D260-46E2-AFF5-6A98C4D4A32E}"/>
              </a:ext>
            </a:extLst>
          </p:cNvPr>
          <p:cNvCxnSpPr>
            <a:cxnSpLocks/>
          </p:cNvCxnSpPr>
          <p:nvPr>
            <p:custDataLst>
              <p:tags r:id="rId8"/>
            </p:custDataLst>
          </p:nvPr>
        </p:nvCxnSpPr>
        <p:spPr>
          <a:xfrm>
            <a:off x="6053872" y="4086225"/>
            <a:ext cx="0" cy="485775"/>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2BBAD6EC-7F75-4E49-804A-7207299EB1A0}"/>
              </a:ext>
            </a:extLst>
          </p:cNvPr>
          <p:cNvSpPr txBox="1"/>
          <p:nvPr/>
        </p:nvSpPr>
        <p:spPr>
          <a:xfrm>
            <a:off x="5784817" y="4643944"/>
            <a:ext cx="55883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t>Nov</a:t>
            </a:r>
          </a:p>
        </p:txBody>
      </p:sp>
      <p:cxnSp>
        <p:nvCxnSpPr>
          <p:cNvPr id="114" name="LineBasicVerticalDefault 26">
            <a:extLst>
              <a:ext uri="{FF2B5EF4-FFF2-40B4-BE49-F238E27FC236}">
                <a16:creationId xmlns:a16="http://schemas.microsoft.com/office/drawing/2014/main" id="{98234C72-5DD0-4784-B54D-29333B98FD50}"/>
              </a:ext>
            </a:extLst>
          </p:cNvPr>
          <p:cNvCxnSpPr>
            <a:cxnSpLocks/>
          </p:cNvCxnSpPr>
          <p:nvPr>
            <p:custDataLst>
              <p:tags r:id="rId9"/>
            </p:custDataLst>
          </p:nvPr>
        </p:nvCxnSpPr>
        <p:spPr>
          <a:xfrm>
            <a:off x="7101622" y="4086225"/>
            <a:ext cx="0" cy="485775"/>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B805D78-D26C-4326-BCBC-CD9560D31867}"/>
              </a:ext>
            </a:extLst>
          </p:cNvPr>
          <p:cNvSpPr txBox="1"/>
          <p:nvPr/>
        </p:nvSpPr>
        <p:spPr>
          <a:xfrm>
            <a:off x="6842092" y="4643944"/>
            <a:ext cx="53025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t>Dec</a:t>
            </a:r>
          </a:p>
        </p:txBody>
      </p:sp>
      <p:cxnSp>
        <p:nvCxnSpPr>
          <p:cNvPr id="31" name="LineBasicVerticalDefault 32">
            <a:extLst>
              <a:ext uri="{FF2B5EF4-FFF2-40B4-BE49-F238E27FC236}">
                <a16:creationId xmlns:a16="http://schemas.microsoft.com/office/drawing/2014/main" id="{70CE61A7-2429-4FA4-8717-C6E4E656B614}"/>
              </a:ext>
            </a:extLst>
          </p:cNvPr>
          <p:cNvCxnSpPr>
            <a:cxnSpLocks/>
          </p:cNvCxnSpPr>
          <p:nvPr>
            <p:custDataLst>
              <p:tags r:id="rId10"/>
            </p:custDataLst>
          </p:nvPr>
        </p:nvCxnSpPr>
        <p:spPr>
          <a:xfrm>
            <a:off x="2732770" y="3371850"/>
            <a:ext cx="0" cy="714375"/>
          </a:xfrm>
          <a:prstGeom prst="straightConnector1">
            <a:avLst/>
          </a:prstGeom>
          <a:ln w="1270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8972B04-73ED-4B0D-88C4-339C46A4F3B3}"/>
              </a:ext>
            </a:extLst>
          </p:cNvPr>
          <p:cNvSpPr txBox="1"/>
          <p:nvPr/>
        </p:nvSpPr>
        <p:spPr>
          <a:xfrm>
            <a:off x="2380757" y="2797613"/>
            <a:ext cx="740442"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accent2"/>
                </a:solidFill>
              </a:rPr>
              <a:t>Submit FYAP</a:t>
            </a:r>
          </a:p>
        </p:txBody>
      </p:sp>
      <p:cxnSp>
        <p:nvCxnSpPr>
          <p:cNvPr id="117" name="LineBasicVerticalDefault 32">
            <a:extLst>
              <a:ext uri="{FF2B5EF4-FFF2-40B4-BE49-F238E27FC236}">
                <a16:creationId xmlns:a16="http://schemas.microsoft.com/office/drawing/2014/main" id="{26FCFB65-AEE6-43B6-94DF-E77B54D0D33B}"/>
              </a:ext>
            </a:extLst>
          </p:cNvPr>
          <p:cNvCxnSpPr>
            <a:cxnSpLocks/>
          </p:cNvCxnSpPr>
          <p:nvPr>
            <p:custDataLst>
              <p:tags r:id="rId11"/>
            </p:custDataLst>
          </p:nvPr>
        </p:nvCxnSpPr>
        <p:spPr>
          <a:xfrm>
            <a:off x="3775865" y="3355332"/>
            <a:ext cx="0" cy="714375"/>
          </a:xfrm>
          <a:prstGeom prst="straightConnector1">
            <a:avLst/>
          </a:prstGeom>
          <a:ln w="1270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32F2597-52EB-47CA-8CAF-E55BC3858629}"/>
              </a:ext>
            </a:extLst>
          </p:cNvPr>
          <p:cNvSpPr txBox="1"/>
          <p:nvPr/>
        </p:nvSpPr>
        <p:spPr>
          <a:xfrm>
            <a:off x="3423852" y="2797613"/>
            <a:ext cx="740442"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accent2"/>
                </a:solidFill>
              </a:rPr>
              <a:t>Submit DOP</a:t>
            </a:r>
          </a:p>
        </p:txBody>
      </p:sp>
      <p:cxnSp>
        <p:nvCxnSpPr>
          <p:cNvPr id="119" name="LineBasicVerticalDefault 32">
            <a:extLst>
              <a:ext uri="{FF2B5EF4-FFF2-40B4-BE49-F238E27FC236}">
                <a16:creationId xmlns:a16="http://schemas.microsoft.com/office/drawing/2014/main" id="{6EF27DD5-1C12-4B9A-8485-74ED5170252D}"/>
              </a:ext>
            </a:extLst>
          </p:cNvPr>
          <p:cNvCxnSpPr>
            <a:cxnSpLocks/>
          </p:cNvCxnSpPr>
          <p:nvPr>
            <p:custDataLst>
              <p:tags r:id="rId12"/>
            </p:custDataLst>
          </p:nvPr>
        </p:nvCxnSpPr>
        <p:spPr>
          <a:xfrm>
            <a:off x="7387372" y="2939892"/>
            <a:ext cx="0" cy="1143000"/>
          </a:xfrm>
          <a:prstGeom prst="straightConnector1">
            <a:avLst/>
          </a:prstGeom>
          <a:ln w="12700" cap="flat">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BA2E2708-ABC3-41D6-80C8-DE452BF55E34}"/>
              </a:ext>
            </a:extLst>
          </p:cNvPr>
          <p:cNvSpPr txBox="1"/>
          <p:nvPr/>
        </p:nvSpPr>
        <p:spPr>
          <a:xfrm>
            <a:off x="6783109" y="2105859"/>
            <a:ext cx="740442"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rgbClr val="FF0000"/>
                </a:solidFill>
              </a:rPr>
              <a:t>DOP Due (12/12)</a:t>
            </a:r>
          </a:p>
        </p:txBody>
      </p:sp>
      <p:cxnSp>
        <p:nvCxnSpPr>
          <p:cNvPr id="121" name="LineBasicVerticalDefault 32">
            <a:extLst>
              <a:ext uri="{FF2B5EF4-FFF2-40B4-BE49-F238E27FC236}">
                <a16:creationId xmlns:a16="http://schemas.microsoft.com/office/drawing/2014/main" id="{03BB965A-486D-4B2D-88A6-076AEA04E499}"/>
              </a:ext>
            </a:extLst>
          </p:cNvPr>
          <p:cNvCxnSpPr>
            <a:cxnSpLocks/>
          </p:cNvCxnSpPr>
          <p:nvPr>
            <p:custDataLst>
              <p:tags r:id="rId13"/>
            </p:custDataLst>
          </p:nvPr>
        </p:nvCxnSpPr>
        <p:spPr>
          <a:xfrm>
            <a:off x="4329847" y="2939892"/>
            <a:ext cx="0" cy="1143000"/>
          </a:xfrm>
          <a:prstGeom prst="straightConnector1">
            <a:avLst/>
          </a:prstGeom>
          <a:ln w="12700" cap="flat">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2BA84484-B9B8-46AF-976C-A81646BD6DE8}"/>
              </a:ext>
            </a:extLst>
          </p:cNvPr>
          <p:cNvSpPr txBox="1"/>
          <p:nvPr/>
        </p:nvSpPr>
        <p:spPr>
          <a:xfrm>
            <a:off x="4152073" y="2114670"/>
            <a:ext cx="740442"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rgbClr val="FF0000"/>
                </a:solidFill>
              </a:rPr>
              <a:t>FYAP Due (9/12)</a:t>
            </a:r>
          </a:p>
        </p:txBody>
      </p:sp>
      <p:cxnSp>
        <p:nvCxnSpPr>
          <p:cNvPr id="126" name="LineBasicVerticalDefault 32">
            <a:extLst>
              <a:ext uri="{FF2B5EF4-FFF2-40B4-BE49-F238E27FC236}">
                <a16:creationId xmlns:a16="http://schemas.microsoft.com/office/drawing/2014/main" id="{2A3E025A-8B69-40FA-BBD4-7003E139A73C}"/>
              </a:ext>
            </a:extLst>
          </p:cNvPr>
          <p:cNvCxnSpPr>
            <a:cxnSpLocks/>
          </p:cNvCxnSpPr>
          <p:nvPr>
            <p:custDataLst>
              <p:tags r:id="rId14"/>
            </p:custDataLst>
          </p:nvPr>
        </p:nvCxnSpPr>
        <p:spPr>
          <a:xfrm>
            <a:off x="7956776" y="2939892"/>
            <a:ext cx="0" cy="1143000"/>
          </a:xfrm>
          <a:prstGeom prst="straightConnector1">
            <a:avLst/>
          </a:prstGeom>
          <a:ln w="12700" cap="flat">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3A4D2733-F448-4E23-96D1-7F8533E3B481}"/>
              </a:ext>
            </a:extLst>
          </p:cNvPr>
          <p:cNvSpPr txBox="1"/>
          <p:nvPr/>
        </p:nvSpPr>
        <p:spPr>
          <a:xfrm>
            <a:off x="7870147" y="2360891"/>
            <a:ext cx="739137"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rgbClr val="FF0000"/>
                </a:solidFill>
              </a:rPr>
              <a:t>IP Due (12/30)</a:t>
            </a:r>
          </a:p>
        </p:txBody>
      </p:sp>
      <p:sp>
        <p:nvSpPr>
          <p:cNvPr id="47" name="TextBox 46">
            <a:extLst>
              <a:ext uri="{FF2B5EF4-FFF2-40B4-BE49-F238E27FC236}">
                <a16:creationId xmlns:a16="http://schemas.microsoft.com/office/drawing/2014/main" id="{957DF64B-D50D-44A3-BA80-6D8B6B734B82}"/>
              </a:ext>
            </a:extLst>
          </p:cNvPr>
          <p:cNvSpPr txBox="1"/>
          <p:nvPr/>
        </p:nvSpPr>
        <p:spPr>
          <a:xfrm>
            <a:off x="554735" y="1543973"/>
            <a:ext cx="482689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Timeline of key milestones for BEAD &amp; DO</a:t>
            </a:r>
          </a:p>
        </p:txBody>
      </p:sp>
      <p:sp>
        <p:nvSpPr>
          <p:cNvPr id="134" name="TextBox 133">
            <a:extLst>
              <a:ext uri="{FF2B5EF4-FFF2-40B4-BE49-F238E27FC236}">
                <a16:creationId xmlns:a16="http://schemas.microsoft.com/office/drawing/2014/main" id="{99F5854C-A9A7-4F24-AF8E-8F62B88D26C4}"/>
              </a:ext>
            </a:extLst>
          </p:cNvPr>
          <p:cNvSpPr txBox="1"/>
          <p:nvPr/>
        </p:nvSpPr>
        <p:spPr>
          <a:xfrm>
            <a:off x="9077326" y="1062798"/>
            <a:ext cx="255994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Potential Future Commission Meeting Topics</a:t>
            </a:r>
          </a:p>
        </p:txBody>
      </p:sp>
      <p:cxnSp>
        <p:nvCxnSpPr>
          <p:cNvPr id="53" name="LineBasicDefault 53">
            <a:extLst>
              <a:ext uri="{FF2B5EF4-FFF2-40B4-BE49-F238E27FC236}">
                <a16:creationId xmlns:a16="http://schemas.microsoft.com/office/drawing/2014/main" id="{DEA2C300-961E-4E1C-9463-2A66C6AA20D9}"/>
              </a:ext>
            </a:extLst>
          </p:cNvPr>
          <p:cNvCxnSpPr>
            <a:cxnSpLocks/>
          </p:cNvCxnSpPr>
          <p:nvPr>
            <p:custDataLst>
              <p:tags r:id="rId15"/>
            </p:custDataLst>
          </p:nvPr>
        </p:nvCxnSpPr>
        <p:spPr>
          <a:xfrm>
            <a:off x="554735" y="1860550"/>
            <a:ext cx="7918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 name="LineBasicDefault 53">
            <a:extLst>
              <a:ext uri="{FF2B5EF4-FFF2-40B4-BE49-F238E27FC236}">
                <a16:creationId xmlns:a16="http://schemas.microsoft.com/office/drawing/2014/main" id="{1C7AEA97-DE06-4136-BE60-B3A1E7555DB8}"/>
              </a:ext>
            </a:extLst>
          </p:cNvPr>
          <p:cNvCxnSpPr>
            <a:cxnSpLocks/>
          </p:cNvCxnSpPr>
          <p:nvPr>
            <p:custDataLst>
              <p:tags r:id="rId16"/>
            </p:custDataLst>
          </p:nvPr>
        </p:nvCxnSpPr>
        <p:spPr>
          <a:xfrm>
            <a:off x="9077325" y="1860550"/>
            <a:ext cx="2786790"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A115C4E-D349-418D-B9D7-A2C6BCED07EE}"/>
              </a:ext>
            </a:extLst>
          </p:cNvPr>
          <p:cNvSpPr txBox="1"/>
          <p:nvPr/>
        </p:nvSpPr>
        <p:spPr>
          <a:xfrm>
            <a:off x="9077324" y="2048709"/>
            <a:ext cx="2786791" cy="45166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400" b="1" dirty="0"/>
              <a:t>July</a:t>
            </a:r>
          </a:p>
          <a:p>
            <a:pPr marL="285750" indent="-285750">
              <a:spcBef>
                <a:spcPts val="0"/>
              </a:spcBef>
              <a:spcAft>
                <a:spcPts val="0"/>
              </a:spcAft>
              <a:buFont typeface="Arial" panose="020B0604020202020204" pitchFamily="34" charset="0"/>
              <a:buChar char="•"/>
            </a:pPr>
            <a:r>
              <a:rPr lang="en-US" sz="1400" dirty="0"/>
              <a:t>DOP approval</a:t>
            </a:r>
          </a:p>
          <a:p>
            <a:pPr marL="285750" indent="-285750">
              <a:spcBef>
                <a:spcPts val="0"/>
              </a:spcBef>
              <a:spcAft>
                <a:spcPts val="0"/>
              </a:spcAft>
              <a:buFont typeface="Arial" panose="020B0604020202020204" pitchFamily="34" charset="0"/>
              <a:buChar char="•"/>
            </a:pPr>
            <a:r>
              <a:rPr lang="en-US" sz="1400" dirty="0"/>
              <a:t>DOP public comment period</a:t>
            </a:r>
          </a:p>
          <a:p>
            <a:pPr marL="285750" indent="-285750">
              <a:spcBef>
                <a:spcPts val="0"/>
              </a:spcBef>
              <a:spcAft>
                <a:spcPts val="0"/>
              </a:spcAft>
              <a:buFont typeface="Arial" panose="020B0604020202020204" pitchFamily="34" charset="0"/>
              <a:buChar char="•"/>
            </a:pPr>
            <a:r>
              <a:rPr lang="en-US" sz="1400" dirty="0"/>
              <a:t>Initial Proposal key themes</a:t>
            </a:r>
          </a:p>
          <a:p>
            <a:pPr>
              <a:spcBef>
                <a:spcPts val="600"/>
              </a:spcBef>
              <a:spcAft>
                <a:spcPts val="0"/>
              </a:spcAft>
              <a:buNone/>
            </a:pPr>
            <a:r>
              <a:rPr lang="en-US" sz="1400" b="1" dirty="0"/>
              <a:t>August</a:t>
            </a:r>
          </a:p>
          <a:p>
            <a:pPr lvl="1">
              <a:spcAft>
                <a:spcPts val="0"/>
              </a:spcAft>
              <a:buFont typeface="Arial" panose="020B0604020202020204" pitchFamily="34" charset="0"/>
              <a:buChar char="•"/>
            </a:pPr>
            <a:r>
              <a:rPr lang="en-US" sz="1400" dirty="0"/>
              <a:t>IP V1 (Challenge Process)</a:t>
            </a:r>
          </a:p>
          <a:p>
            <a:pPr lvl="1">
              <a:spcAft>
                <a:spcPts val="0"/>
              </a:spcAft>
              <a:buFont typeface="Arial" panose="020B0604020202020204" pitchFamily="34" charset="0"/>
              <a:buChar char="•"/>
            </a:pPr>
            <a:r>
              <a:rPr lang="en-US" sz="1400" dirty="0"/>
              <a:t>IP V1 public comment period</a:t>
            </a:r>
          </a:p>
          <a:p>
            <a:pPr>
              <a:spcBef>
                <a:spcPts val="600"/>
              </a:spcBef>
              <a:spcAft>
                <a:spcPts val="0"/>
              </a:spcAft>
              <a:buNone/>
            </a:pPr>
            <a:r>
              <a:rPr lang="en-US" sz="1400" b="1" dirty="0"/>
              <a:t>September</a:t>
            </a:r>
          </a:p>
          <a:p>
            <a:pPr lvl="1">
              <a:spcAft>
                <a:spcPts val="0"/>
              </a:spcAft>
              <a:buFont typeface="Arial" panose="020B0604020202020204" pitchFamily="34" charset="0"/>
              <a:buChar char="•"/>
            </a:pPr>
            <a:r>
              <a:rPr lang="en-US" sz="1400" dirty="0"/>
              <a:t>IP Volume 2 (EHCT, Subgrantee process)</a:t>
            </a:r>
          </a:p>
          <a:p>
            <a:pPr>
              <a:spcBef>
                <a:spcPts val="600"/>
              </a:spcBef>
              <a:spcAft>
                <a:spcPts val="0"/>
              </a:spcAft>
            </a:pPr>
            <a:r>
              <a:rPr lang="en-US" sz="1400" b="1" dirty="0"/>
              <a:t>October</a:t>
            </a:r>
          </a:p>
          <a:p>
            <a:pPr marL="285750" indent="-285750">
              <a:spcBef>
                <a:spcPts val="0"/>
              </a:spcBef>
              <a:buFont typeface="Arial" panose="020B0604020202020204" pitchFamily="34" charset="0"/>
              <a:buChar char="•"/>
            </a:pPr>
            <a:r>
              <a:rPr lang="en-US" sz="1400" dirty="0"/>
              <a:t>IP Volume 2 (Workforce, Affordability)</a:t>
            </a:r>
          </a:p>
          <a:p>
            <a:pPr marL="285750" indent="-285750">
              <a:spcBef>
                <a:spcPts val="0"/>
              </a:spcBef>
              <a:buFont typeface="Arial" panose="020B0604020202020204" pitchFamily="34" charset="0"/>
              <a:buChar char="•"/>
            </a:pPr>
            <a:r>
              <a:rPr lang="en-US" sz="1400" dirty="0"/>
              <a:t>IP V2 public comment period</a:t>
            </a:r>
          </a:p>
          <a:p>
            <a:pPr>
              <a:spcAft>
                <a:spcPts val="0"/>
              </a:spcAft>
            </a:pPr>
            <a:r>
              <a:rPr lang="en-US" sz="1400" b="1" dirty="0"/>
              <a:t>November</a:t>
            </a:r>
          </a:p>
          <a:p>
            <a:pPr marL="285750" indent="-285750">
              <a:spcBef>
                <a:spcPts val="0"/>
              </a:spcBef>
              <a:buFont typeface="Arial" panose="020B0604020202020204" pitchFamily="34" charset="0"/>
              <a:buChar char="•"/>
            </a:pPr>
            <a:r>
              <a:rPr lang="en-US" sz="1400" dirty="0"/>
              <a:t>IP Volume 2 approval</a:t>
            </a:r>
          </a:p>
          <a:p>
            <a:pPr>
              <a:spcAft>
                <a:spcPts val="0"/>
              </a:spcAft>
            </a:pPr>
            <a:r>
              <a:rPr lang="en-US" sz="1400" b="1" dirty="0"/>
              <a:t>December</a:t>
            </a:r>
          </a:p>
          <a:p>
            <a:pPr marL="285750" indent="-285750">
              <a:spcBef>
                <a:spcPts val="0"/>
              </a:spcBef>
              <a:buFont typeface="Arial" panose="020B0604020202020204" pitchFamily="34" charset="0"/>
              <a:buChar char="•"/>
            </a:pPr>
            <a:r>
              <a:rPr lang="en-US" sz="1400" dirty="0"/>
              <a:t>Finalize any pending items for IP or DOP</a:t>
            </a:r>
          </a:p>
        </p:txBody>
      </p:sp>
      <p:cxnSp>
        <p:nvCxnSpPr>
          <p:cNvPr id="62" name="LineBasicImpact 62">
            <a:extLst>
              <a:ext uri="{FF2B5EF4-FFF2-40B4-BE49-F238E27FC236}">
                <a16:creationId xmlns:a16="http://schemas.microsoft.com/office/drawing/2014/main" id="{98A9DEFF-90B5-4938-9C0A-450EB82F08B3}"/>
              </a:ext>
            </a:extLst>
          </p:cNvPr>
          <p:cNvCxnSpPr>
            <a:cxnSpLocks/>
          </p:cNvCxnSpPr>
          <p:nvPr>
            <p:custDataLst>
              <p:tags r:id="rId17"/>
            </p:custDataLst>
          </p:nvPr>
        </p:nvCxnSpPr>
        <p:spPr>
          <a:xfrm>
            <a:off x="3399893" y="5112786"/>
            <a:ext cx="1156061" cy="0"/>
          </a:xfrm>
          <a:prstGeom prst="straightConnector1">
            <a:avLst/>
          </a:prstGeom>
          <a:ln w="38100" cap="flat">
            <a:solidFill>
              <a:srgbClr val="5F6E8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8B5978AB-E9FC-45A8-82DB-1255E628E810}"/>
              </a:ext>
            </a:extLst>
          </p:cNvPr>
          <p:cNvSpPr txBox="1"/>
          <p:nvPr/>
        </p:nvSpPr>
        <p:spPr>
          <a:xfrm>
            <a:off x="3399893" y="5231620"/>
            <a:ext cx="115606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dirty="0">
                <a:solidFill>
                  <a:srgbClr val="5F6E8F"/>
                </a:solidFill>
              </a:rPr>
              <a:t>IP Vol 1 Public Comment</a:t>
            </a:r>
          </a:p>
        </p:txBody>
      </p:sp>
      <p:cxnSp>
        <p:nvCxnSpPr>
          <p:cNvPr id="157" name="LineBasicImpact 62">
            <a:extLst>
              <a:ext uri="{FF2B5EF4-FFF2-40B4-BE49-F238E27FC236}">
                <a16:creationId xmlns:a16="http://schemas.microsoft.com/office/drawing/2014/main" id="{4F6876B8-DF09-4CAF-8A06-0F2EFAA72CBB}"/>
              </a:ext>
            </a:extLst>
          </p:cNvPr>
          <p:cNvCxnSpPr>
            <a:cxnSpLocks/>
          </p:cNvCxnSpPr>
          <p:nvPr>
            <p:custDataLst>
              <p:tags r:id="rId18"/>
            </p:custDataLst>
          </p:nvPr>
        </p:nvCxnSpPr>
        <p:spPr>
          <a:xfrm>
            <a:off x="5450795" y="5112786"/>
            <a:ext cx="1156061" cy="0"/>
          </a:xfrm>
          <a:prstGeom prst="straightConnector1">
            <a:avLst/>
          </a:prstGeom>
          <a:ln w="38100" cap="flat">
            <a:solidFill>
              <a:srgbClr val="5F6E8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6466FB49-A58D-4524-823E-86299D6FB283}"/>
              </a:ext>
            </a:extLst>
          </p:cNvPr>
          <p:cNvSpPr txBox="1"/>
          <p:nvPr/>
        </p:nvSpPr>
        <p:spPr>
          <a:xfrm>
            <a:off x="5450795" y="5231620"/>
            <a:ext cx="115606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dirty="0">
                <a:solidFill>
                  <a:srgbClr val="5F6E8F"/>
                </a:solidFill>
              </a:rPr>
              <a:t>IP Vol 2 Public Comment</a:t>
            </a:r>
          </a:p>
        </p:txBody>
      </p:sp>
      <p:cxnSp>
        <p:nvCxnSpPr>
          <p:cNvPr id="159" name="LineBasicImpact 62">
            <a:extLst>
              <a:ext uri="{FF2B5EF4-FFF2-40B4-BE49-F238E27FC236}">
                <a16:creationId xmlns:a16="http://schemas.microsoft.com/office/drawing/2014/main" id="{816A3071-882E-40FA-A5AE-D8F80DEB43E8}"/>
              </a:ext>
            </a:extLst>
          </p:cNvPr>
          <p:cNvCxnSpPr>
            <a:cxnSpLocks/>
          </p:cNvCxnSpPr>
          <p:nvPr>
            <p:custDataLst>
              <p:tags r:id="rId19"/>
            </p:custDataLst>
          </p:nvPr>
        </p:nvCxnSpPr>
        <p:spPr>
          <a:xfrm>
            <a:off x="1679348" y="5112786"/>
            <a:ext cx="1156061" cy="0"/>
          </a:xfrm>
          <a:prstGeom prst="straightConnector1">
            <a:avLst/>
          </a:prstGeom>
          <a:ln w="38100" cap="flat">
            <a:solidFill>
              <a:srgbClr val="5F6E8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1853B5B8-34BA-43CD-8A62-366E16ABA3BC}"/>
              </a:ext>
            </a:extLst>
          </p:cNvPr>
          <p:cNvSpPr txBox="1"/>
          <p:nvPr/>
        </p:nvSpPr>
        <p:spPr>
          <a:xfrm>
            <a:off x="1679348" y="5231620"/>
            <a:ext cx="115606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400" dirty="0">
                <a:solidFill>
                  <a:srgbClr val="5F6E8F"/>
                </a:solidFill>
              </a:rPr>
              <a:t>DOP Public Comment</a:t>
            </a:r>
          </a:p>
        </p:txBody>
      </p:sp>
      <p:cxnSp>
        <p:nvCxnSpPr>
          <p:cNvPr id="161" name="LineBasicVerticalDefault 32">
            <a:extLst>
              <a:ext uri="{FF2B5EF4-FFF2-40B4-BE49-F238E27FC236}">
                <a16:creationId xmlns:a16="http://schemas.microsoft.com/office/drawing/2014/main" id="{121472AA-98EA-4A61-84C9-42D1850EF37C}"/>
              </a:ext>
            </a:extLst>
          </p:cNvPr>
          <p:cNvCxnSpPr>
            <a:cxnSpLocks/>
          </p:cNvCxnSpPr>
          <p:nvPr>
            <p:custDataLst>
              <p:tags r:id="rId20"/>
            </p:custDataLst>
          </p:nvPr>
        </p:nvCxnSpPr>
        <p:spPr>
          <a:xfrm>
            <a:off x="5295897" y="3355332"/>
            <a:ext cx="0" cy="714375"/>
          </a:xfrm>
          <a:prstGeom prst="straightConnector1">
            <a:avLst/>
          </a:prstGeom>
          <a:ln w="1270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4FD24092-9489-4C81-AB29-11E929A52E21}"/>
              </a:ext>
            </a:extLst>
          </p:cNvPr>
          <p:cNvSpPr txBox="1"/>
          <p:nvPr/>
        </p:nvSpPr>
        <p:spPr>
          <a:xfrm>
            <a:off x="4943884" y="2797613"/>
            <a:ext cx="740442"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accent2"/>
                </a:solidFill>
              </a:rPr>
              <a:t>Submit IP Vol 1</a:t>
            </a:r>
          </a:p>
        </p:txBody>
      </p:sp>
      <p:sp>
        <p:nvSpPr>
          <p:cNvPr id="54" name="Rectangle 53">
            <a:extLst>
              <a:ext uri="{FF2B5EF4-FFF2-40B4-BE49-F238E27FC236}">
                <a16:creationId xmlns:a16="http://schemas.microsoft.com/office/drawing/2014/main" id="{FED61EBD-0282-4C95-90C2-EF5ED0341A31}"/>
              </a:ext>
            </a:extLst>
          </p:cNvPr>
          <p:cNvSpPr/>
          <p:nvPr/>
        </p:nvSpPr>
        <p:spPr>
          <a:xfrm>
            <a:off x="9077326" y="659515"/>
            <a:ext cx="287292" cy="184028"/>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3" name="TextBox 12">
            <a:extLst>
              <a:ext uri="{FF2B5EF4-FFF2-40B4-BE49-F238E27FC236}">
                <a16:creationId xmlns:a16="http://schemas.microsoft.com/office/drawing/2014/main" id="{F1CA6B80-BFB0-4AD4-ABEB-9250980EFB5D}"/>
              </a:ext>
            </a:extLst>
          </p:cNvPr>
          <p:cNvSpPr txBox="1"/>
          <p:nvPr/>
        </p:nvSpPr>
        <p:spPr>
          <a:xfrm>
            <a:off x="9454706" y="674585"/>
            <a:ext cx="902590"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Focus for today</a:t>
            </a:r>
          </a:p>
        </p:txBody>
      </p:sp>
      <p:sp>
        <p:nvSpPr>
          <p:cNvPr id="14" name="Isosceles Triangle 13">
            <a:extLst>
              <a:ext uri="{FF2B5EF4-FFF2-40B4-BE49-F238E27FC236}">
                <a16:creationId xmlns:a16="http://schemas.microsoft.com/office/drawing/2014/main" id="{516C5D8E-5C8E-4E66-B0C2-50C475B871DA}"/>
              </a:ext>
            </a:extLst>
          </p:cNvPr>
          <p:cNvSpPr/>
          <p:nvPr/>
        </p:nvSpPr>
        <p:spPr>
          <a:xfrm rot="10800000">
            <a:off x="2190631" y="3962870"/>
            <a:ext cx="258254" cy="246219"/>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cxnSp>
        <p:nvCxnSpPr>
          <p:cNvPr id="16" name="Connector: Elbow 15">
            <a:extLst>
              <a:ext uri="{FF2B5EF4-FFF2-40B4-BE49-F238E27FC236}">
                <a16:creationId xmlns:a16="http://schemas.microsoft.com/office/drawing/2014/main" id="{A60C17DB-FB19-4690-9311-71FE82B4689D}"/>
              </a:ext>
            </a:extLst>
          </p:cNvPr>
          <p:cNvCxnSpPr>
            <a:cxnSpLocks/>
            <a:stCxn id="14" idx="3"/>
            <a:endCxn id="18" idx="2"/>
          </p:cNvCxnSpPr>
          <p:nvPr/>
        </p:nvCxnSpPr>
        <p:spPr>
          <a:xfrm rot="16200000" flipV="1">
            <a:off x="1228319" y="2871431"/>
            <a:ext cx="1165257" cy="1017622"/>
          </a:xfrm>
          <a:prstGeom prst="bentConnector3">
            <a:avLst>
              <a:gd name="adj1" fmla="val 50000"/>
            </a:avLst>
          </a:prstGeom>
          <a:ln w="6350" cap="flat">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3150834-E3DA-4FE9-BF08-98B4D135EED9}"/>
              </a:ext>
            </a:extLst>
          </p:cNvPr>
          <p:cNvSpPr txBox="1"/>
          <p:nvPr/>
        </p:nvSpPr>
        <p:spPr>
          <a:xfrm>
            <a:off x="928513" y="2366726"/>
            <a:ext cx="74724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dirty="0">
                <a:solidFill>
                  <a:schemeClr val="accent6"/>
                </a:solidFill>
              </a:rPr>
              <a:t>We are here</a:t>
            </a:r>
          </a:p>
        </p:txBody>
      </p:sp>
    </p:spTree>
    <p:extLst>
      <p:ext uri="{BB962C8B-B14F-4D97-AF65-F5344CB8AC3E}">
        <p14:creationId xmlns:p14="http://schemas.microsoft.com/office/powerpoint/2010/main" val="2968062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6" hidden="1">
            <a:extLst>
              <a:ext uri="{FF2B5EF4-FFF2-40B4-BE49-F238E27FC236}">
                <a16:creationId xmlns:a16="http://schemas.microsoft.com/office/drawing/2014/main" id="{6223FD16-C6E9-45DA-B71B-B74E94D9F43D}"/>
              </a:ext>
            </a:extLst>
          </p:cNvPr>
          <p:cNvGraphicFramePr>
            <a:graphicFrameLocks noChangeAspect="1"/>
          </p:cNvGraphicFramePr>
          <p:nvPr>
            <p:custDataLst>
              <p:tags r:id="rId1"/>
            </p:custDataLst>
            <p:extLst>
              <p:ext uri="{D42A27DB-BD31-4B8C-83A1-F6EECF244321}">
                <p14:modId xmlns:p14="http://schemas.microsoft.com/office/powerpoint/2010/main" val="3319189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51" name="Object 6" hidden="1">
                        <a:extLst>
                          <a:ext uri="{FF2B5EF4-FFF2-40B4-BE49-F238E27FC236}">
                            <a16:creationId xmlns:a16="http://schemas.microsoft.com/office/drawing/2014/main" id="{6223FD16-C6E9-45DA-B71B-B74E94D9F43D}"/>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C1C3110-4AF9-41BB-8C95-9CA42ED9ACAA}"/>
              </a:ext>
            </a:extLst>
          </p:cNvPr>
          <p:cNvSpPr>
            <a:spLocks noGrp="1"/>
          </p:cNvSpPr>
          <p:nvPr>
            <p:ph type="title"/>
            <p:custDataLst>
              <p:tags r:id="rId2"/>
            </p:custDataLst>
          </p:nvPr>
        </p:nvSpPr>
        <p:spPr>
          <a:xfrm>
            <a:off x="585601" y="537529"/>
            <a:ext cx="11082528"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r>
              <a:rPr lang="en-US" dirty="0"/>
              <a:t>Initial proposal requirements (2/2)</a:t>
            </a:r>
          </a:p>
        </p:txBody>
      </p:sp>
      <p:sp>
        <p:nvSpPr>
          <p:cNvPr id="4" name="TrackerNumBlue 8">
            <a:extLst>
              <a:ext uri="{FF2B5EF4-FFF2-40B4-BE49-F238E27FC236}">
                <a16:creationId xmlns:a16="http://schemas.microsoft.com/office/drawing/2014/main" id="{95DB01B3-405D-4FE7-9F35-2B8BD7B2F419}"/>
              </a:ext>
            </a:extLst>
          </p:cNvPr>
          <p:cNvSpPr/>
          <p:nvPr>
            <p:custDataLst>
              <p:tags r:id="rId3"/>
            </p:custDataLst>
          </p:nvPr>
        </p:nvSpPr>
        <p:spPr>
          <a:xfrm>
            <a:off x="275396" y="1622455"/>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10</a:t>
            </a:r>
          </a:p>
        </p:txBody>
      </p:sp>
      <p:sp>
        <p:nvSpPr>
          <p:cNvPr id="105" name="TrackerNumBlue 8">
            <a:extLst>
              <a:ext uri="{FF2B5EF4-FFF2-40B4-BE49-F238E27FC236}">
                <a16:creationId xmlns:a16="http://schemas.microsoft.com/office/drawing/2014/main" id="{62BFB1F7-2FFE-4A4A-93AD-D63373577116}"/>
              </a:ext>
            </a:extLst>
          </p:cNvPr>
          <p:cNvSpPr/>
          <p:nvPr>
            <p:custDataLst>
              <p:tags r:id="rId4"/>
            </p:custDataLst>
          </p:nvPr>
        </p:nvSpPr>
        <p:spPr>
          <a:xfrm>
            <a:off x="275396" y="1989371"/>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11</a:t>
            </a:r>
          </a:p>
        </p:txBody>
      </p:sp>
      <p:sp>
        <p:nvSpPr>
          <p:cNvPr id="106" name="TrackerNumBlue 8">
            <a:extLst>
              <a:ext uri="{FF2B5EF4-FFF2-40B4-BE49-F238E27FC236}">
                <a16:creationId xmlns:a16="http://schemas.microsoft.com/office/drawing/2014/main" id="{38601D3C-A146-4ABB-966C-AE56D36CFCC5}"/>
              </a:ext>
            </a:extLst>
          </p:cNvPr>
          <p:cNvSpPr/>
          <p:nvPr>
            <p:custDataLst>
              <p:tags r:id="rId5"/>
            </p:custDataLst>
          </p:nvPr>
        </p:nvSpPr>
        <p:spPr>
          <a:xfrm>
            <a:off x="275396" y="2391864"/>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12</a:t>
            </a:r>
          </a:p>
        </p:txBody>
      </p:sp>
      <p:sp>
        <p:nvSpPr>
          <p:cNvPr id="107" name="TrackerNumBlue 8">
            <a:extLst>
              <a:ext uri="{FF2B5EF4-FFF2-40B4-BE49-F238E27FC236}">
                <a16:creationId xmlns:a16="http://schemas.microsoft.com/office/drawing/2014/main" id="{05E15FC1-E555-467A-B53E-E4825AA2A44C}"/>
              </a:ext>
            </a:extLst>
          </p:cNvPr>
          <p:cNvSpPr/>
          <p:nvPr>
            <p:custDataLst>
              <p:tags r:id="rId6"/>
            </p:custDataLst>
          </p:nvPr>
        </p:nvSpPr>
        <p:spPr>
          <a:xfrm>
            <a:off x="275396" y="2781331"/>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13</a:t>
            </a:r>
          </a:p>
        </p:txBody>
      </p:sp>
      <p:sp>
        <p:nvSpPr>
          <p:cNvPr id="108" name="TrackerNumBlue 8">
            <a:extLst>
              <a:ext uri="{FF2B5EF4-FFF2-40B4-BE49-F238E27FC236}">
                <a16:creationId xmlns:a16="http://schemas.microsoft.com/office/drawing/2014/main" id="{126CABA8-2BC1-4120-9B91-BDF66E3A2700}"/>
              </a:ext>
            </a:extLst>
          </p:cNvPr>
          <p:cNvSpPr/>
          <p:nvPr>
            <p:custDataLst>
              <p:tags r:id="rId7"/>
            </p:custDataLst>
          </p:nvPr>
        </p:nvSpPr>
        <p:spPr>
          <a:xfrm>
            <a:off x="275396" y="3170798"/>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14</a:t>
            </a:r>
          </a:p>
        </p:txBody>
      </p:sp>
      <p:sp>
        <p:nvSpPr>
          <p:cNvPr id="109" name="TrackerNumBlue 8">
            <a:extLst>
              <a:ext uri="{FF2B5EF4-FFF2-40B4-BE49-F238E27FC236}">
                <a16:creationId xmlns:a16="http://schemas.microsoft.com/office/drawing/2014/main" id="{23706F67-BB46-475C-9636-6543D6EF5E02}"/>
              </a:ext>
            </a:extLst>
          </p:cNvPr>
          <p:cNvSpPr/>
          <p:nvPr>
            <p:custDataLst>
              <p:tags r:id="rId8"/>
            </p:custDataLst>
          </p:nvPr>
        </p:nvSpPr>
        <p:spPr>
          <a:xfrm>
            <a:off x="275396" y="3598365"/>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15</a:t>
            </a:r>
          </a:p>
        </p:txBody>
      </p:sp>
      <p:sp>
        <p:nvSpPr>
          <p:cNvPr id="110" name="TrackerNumBlue 8">
            <a:extLst>
              <a:ext uri="{FF2B5EF4-FFF2-40B4-BE49-F238E27FC236}">
                <a16:creationId xmlns:a16="http://schemas.microsoft.com/office/drawing/2014/main" id="{C1BF5E8F-DDCE-4336-955F-3F994DD1AFB4}"/>
              </a:ext>
            </a:extLst>
          </p:cNvPr>
          <p:cNvSpPr/>
          <p:nvPr>
            <p:custDataLst>
              <p:tags r:id="rId9"/>
            </p:custDataLst>
          </p:nvPr>
        </p:nvSpPr>
        <p:spPr>
          <a:xfrm>
            <a:off x="275396" y="3965075"/>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16</a:t>
            </a:r>
          </a:p>
        </p:txBody>
      </p:sp>
      <p:sp>
        <p:nvSpPr>
          <p:cNvPr id="111" name="TrackerNumBlue 8">
            <a:extLst>
              <a:ext uri="{FF2B5EF4-FFF2-40B4-BE49-F238E27FC236}">
                <a16:creationId xmlns:a16="http://schemas.microsoft.com/office/drawing/2014/main" id="{75F72DA0-854E-4700-9ABF-A18D3CF223AD}"/>
              </a:ext>
            </a:extLst>
          </p:cNvPr>
          <p:cNvSpPr/>
          <p:nvPr>
            <p:custDataLst>
              <p:tags r:id="rId10"/>
            </p:custDataLst>
          </p:nvPr>
        </p:nvSpPr>
        <p:spPr>
          <a:xfrm>
            <a:off x="275396" y="4379563"/>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17</a:t>
            </a:r>
          </a:p>
        </p:txBody>
      </p:sp>
      <p:sp>
        <p:nvSpPr>
          <p:cNvPr id="121" name="TrackerNumBlue 8">
            <a:extLst>
              <a:ext uri="{FF2B5EF4-FFF2-40B4-BE49-F238E27FC236}">
                <a16:creationId xmlns:a16="http://schemas.microsoft.com/office/drawing/2014/main" id="{F35D8A97-D8AA-4A07-95CB-8809D9C2D0DF}"/>
              </a:ext>
            </a:extLst>
          </p:cNvPr>
          <p:cNvSpPr/>
          <p:nvPr>
            <p:custDataLst>
              <p:tags r:id="rId11"/>
            </p:custDataLst>
          </p:nvPr>
        </p:nvSpPr>
        <p:spPr>
          <a:xfrm>
            <a:off x="275396" y="4759529"/>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18</a:t>
            </a:r>
          </a:p>
        </p:txBody>
      </p:sp>
      <p:sp>
        <p:nvSpPr>
          <p:cNvPr id="140" name="TextBox 139">
            <a:extLst>
              <a:ext uri="{FF2B5EF4-FFF2-40B4-BE49-F238E27FC236}">
                <a16:creationId xmlns:a16="http://schemas.microsoft.com/office/drawing/2014/main" id="{AFC06713-9858-451E-96FC-B3EBDE582FD7}"/>
              </a:ext>
            </a:extLst>
          </p:cNvPr>
          <p:cNvSpPr txBox="1"/>
          <p:nvPr/>
        </p:nvSpPr>
        <p:spPr>
          <a:xfrm>
            <a:off x="554735" y="1622455"/>
            <a:ext cx="11082527" cy="153888"/>
          </a:xfrm>
          <a:prstGeom prst="rect">
            <a:avLst/>
          </a:prstGeom>
          <a:noFill/>
          <a:ln w="6350">
            <a:noFill/>
            <a:miter lim="800000"/>
          </a:ln>
        </p:spPr>
        <p:txBody>
          <a:bodyPr wrap="square" lIns="0" tIns="0" rIns="0" bIns="0">
            <a:spAutoFit/>
          </a:bodyPr>
          <a:lstStyle/>
          <a:p>
            <a:r>
              <a:rPr lang="en-US" sz="1000" b="1" dirty="0"/>
              <a:t>Direct Implementation: </a:t>
            </a:r>
            <a:r>
              <a:rPr lang="en-US" sz="1000" dirty="0"/>
              <a:t>Describe any initiatives the Eligible Entity proposes to implement as the recipient without making a subgrant, and why it proposes that approach.</a:t>
            </a:r>
            <a:endParaRPr lang="en-GB" sz="1000" dirty="0"/>
          </a:p>
        </p:txBody>
      </p:sp>
      <p:sp>
        <p:nvSpPr>
          <p:cNvPr id="11" name="TextBox 10">
            <a:extLst>
              <a:ext uri="{FF2B5EF4-FFF2-40B4-BE49-F238E27FC236}">
                <a16:creationId xmlns:a16="http://schemas.microsoft.com/office/drawing/2014/main" id="{0C51CDB0-04ED-451C-9FF7-385D830EB883}"/>
              </a:ext>
            </a:extLst>
          </p:cNvPr>
          <p:cNvSpPr txBox="1"/>
          <p:nvPr/>
        </p:nvSpPr>
        <p:spPr>
          <a:xfrm>
            <a:off x="554736" y="1313652"/>
            <a:ext cx="4064000" cy="184666"/>
          </a:xfrm>
          <a:prstGeom prst="rect">
            <a:avLst/>
          </a:prstGeom>
        </p:spPr>
        <p:txBody>
          <a:bodyPr vert="horz"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dirty="0"/>
              <a:t>Requirement</a:t>
            </a:r>
          </a:p>
        </p:txBody>
      </p:sp>
      <p:sp>
        <p:nvSpPr>
          <p:cNvPr id="143" name="TextBox 142">
            <a:extLst>
              <a:ext uri="{FF2B5EF4-FFF2-40B4-BE49-F238E27FC236}">
                <a16:creationId xmlns:a16="http://schemas.microsoft.com/office/drawing/2014/main" id="{4D920833-0253-4896-B755-44C2E0837F19}"/>
              </a:ext>
            </a:extLst>
          </p:cNvPr>
          <p:cNvSpPr txBox="1"/>
          <p:nvPr/>
        </p:nvSpPr>
        <p:spPr>
          <a:xfrm>
            <a:off x="554735" y="1989371"/>
            <a:ext cx="11082527" cy="307777"/>
          </a:xfrm>
          <a:prstGeom prst="rect">
            <a:avLst/>
          </a:prstGeom>
          <a:noFill/>
          <a:ln w="6350">
            <a:noFill/>
            <a:miter lim="800000"/>
          </a:ln>
        </p:spPr>
        <p:txBody>
          <a:bodyPr wrap="square" lIns="0" tIns="0" rIns="0" bIns="0">
            <a:spAutoFit/>
          </a:bodyPr>
          <a:lstStyle/>
          <a:p>
            <a:r>
              <a:rPr lang="en-US" sz="1000" b="1" dirty="0"/>
              <a:t>Labor Standards: </a:t>
            </a:r>
            <a:r>
              <a:rPr lang="en-US" sz="1000" dirty="0"/>
              <a:t>Detail how the Eligible Entity will ensure that subgrantees, contractors, and subcontractors use strong labor standards and protections, such as those listed in Section IV.C.1.e, and how the Eligible Entity will implement and apply the labor-related subgrantee selection criteria described below in Section IV.C.1.e of this NOFO.</a:t>
            </a:r>
            <a:endParaRPr lang="en-GB" sz="1000" dirty="0"/>
          </a:p>
        </p:txBody>
      </p:sp>
      <p:sp>
        <p:nvSpPr>
          <p:cNvPr id="146" name="TextBox 145">
            <a:extLst>
              <a:ext uri="{FF2B5EF4-FFF2-40B4-BE49-F238E27FC236}">
                <a16:creationId xmlns:a16="http://schemas.microsoft.com/office/drawing/2014/main" id="{ADF31E30-601E-460F-B3FE-0FFFF963E1AB}"/>
              </a:ext>
            </a:extLst>
          </p:cNvPr>
          <p:cNvSpPr txBox="1"/>
          <p:nvPr/>
        </p:nvSpPr>
        <p:spPr>
          <a:xfrm>
            <a:off x="554735" y="2391864"/>
            <a:ext cx="11082527" cy="153888"/>
          </a:xfrm>
          <a:prstGeom prst="rect">
            <a:avLst/>
          </a:prstGeom>
          <a:noFill/>
          <a:ln w="6350">
            <a:noFill/>
            <a:miter lim="800000"/>
          </a:ln>
        </p:spPr>
        <p:txBody>
          <a:bodyPr wrap="square" lIns="0" tIns="0" rIns="0" bIns="0">
            <a:spAutoFit/>
          </a:bodyPr>
          <a:lstStyle/>
          <a:p>
            <a:r>
              <a:rPr lang="en-US" sz="1000" b="1" dirty="0"/>
              <a:t>Workforce: </a:t>
            </a:r>
            <a:r>
              <a:rPr lang="en-US" sz="1000" dirty="0"/>
              <a:t>Detail how the Eligible Entity will ensure an available, diverse, and highly skilled workforce consistent with Section IV.C.1.e of this NOFO.</a:t>
            </a:r>
            <a:endParaRPr lang="en-GB" sz="1000" dirty="0"/>
          </a:p>
        </p:txBody>
      </p:sp>
      <p:sp>
        <p:nvSpPr>
          <p:cNvPr id="147" name="TextBox 146">
            <a:extLst>
              <a:ext uri="{FF2B5EF4-FFF2-40B4-BE49-F238E27FC236}">
                <a16:creationId xmlns:a16="http://schemas.microsoft.com/office/drawing/2014/main" id="{7128F8EB-C43F-4615-AB03-17F5344A983A}"/>
              </a:ext>
            </a:extLst>
          </p:cNvPr>
          <p:cNvSpPr txBox="1"/>
          <p:nvPr/>
        </p:nvSpPr>
        <p:spPr>
          <a:xfrm>
            <a:off x="554735" y="2781331"/>
            <a:ext cx="11082527" cy="307777"/>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Minority Businesses: </a:t>
            </a:r>
            <a:r>
              <a:rPr lang="en-US" dirty="0"/>
              <a:t>Describe the process, strategy, and data tracking method(s) that the Eligible Entity will implement to ensure that minority businesses, women-owned business enterprises, and labor surplus area firms are recruited, used, and retained when possible.</a:t>
            </a:r>
            <a:endParaRPr lang="en-GB" dirty="0"/>
          </a:p>
        </p:txBody>
      </p:sp>
      <p:sp>
        <p:nvSpPr>
          <p:cNvPr id="148" name="TextBox 147">
            <a:extLst>
              <a:ext uri="{FF2B5EF4-FFF2-40B4-BE49-F238E27FC236}">
                <a16:creationId xmlns:a16="http://schemas.microsoft.com/office/drawing/2014/main" id="{D1A76B48-DA62-4D41-A5CE-F8B145B2C4B5}"/>
              </a:ext>
            </a:extLst>
          </p:cNvPr>
          <p:cNvSpPr txBox="1"/>
          <p:nvPr/>
        </p:nvSpPr>
        <p:spPr>
          <a:xfrm>
            <a:off x="554735" y="3170798"/>
            <a:ext cx="11082527" cy="307777"/>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Regulatory: </a:t>
            </a:r>
            <a:r>
              <a:rPr lang="en-US" dirty="0"/>
              <a:t>Identify steps that the Eligible Entity will take to reduce costs and barriers to deployment, promote the use of existing infrastructure, promote and adopt dig-once policies, streamlined permitting processes and cost-effective access to poles, conduits, easements, and rights of way, including the imposition of reasonable access requirements</a:t>
            </a:r>
            <a:endParaRPr lang="en-GB" dirty="0"/>
          </a:p>
        </p:txBody>
      </p:sp>
      <p:sp>
        <p:nvSpPr>
          <p:cNvPr id="149" name="TextBox 148">
            <a:extLst>
              <a:ext uri="{FF2B5EF4-FFF2-40B4-BE49-F238E27FC236}">
                <a16:creationId xmlns:a16="http://schemas.microsoft.com/office/drawing/2014/main" id="{3A201D93-E006-44B7-BC69-4EEA95D1F4D9}"/>
              </a:ext>
            </a:extLst>
          </p:cNvPr>
          <p:cNvSpPr txBox="1"/>
          <p:nvPr/>
        </p:nvSpPr>
        <p:spPr>
          <a:xfrm>
            <a:off x="554735" y="3590031"/>
            <a:ext cx="11082527" cy="153888"/>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Climate Assessment: </a:t>
            </a:r>
            <a:r>
              <a:rPr lang="en-US" dirty="0"/>
              <a:t>Provide an assessment of climate threats within the Eligible Entity and proposed mitigation methods consistent with the requirements of Section IV.C.1.h of this NOFO.</a:t>
            </a:r>
            <a:endParaRPr lang="en-GB" dirty="0"/>
          </a:p>
        </p:txBody>
      </p:sp>
      <p:sp>
        <p:nvSpPr>
          <p:cNvPr id="150" name="TextBox 149">
            <a:extLst>
              <a:ext uri="{FF2B5EF4-FFF2-40B4-BE49-F238E27FC236}">
                <a16:creationId xmlns:a16="http://schemas.microsoft.com/office/drawing/2014/main" id="{34B30FD3-0A81-4BBC-BE00-B5736FDB9733}"/>
              </a:ext>
            </a:extLst>
          </p:cNvPr>
          <p:cNvSpPr txBox="1"/>
          <p:nvPr/>
        </p:nvSpPr>
        <p:spPr>
          <a:xfrm>
            <a:off x="554735" y="3965075"/>
            <a:ext cx="11082527" cy="153888"/>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Low-cost Plan: </a:t>
            </a:r>
            <a:r>
              <a:rPr lang="en-US" dirty="0"/>
              <a:t>Describe the low-cost plan(s) that must be offered by subgrantees consistent with the requirements of Section IV.C.2.c.i of this NOFO.</a:t>
            </a:r>
            <a:endParaRPr lang="en-GB" dirty="0"/>
          </a:p>
        </p:txBody>
      </p:sp>
      <p:sp>
        <p:nvSpPr>
          <p:cNvPr id="152" name="TextBox 151">
            <a:extLst>
              <a:ext uri="{FF2B5EF4-FFF2-40B4-BE49-F238E27FC236}">
                <a16:creationId xmlns:a16="http://schemas.microsoft.com/office/drawing/2014/main" id="{7A3B16A8-45FA-4A2A-AFC7-1B7B41655CF8}"/>
              </a:ext>
            </a:extLst>
          </p:cNvPr>
          <p:cNvSpPr txBox="1"/>
          <p:nvPr/>
        </p:nvSpPr>
        <p:spPr>
          <a:xfrm>
            <a:off x="554735" y="4379563"/>
            <a:ext cx="11082527" cy="153888"/>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Priority Projects: </a:t>
            </a:r>
            <a:r>
              <a:rPr lang="en-US" dirty="0"/>
              <a:t>Describe the intended use of the 20 percent of total funding allocation that is made available upon approval of the Initial Proposal consistent with Section IV.B.8 of this NOFO.</a:t>
            </a:r>
            <a:endParaRPr lang="en-GB" dirty="0"/>
          </a:p>
        </p:txBody>
      </p:sp>
      <p:sp>
        <p:nvSpPr>
          <p:cNvPr id="155" name="TextBox 154">
            <a:extLst>
              <a:ext uri="{FF2B5EF4-FFF2-40B4-BE49-F238E27FC236}">
                <a16:creationId xmlns:a16="http://schemas.microsoft.com/office/drawing/2014/main" id="{A8EED97F-FAB8-4C13-A1CE-7B640B529937}"/>
              </a:ext>
            </a:extLst>
          </p:cNvPr>
          <p:cNvSpPr txBox="1"/>
          <p:nvPr/>
        </p:nvSpPr>
        <p:spPr>
          <a:xfrm>
            <a:off x="554735" y="4759529"/>
            <a:ext cx="11082527" cy="615553"/>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Local Laws: </a:t>
            </a:r>
            <a:r>
              <a:rPr lang="en-US" dirty="0"/>
              <a:t>Disclose (1) whether the Eligible Entity will waive all laws of the Eligible Entity concerning broadband, utility services, or similar subjects, whether they predate or postdate enactment of the Infrastructure Act, that either (a) preclude certain public sector providers from participation in the subgrant competition or (b) impose specific requirements on public sector entities, such as limitations on the sources of financing, the required imputation of costs not actually incurred by the public sector entity, or restrictions on the service a public sector entity can offer; and (2) if it will not waive all such laws for BEAD Program project selection purposes, identify those that it will not waive and describe how they will be applied in connection with the competition for subgrants.</a:t>
            </a:r>
            <a:endParaRPr lang="en-GB" dirty="0"/>
          </a:p>
        </p:txBody>
      </p:sp>
      <p:cxnSp>
        <p:nvCxnSpPr>
          <p:cNvPr id="44" name="LineBasicDefault 44">
            <a:extLst>
              <a:ext uri="{FF2B5EF4-FFF2-40B4-BE49-F238E27FC236}">
                <a16:creationId xmlns:a16="http://schemas.microsoft.com/office/drawing/2014/main" id="{6D5F7E76-3D47-4477-9270-5AB905D0C32E}"/>
              </a:ext>
            </a:extLst>
          </p:cNvPr>
          <p:cNvCxnSpPr>
            <a:cxnSpLocks/>
          </p:cNvCxnSpPr>
          <p:nvPr>
            <p:custDataLst>
              <p:tags r:id="rId12"/>
            </p:custDataLst>
          </p:nvPr>
        </p:nvCxnSpPr>
        <p:spPr>
          <a:xfrm>
            <a:off x="554736" y="1545943"/>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LineBasicDefault 44">
            <a:extLst>
              <a:ext uri="{FF2B5EF4-FFF2-40B4-BE49-F238E27FC236}">
                <a16:creationId xmlns:a16="http://schemas.microsoft.com/office/drawing/2014/main" id="{828B7ABB-4F09-4E0F-91EA-147BB2EBF016}"/>
              </a:ext>
            </a:extLst>
          </p:cNvPr>
          <p:cNvCxnSpPr>
            <a:cxnSpLocks/>
          </p:cNvCxnSpPr>
          <p:nvPr>
            <p:custDataLst>
              <p:tags r:id="rId13"/>
            </p:custDataLst>
          </p:nvPr>
        </p:nvCxnSpPr>
        <p:spPr>
          <a:xfrm>
            <a:off x="554736" y="1942650"/>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LineBasicDefault 44">
            <a:extLst>
              <a:ext uri="{FF2B5EF4-FFF2-40B4-BE49-F238E27FC236}">
                <a16:creationId xmlns:a16="http://schemas.microsoft.com/office/drawing/2014/main" id="{7EEB531C-4916-40A9-9F21-B90B2CF5E21E}"/>
              </a:ext>
            </a:extLst>
          </p:cNvPr>
          <p:cNvCxnSpPr>
            <a:cxnSpLocks/>
          </p:cNvCxnSpPr>
          <p:nvPr>
            <p:custDataLst>
              <p:tags r:id="rId14"/>
            </p:custDataLst>
          </p:nvPr>
        </p:nvCxnSpPr>
        <p:spPr>
          <a:xfrm>
            <a:off x="554736" y="234888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 name="LineBasicDefault 44">
            <a:extLst>
              <a:ext uri="{FF2B5EF4-FFF2-40B4-BE49-F238E27FC236}">
                <a16:creationId xmlns:a16="http://schemas.microsoft.com/office/drawing/2014/main" id="{EBD97CE0-C688-42DA-BD4C-D6E4B68FD119}"/>
              </a:ext>
            </a:extLst>
          </p:cNvPr>
          <p:cNvCxnSpPr>
            <a:cxnSpLocks/>
          </p:cNvCxnSpPr>
          <p:nvPr>
            <p:custDataLst>
              <p:tags r:id="rId15"/>
            </p:custDataLst>
          </p:nvPr>
        </p:nvCxnSpPr>
        <p:spPr>
          <a:xfrm>
            <a:off x="554736" y="2736064"/>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LineBasicDefault 44">
            <a:extLst>
              <a:ext uri="{FF2B5EF4-FFF2-40B4-BE49-F238E27FC236}">
                <a16:creationId xmlns:a16="http://schemas.microsoft.com/office/drawing/2014/main" id="{78D74C1C-87F1-4633-8279-5D479E38233F}"/>
              </a:ext>
            </a:extLst>
          </p:cNvPr>
          <p:cNvCxnSpPr>
            <a:cxnSpLocks/>
          </p:cNvCxnSpPr>
          <p:nvPr>
            <p:custDataLst>
              <p:tags r:id="rId16"/>
            </p:custDataLst>
          </p:nvPr>
        </p:nvCxnSpPr>
        <p:spPr>
          <a:xfrm>
            <a:off x="554736" y="3132771"/>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LineBasicDefault 44">
            <a:extLst>
              <a:ext uri="{FF2B5EF4-FFF2-40B4-BE49-F238E27FC236}">
                <a16:creationId xmlns:a16="http://schemas.microsoft.com/office/drawing/2014/main" id="{5046C231-1E2A-45DC-9783-6431F514F599}"/>
              </a:ext>
            </a:extLst>
          </p:cNvPr>
          <p:cNvCxnSpPr>
            <a:cxnSpLocks/>
          </p:cNvCxnSpPr>
          <p:nvPr>
            <p:custDataLst>
              <p:tags r:id="rId17"/>
            </p:custDataLst>
          </p:nvPr>
        </p:nvCxnSpPr>
        <p:spPr>
          <a:xfrm>
            <a:off x="554736" y="3558053"/>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44">
            <a:extLst>
              <a:ext uri="{FF2B5EF4-FFF2-40B4-BE49-F238E27FC236}">
                <a16:creationId xmlns:a16="http://schemas.microsoft.com/office/drawing/2014/main" id="{38FA5237-7F93-4755-8A09-4DB095BF91F0}"/>
              </a:ext>
            </a:extLst>
          </p:cNvPr>
          <p:cNvCxnSpPr>
            <a:cxnSpLocks/>
          </p:cNvCxnSpPr>
          <p:nvPr>
            <p:custDataLst>
              <p:tags r:id="rId18"/>
            </p:custDataLst>
          </p:nvPr>
        </p:nvCxnSpPr>
        <p:spPr>
          <a:xfrm>
            <a:off x="554736" y="3935710"/>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 name="LineBasicDefault 44">
            <a:extLst>
              <a:ext uri="{FF2B5EF4-FFF2-40B4-BE49-F238E27FC236}">
                <a16:creationId xmlns:a16="http://schemas.microsoft.com/office/drawing/2014/main" id="{D009E62B-0DFF-4E84-893C-A43C65DB78AA}"/>
              </a:ext>
            </a:extLst>
          </p:cNvPr>
          <p:cNvCxnSpPr>
            <a:cxnSpLocks/>
          </p:cNvCxnSpPr>
          <p:nvPr>
            <p:custDataLst>
              <p:tags r:id="rId19"/>
            </p:custDataLst>
          </p:nvPr>
        </p:nvCxnSpPr>
        <p:spPr>
          <a:xfrm>
            <a:off x="554736" y="4332417"/>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 name="LineBasicDefault 44">
            <a:extLst>
              <a:ext uri="{FF2B5EF4-FFF2-40B4-BE49-F238E27FC236}">
                <a16:creationId xmlns:a16="http://schemas.microsoft.com/office/drawing/2014/main" id="{A3A4F292-7C26-4BCA-AED5-80A658106301}"/>
              </a:ext>
            </a:extLst>
          </p:cNvPr>
          <p:cNvCxnSpPr>
            <a:cxnSpLocks/>
          </p:cNvCxnSpPr>
          <p:nvPr>
            <p:custDataLst>
              <p:tags r:id="rId20"/>
            </p:custDataLst>
          </p:nvPr>
        </p:nvCxnSpPr>
        <p:spPr>
          <a:xfrm>
            <a:off x="554736" y="4719599"/>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7" name="TrackerNumBlue 8">
            <a:extLst>
              <a:ext uri="{FF2B5EF4-FFF2-40B4-BE49-F238E27FC236}">
                <a16:creationId xmlns:a16="http://schemas.microsoft.com/office/drawing/2014/main" id="{A53BFC0C-0C46-43F6-81C2-F1615B9B07D7}"/>
              </a:ext>
            </a:extLst>
          </p:cNvPr>
          <p:cNvSpPr/>
          <p:nvPr>
            <p:custDataLst>
              <p:tags r:id="rId21"/>
            </p:custDataLst>
          </p:nvPr>
        </p:nvSpPr>
        <p:spPr>
          <a:xfrm>
            <a:off x="275396" y="5485849"/>
            <a:ext cx="182880" cy="18288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sz="1000" dirty="0">
                <a:solidFill>
                  <a:schemeClr val="bg1"/>
                </a:solidFill>
              </a:rPr>
              <a:t>19</a:t>
            </a:r>
          </a:p>
        </p:txBody>
      </p:sp>
      <p:sp>
        <p:nvSpPr>
          <p:cNvPr id="39" name="TextBox 38">
            <a:extLst>
              <a:ext uri="{FF2B5EF4-FFF2-40B4-BE49-F238E27FC236}">
                <a16:creationId xmlns:a16="http://schemas.microsoft.com/office/drawing/2014/main" id="{7F8D6050-785B-46C4-9E1A-3BB86B7243DA}"/>
              </a:ext>
            </a:extLst>
          </p:cNvPr>
          <p:cNvSpPr txBox="1"/>
          <p:nvPr/>
        </p:nvSpPr>
        <p:spPr>
          <a:xfrm>
            <a:off x="554735" y="5485849"/>
            <a:ext cx="11082527" cy="307777"/>
          </a:xfrm>
          <a:prstGeom prst="rect">
            <a:avLst/>
          </a:prstGeom>
          <a:noFill/>
          <a:ln w="6350">
            <a:noFill/>
            <a:miter lim="800000"/>
          </a:ln>
        </p:spPr>
        <p:txBody>
          <a:bodyPr wrap="square" lIns="0" tIns="0" rIns="0" bIns="0">
            <a:spAutoFit/>
          </a:bodyPr>
          <a:lstStyle>
            <a:defPPr>
              <a:defRPr lang="en-US"/>
            </a:defPPr>
            <a:lvl1pPr>
              <a:defRPr sz="1000"/>
            </a:lvl1pPr>
          </a:lstStyle>
          <a:p>
            <a:r>
              <a:rPr lang="en-US" b="1" dirty="0"/>
              <a:t>Certification: </a:t>
            </a:r>
            <a:r>
              <a:rPr lang="en-US" dirty="0"/>
              <a:t>Certify the intent of the Eligible Entity to comply with all applicable requirements of the Program, including the reporting requirements, and describe subgrantee accountability procedures.</a:t>
            </a:r>
            <a:endParaRPr lang="en-GB" dirty="0"/>
          </a:p>
        </p:txBody>
      </p:sp>
      <p:cxnSp>
        <p:nvCxnSpPr>
          <p:cNvPr id="40" name="LineBasicDefault 44">
            <a:extLst>
              <a:ext uri="{FF2B5EF4-FFF2-40B4-BE49-F238E27FC236}">
                <a16:creationId xmlns:a16="http://schemas.microsoft.com/office/drawing/2014/main" id="{8B9D623F-B06B-4BFA-85CB-20F46CB33AE9}"/>
              </a:ext>
            </a:extLst>
          </p:cNvPr>
          <p:cNvCxnSpPr>
            <a:cxnSpLocks/>
          </p:cNvCxnSpPr>
          <p:nvPr>
            <p:custDataLst>
              <p:tags r:id="rId22"/>
            </p:custDataLst>
          </p:nvPr>
        </p:nvCxnSpPr>
        <p:spPr>
          <a:xfrm>
            <a:off x="554736" y="5443499"/>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6FE72A0-73C8-4664-8A8D-C523CA2B2F12}"/>
              </a:ext>
            </a:extLst>
          </p:cNvPr>
          <p:cNvSpPr txBox="1"/>
          <p:nvPr/>
        </p:nvSpPr>
        <p:spPr>
          <a:xfrm>
            <a:off x="559130" y="6649601"/>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58" name="TextBox 57">
            <a:extLst>
              <a:ext uri="{FF2B5EF4-FFF2-40B4-BE49-F238E27FC236}">
                <a16:creationId xmlns:a16="http://schemas.microsoft.com/office/drawing/2014/main" id="{A8C61157-6C34-403C-A233-993C2E730B26}"/>
              </a:ext>
            </a:extLst>
          </p:cNvPr>
          <p:cNvSpPr txBox="1"/>
          <p:nvPr/>
        </p:nvSpPr>
        <p:spPr>
          <a:xfrm>
            <a:off x="6929032" y="8458"/>
            <a:ext cx="4043768" cy="123111"/>
          </a:xfrm>
          <a:prstGeom prst="rect">
            <a:avLst/>
          </a:prstGeom>
          <a:noFill/>
          <a:ln w="6350">
            <a:noFill/>
            <a:miter lim="800000"/>
          </a:ln>
        </p:spPr>
        <p:txBody>
          <a:bodyPr wrap="square" lIns="0" tIns="0" rIns="0" bIns="0">
            <a:spAutoFit/>
          </a:bodyPr>
          <a:lstStyle/>
          <a:p>
            <a:pPr algn="r"/>
            <a:r>
              <a:rPr lang="en-US" sz="800" dirty="0">
                <a:solidFill>
                  <a:srgbClr val="1D1C1D"/>
                </a:solidFill>
                <a:effectLst/>
                <a:latin typeface="+mj-lt"/>
              </a:rPr>
              <a:t>Working Draft Subject to Legal Review</a:t>
            </a:r>
            <a:endParaRPr lang="cs-CZ" sz="800" dirty="0">
              <a:latin typeface="+mj-lt"/>
            </a:endParaRPr>
          </a:p>
        </p:txBody>
      </p:sp>
    </p:spTree>
    <p:extLst>
      <p:ext uri="{BB962C8B-B14F-4D97-AF65-F5344CB8AC3E}">
        <p14:creationId xmlns:p14="http://schemas.microsoft.com/office/powerpoint/2010/main" val="4021809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FE6885B0-613C-4F69-AAE4-2C8D6C68BC16}"/>
              </a:ext>
            </a:extLst>
          </p:cNvPr>
          <p:cNvGraphicFramePr>
            <a:graphicFrameLocks noChangeAspect="1"/>
          </p:cNvGraphicFramePr>
          <p:nvPr>
            <p:custDataLst>
              <p:tags r:id="rId1"/>
            </p:custDataLst>
            <p:extLst>
              <p:ext uri="{D42A27DB-BD31-4B8C-83A1-F6EECF244321}">
                <p14:modId xmlns:p14="http://schemas.microsoft.com/office/powerpoint/2010/main" val="500223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6" hidden="1">
                        <a:extLst>
                          <a:ext uri="{FF2B5EF4-FFF2-40B4-BE49-F238E27FC236}">
                            <a16:creationId xmlns:a16="http://schemas.microsoft.com/office/drawing/2014/main" id="{FE6885B0-613C-4F69-AAE4-2C8D6C68BC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8B3C11C-27C4-4E92-8F18-563E81517F14}"/>
              </a:ext>
            </a:extLst>
          </p:cNvPr>
          <p:cNvSpPr>
            <a:spLocks noGrp="1"/>
          </p:cNvSpPr>
          <p:nvPr>
            <p:ph type="title"/>
            <p:custDataLst>
              <p:tags r:id="rId2"/>
            </p:custDataLst>
          </p:nvPr>
        </p:nvSpPr>
        <p:spPr>
          <a:xfrm>
            <a:off x="554736" y="519011"/>
            <a:ext cx="10243893"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Appendix B: Challenge process evidence </a:t>
            </a:r>
          </a:p>
        </p:txBody>
      </p:sp>
      <p:sp>
        <p:nvSpPr>
          <p:cNvPr id="47" name="TextBox 46">
            <a:extLst>
              <a:ext uri="{FF2B5EF4-FFF2-40B4-BE49-F238E27FC236}">
                <a16:creationId xmlns:a16="http://schemas.microsoft.com/office/drawing/2014/main" id="{DA4F7058-822C-4F1E-A3CD-288D6C6D784E}"/>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51" name="TextBox 50">
            <a:extLst>
              <a:ext uri="{FF2B5EF4-FFF2-40B4-BE49-F238E27FC236}">
                <a16:creationId xmlns:a16="http://schemas.microsoft.com/office/drawing/2014/main" id="{2FA92DAC-CCD1-4DB3-938A-9BA5A1AAFE26}"/>
              </a:ext>
            </a:extLst>
          </p:cNvPr>
          <p:cNvSpPr txBox="1"/>
          <p:nvPr/>
        </p:nvSpPr>
        <p:spPr>
          <a:xfrm>
            <a:off x="559130" y="6627169"/>
            <a:ext cx="9927630"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p>
        </p:txBody>
      </p:sp>
      <p:sp>
        <p:nvSpPr>
          <p:cNvPr id="7" name="TextBox 6">
            <a:extLst>
              <a:ext uri="{FF2B5EF4-FFF2-40B4-BE49-F238E27FC236}">
                <a16:creationId xmlns:a16="http://schemas.microsoft.com/office/drawing/2014/main" id="{36DFCF56-990E-4373-B1C7-9DF673CA8969}"/>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Tree>
    <p:extLst>
      <p:ext uri="{BB962C8B-B14F-4D97-AF65-F5344CB8AC3E}">
        <p14:creationId xmlns:p14="http://schemas.microsoft.com/office/powerpoint/2010/main" val="41151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324C0E-66DC-4D35-9F60-346272B3BB70}"/>
              </a:ext>
            </a:extLst>
          </p:cNvPr>
          <p:cNvGraphicFramePr>
            <a:graphicFrameLocks noChangeAspect="1"/>
          </p:cNvGraphicFramePr>
          <p:nvPr>
            <p:custDataLst>
              <p:tags r:id="rId1"/>
            </p:custDataLst>
            <p:extLst>
              <p:ext uri="{D42A27DB-BD31-4B8C-83A1-F6EECF244321}">
                <p14:modId xmlns:p14="http://schemas.microsoft.com/office/powerpoint/2010/main" val="1229115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53" imgH="353" progId="TCLayout.ActiveDocument.1">
                  <p:embed/>
                </p:oleObj>
              </mc:Choice>
              <mc:Fallback>
                <p:oleObj name="think-cell Slide" r:id="rId24" imgW="353" imgH="353" progId="TCLayout.ActiveDocument.1">
                  <p:embed/>
                  <p:pic>
                    <p:nvPicPr>
                      <p:cNvPr id="8" name="Object 7" hidden="1">
                        <a:extLst>
                          <a:ext uri="{FF2B5EF4-FFF2-40B4-BE49-F238E27FC236}">
                            <a16:creationId xmlns:a16="http://schemas.microsoft.com/office/drawing/2014/main" id="{DD324C0E-66DC-4D35-9F60-346272B3BB70}"/>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115637-C97E-4B52-98CF-D4675D38CD42}"/>
              </a:ext>
            </a:extLst>
          </p:cNvPr>
          <p:cNvSpPr>
            <a:spLocks noGrp="1"/>
          </p:cNvSpPr>
          <p:nvPr>
            <p:ph type="title"/>
          </p:nvPr>
        </p:nvSpPr>
        <p:spPr>
          <a:xfrm>
            <a:off x="554736" y="198311"/>
            <a:ext cx="11082528" cy="715581"/>
          </a:xfr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Examples of Acceptable Evidence for BEAD Challenges </a:t>
            </a:r>
            <a:br>
              <a:rPr lang="en-US" dirty="0"/>
            </a:br>
            <a:r>
              <a:rPr lang="en-US" dirty="0"/>
              <a:t>and Rebuttals (1/3)</a:t>
            </a:r>
          </a:p>
        </p:txBody>
      </p:sp>
      <p:cxnSp>
        <p:nvCxnSpPr>
          <p:cNvPr id="20" name="Straight Connector 19">
            <a:extLst>
              <a:ext uri="{FF2B5EF4-FFF2-40B4-BE49-F238E27FC236}">
                <a16:creationId xmlns:a16="http://schemas.microsoft.com/office/drawing/2014/main" id="{084DBB97-B4E5-4261-903F-812D99173AE6}"/>
              </a:ext>
            </a:extLst>
          </p:cNvPr>
          <p:cNvCxnSpPr>
            <a:cxnSpLocks/>
          </p:cNvCxnSpPr>
          <p:nvPr>
            <p:custDataLst>
              <p:tags r:id="rId2"/>
            </p:custDataLst>
          </p:nvPr>
        </p:nvCxnSpPr>
        <p:spPr>
          <a:xfrm>
            <a:off x="554736" y="1974982"/>
            <a:ext cx="11082528" cy="0"/>
          </a:xfrm>
          <a:prstGeom prst="line">
            <a:avLst/>
          </a:prstGeom>
          <a:ln w="1270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22C3946-42DE-4A99-83DD-B370E1BAD2ED}"/>
              </a:ext>
            </a:extLst>
          </p:cNvPr>
          <p:cNvSpPr txBox="1"/>
          <p:nvPr>
            <p:custDataLst>
              <p:tags r:id="rId3"/>
            </p:custDataLst>
          </p:nvPr>
        </p:nvSpPr>
        <p:spPr>
          <a:xfrm>
            <a:off x="1188311" y="1769296"/>
            <a:ext cx="1223402"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Challenge Type</a:t>
            </a:r>
          </a:p>
        </p:txBody>
      </p:sp>
      <p:sp>
        <p:nvSpPr>
          <p:cNvPr id="14" name="TextBox 13">
            <a:extLst>
              <a:ext uri="{FF2B5EF4-FFF2-40B4-BE49-F238E27FC236}">
                <a16:creationId xmlns:a16="http://schemas.microsoft.com/office/drawing/2014/main" id="{C486F82A-929B-4E21-92D7-71F5C2291E5C}"/>
              </a:ext>
            </a:extLst>
          </p:cNvPr>
          <p:cNvSpPr txBox="1"/>
          <p:nvPr>
            <p:custDataLst>
              <p:tags r:id="rId4"/>
            </p:custDataLst>
          </p:nvPr>
        </p:nvSpPr>
        <p:spPr>
          <a:xfrm>
            <a:off x="2660567" y="1769296"/>
            <a:ext cx="1964856"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Description</a:t>
            </a:r>
          </a:p>
        </p:txBody>
      </p:sp>
      <p:sp>
        <p:nvSpPr>
          <p:cNvPr id="16" name="TextBox 15">
            <a:extLst>
              <a:ext uri="{FF2B5EF4-FFF2-40B4-BE49-F238E27FC236}">
                <a16:creationId xmlns:a16="http://schemas.microsoft.com/office/drawing/2014/main" id="{674CCE07-3C47-4DC0-93BB-659B8A41E51C}"/>
              </a:ext>
            </a:extLst>
          </p:cNvPr>
          <p:cNvSpPr txBox="1">
            <a:spLocks/>
          </p:cNvSpPr>
          <p:nvPr>
            <p:custDataLst>
              <p:tags r:id="rId5"/>
            </p:custDataLst>
          </p:nvPr>
        </p:nvSpPr>
        <p:spPr>
          <a:xfrm>
            <a:off x="4874277" y="1769296"/>
            <a:ext cx="4029903"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Specific Examples</a:t>
            </a:r>
          </a:p>
        </p:txBody>
      </p:sp>
      <p:sp>
        <p:nvSpPr>
          <p:cNvPr id="18" name="TextBox 17">
            <a:extLst>
              <a:ext uri="{FF2B5EF4-FFF2-40B4-BE49-F238E27FC236}">
                <a16:creationId xmlns:a16="http://schemas.microsoft.com/office/drawing/2014/main" id="{45073B14-7F19-4700-8A74-45846E12F7B3}"/>
              </a:ext>
            </a:extLst>
          </p:cNvPr>
          <p:cNvSpPr txBox="1">
            <a:spLocks/>
          </p:cNvSpPr>
          <p:nvPr>
            <p:custDataLst>
              <p:tags r:id="rId6"/>
            </p:custDataLst>
          </p:nvPr>
        </p:nvSpPr>
        <p:spPr>
          <a:xfrm>
            <a:off x="9153036" y="1769296"/>
            <a:ext cx="2484228"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Permissible rebuttals</a:t>
            </a:r>
          </a:p>
        </p:txBody>
      </p:sp>
      <p:sp>
        <p:nvSpPr>
          <p:cNvPr id="10" name="TextBox 9">
            <a:extLst>
              <a:ext uri="{FF2B5EF4-FFF2-40B4-BE49-F238E27FC236}">
                <a16:creationId xmlns:a16="http://schemas.microsoft.com/office/drawing/2014/main" id="{BB9360F9-B121-4FDA-8B10-4FA8973E17EA}"/>
              </a:ext>
            </a:extLst>
          </p:cNvPr>
          <p:cNvSpPr txBox="1"/>
          <p:nvPr>
            <p:custDataLst>
              <p:tags r:id="rId7"/>
            </p:custDataLst>
          </p:nvPr>
        </p:nvSpPr>
        <p:spPr>
          <a:xfrm>
            <a:off x="554736" y="1769296"/>
            <a:ext cx="384721" cy="184666"/>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Code</a:t>
            </a:r>
          </a:p>
        </p:txBody>
      </p:sp>
      <p:grpSp>
        <p:nvGrpSpPr>
          <p:cNvPr id="27" name="Group 26">
            <a:extLst>
              <a:ext uri="{FF2B5EF4-FFF2-40B4-BE49-F238E27FC236}">
                <a16:creationId xmlns:a16="http://schemas.microsoft.com/office/drawing/2014/main" id="{2A01CEC0-B2CC-4827-9851-9CE8F099820B}"/>
              </a:ext>
            </a:extLst>
          </p:cNvPr>
          <p:cNvGrpSpPr/>
          <p:nvPr/>
        </p:nvGrpSpPr>
        <p:grpSpPr>
          <a:xfrm>
            <a:off x="554736" y="2039829"/>
            <a:ext cx="11082528" cy="2154436"/>
            <a:chOff x="554736" y="1942609"/>
            <a:chExt cx="11082528" cy="2154436"/>
          </a:xfrm>
        </p:grpSpPr>
        <p:sp>
          <p:nvSpPr>
            <p:cNvPr id="13" name="TextBox 12">
              <a:extLst>
                <a:ext uri="{FF2B5EF4-FFF2-40B4-BE49-F238E27FC236}">
                  <a16:creationId xmlns:a16="http://schemas.microsoft.com/office/drawing/2014/main" id="{2C8F1B49-A864-4489-9B25-5EC6FBB4B393}"/>
                </a:ext>
              </a:extLst>
            </p:cNvPr>
            <p:cNvSpPr txBox="1"/>
            <p:nvPr>
              <p:custDataLst>
                <p:tags r:id="rId19"/>
              </p:custDataLst>
            </p:nvPr>
          </p:nvSpPr>
          <p:spPr>
            <a:xfrm>
              <a:off x="1188311" y="1942609"/>
              <a:ext cx="1223402"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Availability</a:t>
              </a:r>
            </a:p>
          </p:txBody>
        </p:sp>
        <p:sp>
          <p:nvSpPr>
            <p:cNvPr id="15" name="TextBox 14">
              <a:extLst>
                <a:ext uri="{FF2B5EF4-FFF2-40B4-BE49-F238E27FC236}">
                  <a16:creationId xmlns:a16="http://schemas.microsoft.com/office/drawing/2014/main" id="{B1DEE927-53B4-4C6C-92DE-982362A7A503}"/>
                </a:ext>
              </a:extLst>
            </p:cNvPr>
            <p:cNvSpPr txBox="1"/>
            <p:nvPr>
              <p:custDataLst>
                <p:tags r:id="rId20"/>
              </p:custDataLst>
            </p:nvPr>
          </p:nvSpPr>
          <p:spPr>
            <a:xfrm>
              <a:off x="2660567" y="1942609"/>
              <a:ext cx="1964856"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broadband service identified is not offered at the location, including a unit of a multiple dwelling unit (MDU).</a:t>
              </a:r>
            </a:p>
          </p:txBody>
        </p:sp>
        <p:sp>
          <p:nvSpPr>
            <p:cNvPr id="23" name="TextBox 22">
              <a:extLst>
                <a:ext uri="{FF2B5EF4-FFF2-40B4-BE49-F238E27FC236}">
                  <a16:creationId xmlns:a16="http://schemas.microsoft.com/office/drawing/2014/main" id="{3EFA0B4A-F2EB-46BD-8F42-43514DAC1BEB}"/>
                </a:ext>
              </a:extLst>
            </p:cNvPr>
            <p:cNvSpPr txBox="1">
              <a:spLocks/>
            </p:cNvSpPr>
            <p:nvPr>
              <p:custDataLst>
                <p:tags r:id="rId21"/>
              </p:custDataLst>
            </p:nvPr>
          </p:nvSpPr>
          <p:spPr>
            <a:xfrm>
              <a:off x="4874277" y="1942609"/>
              <a:ext cx="4029903" cy="215443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300"/>
                </a:spcBef>
              </a:pPr>
              <a:r>
                <a:rPr lang="en-US" sz="1000" dirty="0"/>
                <a:t>Screenshot of provider webpage. </a:t>
              </a:r>
            </a:p>
            <a:p>
              <a:pPr lvl="1">
                <a:spcBef>
                  <a:spcPts val="300"/>
                </a:spcBef>
              </a:pPr>
              <a:r>
                <a:rPr lang="en-US" sz="1000" dirty="0"/>
                <a:t>A service request was refused within the last 180 days (e.g., an email or letter from provider). </a:t>
              </a:r>
            </a:p>
            <a:p>
              <a:pPr lvl="1">
                <a:spcBef>
                  <a:spcPts val="300"/>
                </a:spcBef>
              </a:pPr>
              <a:r>
                <a:rPr lang="en-US" sz="1000" dirty="0"/>
                <a:t>Lack of suitable infrastructure (e.g., no fiber on pole). </a:t>
              </a:r>
            </a:p>
            <a:p>
              <a:pPr lvl="1">
                <a:spcBef>
                  <a:spcPts val="300"/>
                </a:spcBef>
              </a:pPr>
              <a:r>
                <a:rPr lang="en-US" sz="1000" dirty="0"/>
                <a:t>A letter or email dated within the last 365 days that a provider failed to schedule a service installation or offer an installation date within 10 business days of a request.</a:t>
              </a:r>
              <a:r>
                <a:rPr lang="en-US" sz="1000" baseline="30000" dirty="0"/>
                <a:t>1</a:t>
              </a:r>
            </a:p>
            <a:p>
              <a:pPr lvl="1">
                <a:spcBef>
                  <a:spcPts val="300"/>
                </a:spcBef>
              </a:pPr>
              <a:r>
                <a:rPr lang="en-US" sz="1000" dirty="0"/>
                <a:t>A letter or email dated within the last 365 days indicating that a provider requested more than the standard installation fee to connect this location or that a Provider quoted an amount in excess of the provider’s standard installation charge in order to connect service at the location</a:t>
              </a:r>
            </a:p>
          </p:txBody>
        </p:sp>
        <p:sp>
          <p:nvSpPr>
            <p:cNvPr id="33" name="TextBox 32">
              <a:extLst>
                <a:ext uri="{FF2B5EF4-FFF2-40B4-BE49-F238E27FC236}">
                  <a16:creationId xmlns:a16="http://schemas.microsoft.com/office/drawing/2014/main" id="{BC8F698D-91D7-4399-8C60-529F9EC5E93C}"/>
                </a:ext>
              </a:extLst>
            </p:cNvPr>
            <p:cNvSpPr txBox="1"/>
            <p:nvPr/>
          </p:nvSpPr>
          <p:spPr>
            <a:xfrm>
              <a:off x="9153036" y="1942609"/>
              <a:ext cx="2484228"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000" dirty="0"/>
                <a:t>Provider shows that the location subscribes or has subscribed within</a:t>
              </a:r>
              <a:br>
                <a:rPr lang="en-US" sz="1000" dirty="0"/>
              </a:br>
              <a:r>
                <a:rPr lang="en-US" sz="1000" dirty="0"/>
                <a:t>12 months, e.g., with a copy of</a:t>
              </a:r>
              <a:br>
                <a:rPr lang="en-US" sz="1000" dirty="0"/>
              </a:br>
              <a:r>
                <a:rPr lang="en-US" sz="1000" dirty="0"/>
                <a:t>a customer bill. </a:t>
              </a:r>
            </a:p>
            <a:p>
              <a:pPr lvl="1"/>
              <a:r>
                <a:rPr lang="en-US" sz="1000" dirty="0"/>
                <a:t>The provider submits evidence that service is now available as a standard installation, e.g., via a copy of an offer sent to the location.</a:t>
              </a:r>
            </a:p>
          </p:txBody>
        </p:sp>
        <p:sp>
          <p:nvSpPr>
            <p:cNvPr id="36" name="TextBox 35">
              <a:extLst>
                <a:ext uri="{FF2B5EF4-FFF2-40B4-BE49-F238E27FC236}">
                  <a16:creationId xmlns:a16="http://schemas.microsoft.com/office/drawing/2014/main" id="{A43990C3-AF20-4F74-A813-037B615505AD}"/>
                </a:ext>
              </a:extLst>
            </p:cNvPr>
            <p:cNvSpPr txBox="1"/>
            <p:nvPr>
              <p:custDataLst>
                <p:tags r:id="rId22"/>
              </p:custDataLst>
            </p:nvPr>
          </p:nvSpPr>
          <p:spPr>
            <a:xfrm>
              <a:off x="554736" y="1942609"/>
              <a:ext cx="92974"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A</a:t>
              </a:r>
            </a:p>
          </p:txBody>
        </p:sp>
      </p:grpSp>
      <p:grpSp>
        <p:nvGrpSpPr>
          <p:cNvPr id="29" name="Group 28">
            <a:extLst>
              <a:ext uri="{FF2B5EF4-FFF2-40B4-BE49-F238E27FC236}">
                <a16:creationId xmlns:a16="http://schemas.microsoft.com/office/drawing/2014/main" id="{70E54D86-09A5-46AA-911A-7BFF80165B78}"/>
              </a:ext>
            </a:extLst>
          </p:cNvPr>
          <p:cNvGrpSpPr/>
          <p:nvPr/>
        </p:nvGrpSpPr>
        <p:grpSpPr>
          <a:xfrm>
            <a:off x="554736" y="4341421"/>
            <a:ext cx="11082528" cy="615553"/>
            <a:chOff x="554736" y="4235577"/>
            <a:chExt cx="11082528" cy="615553"/>
          </a:xfrm>
        </p:grpSpPr>
        <p:sp>
          <p:nvSpPr>
            <p:cNvPr id="37" name="TextBox 36">
              <a:extLst>
                <a:ext uri="{FF2B5EF4-FFF2-40B4-BE49-F238E27FC236}">
                  <a16:creationId xmlns:a16="http://schemas.microsoft.com/office/drawing/2014/main" id="{9D4B19C9-4313-4D49-8958-22BE29CD6F4C}"/>
                </a:ext>
              </a:extLst>
            </p:cNvPr>
            <p:cNvSpPr txBox="1"/>
            <p:nvPr>
              <p:custDataLst>
                <p:tags r:id="rId15"/>
              </p:custDataLst>
            </p:nvPr>
          </p:nvSpPr>
          <p:spPr>
            <a:xfrm>
              <a:off x="1188311" y="4235577"/>
              <a:ext cx="1223402"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Speed</a:t>
              </a:r>
            </a:p>
          </p:txBody>
        </p:sp>
        <p:sp>
          <p:nvSpPr>
            <p:cNvPr id="38" name="TextBox 37">
              <a:extLst>
                <a:ext uri="{FF2B5EF4-FFF2-40B4-BE49-F238E27FC236}">
                  <a16:creationId xmlns:a16="http://schemas.microsoft.com/office/drawing/2014/main" id="{3DB503C8-0965-4458-9647-764AA3CD57DD}"/>
                </a:ext>
              </a:extLst>
            </p:cNvPr>
            <p:cNvSpPr txBox="1"/>
            <p:nvPr>
              <p:custDataLst>
                <p:tags r:id="rId16"/>
              </p:custDataLst>
            </p:nvPr>
          </p:nvSpPr>
          <p:spPr>
            <a:xfrm>
              <a:off x="2660567" y="4235577"/>
              <a:ext cx="1964856"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actual speed of the fastest available service tier falls below the unserved or underserved thresholds.</a:t>
              </a:r>
            </a:p>
          </p:txBody>
        </p:sp>
        <p:sp>
          <p:nvSpPr>
            <p:cNvPr id="39" name="TextBox 38">
              <a:extLst>
                <a:ext uri="{FF2B5EF4-FFF2-40B4-BE49-F238E27FC236}">
                  <a16:creationId xmlns:a16="http://schemas.microsoft.com/office/drawing/2014/main" id="{7D043472-1F1C-4ABD-890E-1EB6823245BF}"/>
                </a:ext>
              </a:extLst>
            </p:cNvPr>
            <p:cNvSpPr txBox="1">
              <a:spLocks/>
            </p:cNvSpPr>
            <p:nvPr>
              <p:custDataLst>
                <p:tags r:id="rId17"/>
              </p:custDataLst>
            </p:nvPr>
          </p:nvSpPr>
          <p:spPr>
            <a:xfrm>
              <a:off x="4874277" y="4235577"/>
              <a:ext cx="4029903" cy="30777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300"/>
                </a:spcBef>
              </a:pPr>
              <a:r>
                <a:rPr lang="en-US" sz="1000" dirty="0"/>
                <a:t>Speed test by subscriber, showing the insufficient speed and meeting the requirements for speed tests</a:t>
              </a:r>
            </a:p>
          </p:txBody>
        </p:sp>
        <p:sp>
          <p:nvSpPr>
            <p:cNvPr id="40" name="TextBox 39">
              <a:extLst>
                <a:ext uri="{FF2B5EF4-FFF2-40B4-BE49-F238E27FC236}">
                  <a16:creationId xmlns:a16="http://schemas.microsoft.com/office/drawing/2014/main" id="{B633BB13-6539-4F3B-B372-65177B8B68FB}"/>
                </a:ext>
              </a:extLst>
            </p:cNvPr>
            <p:cNvSpPr txBox="1"/>
            <p:nvPr/>
          </p:nvSpPr>
          <p:spPr>
            <a:xfrm>
              <a:off x="9153036" y="4235577"/>
              <a:ext cx="2484228"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000" dirty="0"/>
                <a:t>Provider has countervailing speed test evidence showing sufficient speed,</a:t>
              </a:r>
              <a:br>
                <a:rPr lang="en-US" sz="1000" dirty="0"/>
              </a:br>
              <a:r>
                <a:rPr lang="en-US" sz="1000" dirty="0"/>
                <a:t>e.g., from their own network management system.</a:t>
              </a:r>
              <a:r>
                <a:rPr lang="en-US" sz="1000" baseline="30000" dirty="0"/>
                <a:t>2</a:t>
              </a:r>
            </a:p>
          </p:txBody>
        </p:sp>
        <p:sp>
          <p:nvSpPr>
            <p:cNvPr id="41" name="TextBox 40">
              <a:extLst>
                <a:ext uri="{FF2B5EF4-FFF2-40B4-BE49-F238E27FC236}">
                  <a16:creationId xmlns:a16="http://schemas.microsoft.com/office/drawing/2014/main" id="{36E1953A-4AA0-4189-8FE8-453AB2ECD375}"/>
                </a:ext>
              </a:extLst>
            </p:cNvPr>
            <p:cNvSpPr txBox="1"/>
            <p:nvPr>
              <p:custDataLst>
                <p:tags r:id="rId18"/>
              </p:custDataLst>
            </p:nvPr>
          </p:nvSpPr>
          <p:spPr>
            <a:xfrm>
              <a:off x="554736" y="4235577"/>
              <a:ext cx="84960"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S</a:t>
              </a:r>
            </a:p>
          </p:txBody>
        </p:sp>
      </p:grpSp>
      <p:grpSp>
        <p:nvGrpSpPr>
          <p:cNvPr id="30" name="Group 29">
            <a:extLst>
              <a:ext uri="{FF2B5EF4-FFF2-40B4-BE49-F238E27FC236}">
                <a16:creationId xmlns:a16="http://schemas.microsoft.com/office/drawing/2014/main" id="{1008AA0E-02B5-40A5-8F4E-59C21C81260C}"/>
              </a:ext>
            </a:extLst>
          </p:cNvPr>
          <p:cNvGrpSpPr/>
          <p:nvPr/>
        </p:nvGrpSpPr>
        <p:grpSpPr>
          <a:xfrm>
            <a:off x="554736" y="5104131"/>
            <a:ext cx="11082528" cy="615553"/>
            <a:chOff x="554736" y="5069981"/>
            <a:chExt cx="11082528" cy="615553"/>
          </a:xfrm>
        </p:grpSpPr>
        <p:sp>
          <p:nvSpPr>
            <p:cNvPr id="45" name="TextBox 44">
              <a:extLst>
                <a:ext uri="{FF2B5EF4-FFF2-40B4-BE49-F238E27FC236}">
                  <a16:creationId xmlns:a16="http://schemas.microsoft.com/office/drawing/2014/main" id="{1E1C4E29-9389-4221-B1F3-4D2C57EEFA40}"/>
                </a:ext>
              </a:extLst>
            </p:cNvPr>
            <p:cNvSpPr txBox="1"/>
            <p:nvPr>
              <p:custDataLst>
                <p:tags r:id="rId11"/>
              </p:custDataLst>
            </p:nvPr>
          </p:nvSpPr>
          <p:spPr>
            <a:xfrm>
              <a:off x="1188311" y="5069981"/>
              <a:ext cx="1223402"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Latency</a:t>
              </a:r>
            </a:p>
          </p:txBody>
        </p:sp>
        <p:sp>
          <p:nvSpPr>
            <p:cNvPr id="46" name="TextBox 45">
              <a:extLst>
                <a:ext uri="{FF2B5EF4-FFF2-40B4-BE49-F238E27FC236}">
                  <a16:creationId xmlns:a16="http://schemas.microsoft.com/office/drawing/2014/main" id="{68D550A4-38D1-4311-9437-391EEA3B998A}"/>
                </a:ext>
              </a:extLst>
            </p:cNvPr>
            <p:cNvSpPr txBox="1"/>
            <p:nvPr>
              <p:custDataLst>
                <p:tags r:id="rId12"/>
              </p:custDataLst>
            </p:nvPr>
          </p:nvSpPr>
          <p:spPr>
            <a:xfrm>
              <a:off x="2660567" y="5069981"/>
              <a:ext cx="1964856" cy="461665"/>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round-trip latency of </a:t>
              </a:r>
              <a:br>
                <a:rPr lang="en-US" sz="1000" dirty="0"/>
              </a:br>
              <a:r>
                <a:rPr lang="en-US" sz="1000" dirty="0"/>
                <a:t>the broadband service exceeds </a:t>
              </a:r>
              <a:br>
                <a:rPr lang="en-US" sz="1000" dirty="0"/>
              </a:br>
              <a:r>
                <a:rPr lang="en-US" sz="1000" dirty="0"/>
                <a:t>100 ms.</a:t>
              </a:r>
            </a:p>
          </p:txBody>
        </p:sp>
        <p:sp>
          <p:nvSpPr>
            <p:cNvPr id="47" name="TextBox 46">
              <a:extLst>
                <a:ext uri="{FF2B5EF4-FFF2-40B4-BE49-F238E27FC236}">
                  <a16:creationId xmlns:a16="http://schemas.microsoft.com/office/drawing/2014/main" id="{52CA17D5-8FA9-455D-85C1-EEC5E0A959F4}"/>
                </a:ext>
              </a:extLst>
            </p:cNvPr>
            <p:cNvSpPr txBox="1">
              <a:spLocks/>
            </p:cNvSpPr>
            <p:nvPr>
              <p:custDataLst>
                <p:tags r:id="rId13"/>
              </p:custDataLst>
            </p:nvPr>
          </p:nvSpPr>
          <p:spPr>
            <a:xfrm>
              <a:off x="4874277" y="5069981"/>
              <a:ext cx="4029903"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300"/>
                </a:spcBef>
              </a:pPr>
              <a:r>
                <a:rPr lang="en-US" sz="1000" dirty="0"/>
                <a:t>Speed test by subscriber, showing the excessive latency</a:t>
              </a:r>
            </a:p>
          </p:txBody>
        </p:sp>
        <p:sp>
          <p:nvSpPr>
            <p:cNvPr id="48" name="TextBox 47">
              <a:extLst>
                <a:ext uri="{FF2B5EF4-FFF2-40B4-BE49-F238E27FC236}">
                  <a16:creationId xmlns:a16="http://schemas.microsoft.com/office/drawing/2014/main" id="{DAE397CA-556F-4E0D-8372-CB2C2BB70B50}"/>
                </a:ext>
              </a:extLst>
            </p:cNvPr>
            <p:cNvSpPr txBox="1"/>
            <p:nvPr/>
          </p:nvSpPr>
          <p:spPr>
            <a:xfrm>
              <a:off x="9153036" y="5069981"/>
              <a:ext cx="2484228"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000" dirty="0"/>
                <a:t>Provider has countervailing speed test evidence showing latency at or below </a:t>
              </a:r>
              <a:br>
                <a:rPr lang="en-US" sz="1000" dirty="0"/>
              </a:br>
              <a:r>
                <a:rPr lang="en-US" sz="1000" dirty="0"/>
                <a:t>100 ms, e.g., from their own network management system.</a:t>
              </a:r>
              <a:r>
                <a:rPr lang="en-US" sz="1000" baseline="30000" dirty="0"/>
                <a:t>3</a:t>
              </a:r>
            </a:p>
          </p:txBody>
        </p:sp>
        <p:sp>
          <p:nvSpPr>
            <p:cNvPr id="49" name="TextBox 48">
              <a:extLst>
                <a:ext uri="{FF2B5EF4-FFF2-40B4-BE49-F238E27FC236}">
                  <a16:creationId xmlns:a16="http://schemas.microsoft.com/office/drawing/2014/main" id="{7D4715C9-8F2A-408E-92E0-600A20A582D8}"/>
                </a:ext>
              </a:extLst>
            </p:cNvPr>
            <p:cNvSpPr txBox="1"/>
            <p:nvPr>
              <p:custDataLst>
                <p:tags r:id="rId14"/>
              </p:custDataLst>
            </p:nvPr>
          </p:nvSpPr>
          <p:spPr>
            <a:xfrm>
              <a:off x="554736" y="5069981"/>
              <a:ext cx="78548"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L</a:t>
              </a:r>
            </a:p>
          </p:txBody>
        </p:sp>
      </p:grpSp>
      <p:cxnSp>
        <p:nvCxnSpPr>
          <p:cNvPr id="42" name="Straight Connector 41">
            <a:extLst>
              <a:ext uri="{FF2B5EF4-FFF2-40B4-BE49-F238E27FC236}">
                <a16:creationId xmlns:a16="http://schemas.microsoft.com/office/drawing/2014/main" id="{460F175C-DB73-4CEF-9E6B-346E7BED235E}"/>
              </a:ext>
            </a:extLst>
          </p:cNvPr>
          <p:cNvCxnSpPr>
            <a:cxnSpLocks/>
          </p:cNvCxnSpPr>
          <p:nvPr>
            <p:custDataLst>
              <p:tags r:id="rId8"/>
            </p:custDataLst>
          </p:nvPr>
        </p:nvCxnSpPr>
        <p:spPr>
          <a:xfrm>
            <a:off x="554736" y="4267843"/>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D2CD76-73B8-4845-B6F4-FDE0AB8BA212}"/>
              </a:ext>
            </a:extLst>
          </p:cNvPr>
          <p:cNvCxnSpPr>
            <a:cxnSpLocks/>
          </p:cNvCxnSpPr>
          <p:nvPr>
            <p:custDataLst>
              <p:tags r:id="rId9"/>
            </p:custDataLst>
          </p:nvPr>
        </p:nvCxnSpPr>
        <p:spPr>
          <a:xfrm>
            <a:off x="554736" y="5030552"/>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54" name="4. Footnote">
            <a:extLst>
              <a:ext uri="{FF2B5EF4-FFF2-40B4-BE49-F238E27FC236}">
                <a16:creationId xmlns:a16="http://schemas.microsoft.com/office/drawing/2014/main" id="{5C1E0393-2127-4FAC-9BB1-BEB193A425BE}"/>
              </a:ext>
            </a:extLst>
          </p:cNvPr>
          <p:cNvSpPr txBox="1">
            <a:spLocks/>
          </p:cNvSpPr>
          <p:nvPr>
            <p:custDataLst>
              <p:tags r:id="rId10"/>
            </p:custDataLst>
          </p:nvPr>
        </p:nvSpPr>
        <p:spPr>
          <a:xfrm>
            <a:off x="553971" y="5850995"/>
            <a:ext cx="11082528" cy="615553"/>
          </a:xfrm>
          <a:prstGeom prst="rect">
            <a:avLst/>
          </a:prstGeom>
          <a:noFill/>
        </p:spPr>
        <p:txBody>
          <a:bodyPr wrap="square" lIns="0" tIns="0" rIns="0" bIns="0" rtlCol="0" anchor="b">
            <a:spAutoFit/>
          </a:bodyPr>
          <a:lstStyle/>
          <a:p>
            <a:pPr marL="112713" marR="0" lvl="0" indent="-112713" algn="l" defTabSz="914400" rtl="0" eaLnBrk="1" fontAlgn="auto" latinLnBrk="0" hangingPunct="1">
              <a:lnSpc>
                <a:spcPct val="100000"/>
              </a:lnSpc>
              <a:spcBef>
                <a:spcPts val="0"/>
              </a:spcBef>
              <a:spcAft>
                <a:spcPts val="0"/>
              </a:spcAft>
              <a:buClrTx/>
              <a:buSzTx/>
              <a:buFontTx/>
              <a:buNone/>
              <a:tabLst/>
              <a:defRPr/>
            </a:pPr>
            <a:r>
              <a:rPr lang="en-US" sz="800" kern="1200" dirty="0">
                <a:latin typeface="+mn-lt"/>
                <a:ea typeface="+mn-ea"/>
                <a:cs typeface="Arial" panose="020B0604020202020204" pitchFamily="34" charset="0"/>
              </a:rPr>
              <a:t>1. A standard broadband installation is defined in the Broadband DATA Act (47 U.S.C. § 641(14)) as “[t]he initiation by a provider of fixed broadband internet access service [within 10 business days of a request] in an area in which the provider has not previously offered that service, with no charges or delays attributable to the extension of the network of the provider.” , </a:t>
            </a:r>
          </a:p>
          <a:p>
            <a:pPr marL="115888" marR="0" lvl="0" indent="-115888" algn="l" defTabSz="914400" rtl="0" eaLnBrk="1" fontAlgn="auto" latinLnBrk="0" hangingPunct="1">
              <a:lnSpc>
                <a:spcPct val="100000"/>
              </a:lnSpc>
              <a:spcBef>
                <a:spcPts val="0"/>
              </a:spcBef>
              <a:spcAft>
                <a:spcPts val="0"/>
              </a:spcAft>
              <a:buClrTx/>
              <a:buSzTx/>
              <a:buFontTx/>
              <a:buNone/>
              <a:tabLst/>
              <a:defRPr/>
            </a:pPr>
            <a:r>
              <a:rPr lang="en-US" sz="800" kern="1200" dirty="0">
                <a:latin typeface="+mn-lt"/>
                <a:ea typeface="+mn-ea"/>
                <a:cs typeface="Arial" panose="020B0604020202020204" pitchFamily="34" charset="0"/>
              </a:rPr>
              <a:t>2. As described in the NOFO, provider’s countervailing speed test should show that 80 percent of a provider’s download and upload measurements are at or above 80 percent of the required speed.   See Performance Measures Order, 34 FCC Rcd at 6528, para. 51. See BEAD NOFO at 65, n. 80, Section IV.C.2.a.,</a:t>
            </a:r>
          </a:p>
          <a:p>
            <a:pPr marL="115888" marR="0" lvl="0" indent="-115888" algn="l" defTabSz="914400" rtl="0" eaLnBrk="1" fontAlgn="auto" latinLnBrk="0" hangingPunct="1">
              <a:lnSpc>
                <a:spcPct val="100000"/>
              </a:lnSpc>
              <a:spcBef>
                <a:spcPts val="0"/>
              </a:spcBef>
              <a:spcAft>
                <a:spcPts val="0"/>
              </a:spcAft>
              <a:buClrTx/>
              <a:buSzTx/>
              <a:buFontTx/>
              <a:buNone/>
              <a:tabLst/>
              <a:defRPr/>
            </a:pPr>
            <a:r>
              <a:rPr lang="en-US" sz="800" kern="1200" dirty="0">
                <a:latin typeface="+mn-lt"/>
                <a:ea typeface="+mn-ea"/>
                <a:cs typeface="Arial" panose="020B0604020202020204" pitchFamily="34" charset="0"/>
              </a:rPr>
              <a:t>3. Ibid.</a:t>
            </a:r>
          </a:p>
        </p:txBody>
      </p:sp>
      <p:sp>
        <p:nvSpPr>
          <p:cNvPr id="51" name="TextBox 50">
            <a:extLst>
              <a:ext uri="{FF2B5EF4-FFF2-40B4-BE49-F238E27FC236}">
                <a16:creationId xmlns:a16="http://schemas.microsoft.com/office/drawing/2014/main" id="{4D7BC6FC-AD4B-4357-BCB3-B5496BBA3668}"/>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id="{34BDCC6D-F43A-498A-BB91-A232E010416C}"/>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3" name="Rectangle 2">
            <a:extLst>
              <a:ext uri="{FF2B5EF4-FFF2-40B4-BE49-F238E27FC236}">
                <a16:creationId xmlns:a16="http://schemas.microsoft.com/office/drawing/2014/main" id="{29E57854-F786-4442-8CBD-556EE7EC8800}"/>
              </a:ext>
            </a:extLst>
          </p:cNvPr>
          <p:cNvSpPr/>
          <p:nvPr/>
        </p:nvSpPr>
        <p:spPr>
          <a:xfrm>
            <a:off x="553971" y="1250397"/>
            <a:ext cx="11083293" cy="42547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300" dirty="0">
                <a:solidFill>
                  <a:schemeClr val="bg1"/>
                </a:solidFill>
              </a:rPr>
              <a:t>Note: Below are examples of acceptable evidence for BEAD challenges and rebuttals per the NTIA Policy Note. Eligible Entities may accept a wide range of data sources (subject to NTIA approval), as long as any data source is documented and verifiable by a Third Party</a:t>
            </a:r>
          </a:p>
        </p:txBody>
      </p:sp>
      <p:sp>
        <p:nvSpPr>
          <p:cNvPr id="44" name="TextBox 43">
            <a:extLst>
              <a:ext uri="{FF2B5EF4-FFF2-40B4-BE49-F238E27FC236}">
                <a16:creationId xmlns:a16="http://schemas.microsoft.com/office/drawing/2014/main" id="{4E3A273C-638A-43E3-A9CC-7DFA9FFC0CB9}"/>
              </a:ext>
            </a:extLst>
          </p:cNvPr>
          <p:cNvSpPr txBox="1"/>
          <p:nvPr/>
        </p:nvSpPr>
        <p:spPr>
          <a:xfrm>
            <a:off x="559130" y="6522983"/>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r>
              <a:rPr lang="en-US" sz="800" dirty="0">
                <a:hlinkClick r:id="rId26"/>
              </a:rPr>
              <a:t>BEAD Challenge Process Policy Notice</a:t>
            </a:r>
            <a:r>
              <a:rPr lang="en-US" sz="800" dirty="0"/>
              <a:t>. NTIA. Internet For All.</a:t>
            </a:r>
          </a:p>
        </p:txBody>
      </p:sp>
      <p:sp>
        <p:nvSpPr>
          <p:cNvPr id="43" name="TextBox 42">
            <a:extLst>
              <a:ext uri="{FF2B5EF4-FFF2-40B4-BE49-F238E27FC236}">
                <a16:creationId xmlns:a16="http://schemas.microsoft.com/office/drawing/2014/main" id="{B6312B14-C030-4BE7-B669-DCD6B0D93B13}"/>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Tree>
    <p:extLst>
      <p:ext uri="{BB962C8B-B14F-4D97-AF65-F5344CB8AC3E}">
        <p14:creationId xmlns:p14="http://schemas.microsoft.com/office/powerpoint/2010/main" val="1216185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DD324C0E-66DC-4D35-9F60-346272B3BB70}"/>
              </a:ext>
            </a:extLst>
          </p:cNvPr>
          <p:cNvGraphicFramePr>
            <a:graphicFrameLocks noChangeAspect="1"/>
          </p:cNvGraphicFramePr>
          <p:nvPr>
            <p:custDataLst>
              <p:tags r:id="rId1"/>
            </p:custDataLst>
            <p:extLst>
              <p:ext uri="{D42A27DB-BD31-4B8C-83A1-F6EECF244321}">
                <p14:modId xmlns:p14="http://schemas.microsoft.com/office/powerpoint/2010/main" val="2443919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53" imgH="353" progId="TCLayout.ActiveDocument.1">
                  <p:embed/>
                </p:oleObj>
              </mc:Choice>
              <mc:Fallback>
                <p:oleObj name="think-cell Slide" r:id="rId28" imgW="353" imgH="353" progId="TCLayout.ActiveDocument.1">
                  <p:embed/>
                  <p:pic>
                    <p:nvPicPr>
                      <p:cNvPr id="8" name="Object 2" hidden="1">
                        <a:extLst>
                          <a:ext uri="{FF2B5EF4-FFF2-40B4-BE49-F238E27FC236}">
                            <a16:creationId xmlns:a16="http://schemas.microsoft.com/office/drawing/2014/main" id="{DD324C0E-66DC-4D35-9F60-346272B3BB70}"/>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115637-C97E-4B52-98CF-D4675D38CD42}"/>
              </a:ext>
            </a:extLst>
          </p:cNvPr>
          <p:cNvSpPr>
            <a:spLocks noGrp="1"/>
          </p:cNvSpPr>
          <p:nvPr>
            <p:ph type="title"/>
          </p:nvPr>
        </p:nvSpPr>
        <p:spPr>
          <a:xfrm>
            <a:off x="554736" y="182372"/>
            <a:ext cx="11082528" cy="731520"/>
          </a:xfr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Examples of Acceptable Evidence for BEAD Challenges </a:t>
            </a:r>
            <a:br>
              <a:rPr lang="en-US" dirty="0"/>
            </a:br>
            <a:r>
              <a:rPr lang="en-US" dirty="0"/>
              <a:t>and Rebuttals (2/3)</a:t>
            </a:r>
          </a:p>
        </p:txBody>
      </p:sp>
      <p:sp>
        <p:nvSpPr>
          <p:cNvPr id="54" name="4. Footnote">
            <a:extLst>
              <a:ext uri="{FF2B5EF4-FFF2-40B4-BE49-F238E27FC236}">
                <a16:creationId xmlns:a16="http://schemas.microsoft.com/office/drawing/2014/main" id="{5C1E0393-2127-4FAC-9BB1-BEB193A425BE}"/>
              </a:ext>
            </a:extLst>
          </p:cNvPr>
          <p:cNvSpPr txBox="1">
            <a:spLocks/>
          </p:cNvSpPr>
          <p:nvPr>
            <p:custDataLst>
              <p:tags r:id="rId2"/>
            </p:custDataLst>
          </p:nvPr>
        </p:nvSpPr>
        <p:spPr>
          <a:xfrm>
            <a:off x="553971" y="6234388"/>
            <a:ext cx="11082528" cy="246221"/>
          </a:xfrm>
          <a:prstGeom prst="rect">
            <a:avLst/>
          </a:prstGeom>
          <a:noFill/>
        </p:spPr>
        <p:txBody>
          <a:bodyPr wrap="square" lIns="0" tIns="0" rIns="0" bIns="0" rtlCol="0" anchor="b">
            <a:noAutofit/>
          </a:bodyPr>
          <a:lstStyle/>
          <a:p>
            <a:pPr marL="112713" marR="0" lvl="0" indent="-112713" algn="l" defTabSz="914400" rtl="0" eaLnBrk="1" fontAlgn="auto" latinLnBrk="0" hangingPunct="1">
              <a:lnSpc>
                <a:spcPct val="100000"/>
              </a:lnSpc>
              <a:spcBef>
                <a:spcPts val="0"/>
              </a:spcBef>
              <a:spcAft>
                <a:spcPts val="0"/>
              </a:spcAft>
              <a:buClrTx/>
              <a:buSzTx/>
              <a:buFontTx/>
              <a:buNone/>
              <a:tabLst/>
              <a:defRPr/>
            </a:pPr>
            <a:r>
              <a:rPr lang="en-US" sz="800" dirty="0"/>
              <a:t>1. For example, this excludes business-oriented plans not commonly sold to residential locations. An unreasonable capacity allowance is defined as a data cap that falls below the capacity allowance of 600 GB listed in the FCC 2023 Urban Rate Survey (FCC Public Notice DA 22-1338, December 16, 2022).</a:t>
            </a:r>
            <a:endParaRPr lang="en-US" sz="800" kern="1200" dirty="0">
              <a:latin typeface="+mn-lt"/>
              <a:ea typeface="+mn-ea"/>
              <a:cs typeface="Arial" panose="020B0604020202020204" pitchFamily="34" charset="0"/>
            </a:endParaRPr>
          </a:p>
        </p:txBody>
      </p:sp>
      <p:grpSp>
        <p:nvGrpSpPr>
          <p:cNvPr id="23" name="Group 22">
            <a:extLst>
              <a:ext uri="{FF2B5EF4-FFF2-40B4-BE49-F238E27FC236}">
                <a16:creationId xmlns:a16="http://schemas.microsoft.com/office/drawing/2014/main" id="{2975A0D2-32DD-4E21-A8EB-5515CA4E18C9}"/>
              </a:ext>
            </a:extLst>
          </p:cNvPr>
          <p:cNvGrpSpPr/>
          <p:nvPr/>
        </p:nvGrpSpPr>
        <p:grpSpPr>
          <a:xfrm>
            <a:off x="554736" y="2039829"/>
            <a:ext cx="11082528" cy="615553"/>
            <a:chOff x="554736" y="2016179"/>
            <a:chExt cx="11082528" cy="615553"/>
          </a:xfrm>
        </p:grpSpPr>
        <p:sp>
          <p:nvSpPr>
            <p:cNvPr id="13" name="TextBox 12">
              <a:extLst>
                <a:ext uri="{FF2B5EF4-FFF2-40B4-BE49-F238E27FC236}">
                  <a16:creationId xmlns:a16="http://schemas.microsoft.com/office/drawing/2014/main" id="{2C8F1B49-A864-4489-9B25-5EC6FBB4B393}"/>
                </a:ext>
              </a:extLst>
            </p:cNvPr>
            <p:cNvSpPr txBox="1">
              <a:spLocks/>
            </p:cNvSpPr>
            <p:nvPr>
              <p:custDataLst>
                <p:tags r:id="rId24"/>
              </p:custDataLst>
            </p:nvPr>
          </p:nvSpPr>
          <p:spPr>
            <a:xfrm>
              <a:off x="1188311" y="2016179"/>
              <a:ext cx="1223402"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Data cap</a:t>
              </a:r>
            </a:p>
          </p:txBody>
        </p:sp>
        <p:sp>
          <p:nvSpPr>
            <p:cNvPr id="15" name="TextBox 14">
              <a:extLst>
                <a:ext uri="{FF2B5EF4-FFF2-40B4-BE49-F238E27FC236}">
                  <a16:creationId xmlns:a16="http://schemas.microsoft.com/office/drawing/2014/main" id="{B1DEE927-53B4-4C6C-92DE-982362A7A503}"/>
                </a:ext>
              </a:extLst>
            </p:cNvPr>
            <p:cNvSpPr txBox="1">
              <a:spLocks/>
            </p:cNvSpPr>
            <p:nvPr>
              <p:custDataLst>
                <p:tags r:id="rId25"/>
              </p:custDataLst>
            </p:nvPr>
          </p:nvSpPr>
          <p:spPr>
            <a:xfrm>
              <a:off x="2660567" y="2016179"/>
              <a:ext cx="1964856"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only service plans marketed to consumers impose an unreasonable capacity allowance (“data cap”) on the consumer.</a:t>
              </a:r>
              <a:r>
                <a:rPr lang="en-US" sz="1000" baseline="30000" dirty="0"/>
                <a:t>1</a:t>
              </a:r>
            </a:p>
          </p:txBody>
        </p:sp>
        <p:sp>
          <p:nvSpPr>
            <p:cNvPr id="33" name="TextBox 32">
              <a:extLst>
                <a:ext uri="{FF2B5EF4-FFF2-40B4-BE49-F238E27FC236}">
                  <a16:creationId xmlns:a16="http://schemas.microsoft.com/office/drawing/2014/main" id="{BC8F698D-91D7-4399-8C60-529F9EC5E93C}"/>
                </a:ext>
              </a:extLst>
            </p:cNvPr>
            <p:cNvSpPr txBox="1">
              <a:spLocks/>
            </p:cNvSpPr>
            <p:nvPr/>
          </p:nvSpPr>
          <p:spPr>
            <a:xfrm>
              <a:off x="9153036" y="2016179"/>
              <a:ext cx="2484228"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Provider has terms of service showing that it does not impose a data cap.</a:t>
              </a:r>
            </a:p>
          </p:txBody>
        </p:sp>
        <p:sp>
          <p:nvSpPr>
            <p:cNvPr id="36" name="TextBox 35">
              <a:extLst>
                <a:ext uri="{FF2B5EF4-FFF2-40B4-BE49-F238E27FC236}">
                  <a16:creationId xmlns:a16="http://schemas.microsoft.com/office/drawing/2014/main" id="{A43990C3-AF20-4F74-A813-037B615505AD}"/>
                </a:ext>
              </a:extLst>
            </p:cNvPr>
            <p:cNvSpPr txBox="1"/>
            <p:nvPr>
              <p:custDataLst>
                <p:tags r:id="rId26"/>
              </p:custDataLst>
            </p:nvPr>
          </p:nvSpPr>
          <p:spPr>
            <a:xfrm>
              <a:off x="554736" y="2016179"/>
              <a:ext cx="92974" cy="153888"/>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D</a:t>
              </a:r>
            </a:p>
          </p:txBody>
        </p:sp>
        <p:sp>
          <p:nvSpPr>
            <p:cNvPr id="17" name="TextBox 16">
              <a:extLst>
                <a:ext uri="{FF2B5EF4-FFF2-40B4-BE49-F238E27FC236}">
                  <a16:creationId xmlns:a16="http://schemas.microsoft.com/office/drawing/2014/main" id="{344A749A-834C-4DA1-9521-F5B13C9F3813}"/>
                </a:ext>
              </a:extLst>
            </p:cNvPr>
            <p:cNvSpPr txBox="1">
              <a:spLocks/>
            </p:cNvSpPr>
            <p:nvPr/>
          </p:nvSpPr>
          <p:spPr>
            <a:xfrm>
              <a:off x="4874277" y="2016179"/>
              <a:ext cx="4029903" cy="3847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300"/>
                </a:spcBef>
              </a:pPr>
              <a:r>
                <a:rPr lang="en-US" sz="1000" dirty="0"/>
                <a:t>Screenshot of provider webpage.</a:t>
              </a:r>
            </a:p>
            <a:p>
              <a:pPr lvl="1">
                <a:spcBef>
                  <a:spcPts val="300"/>
                </a:spcBef>
              </a:pPr>
              <a:r>
                <a:rPr lang="en-US" sz="1000" dirty="0"/>
                <a:t>Service description provided to consumer.</a:t>
              </a:r>
            </a:p>
          </p:txBody>
        </p:sp>
      </p:grpSp>
      <p:grpSp>
        <p:nvGrpSpPr>
          <p:cNvPr id="11" name="Group 10">
            <a:extLst>
              <a:ext uri="{FF2B5EF4-FFF2-40B4-BE49-F238E27FC236}">
                <a16:creationId xmlns:a16="http://schemas.microsoft.com/office/drawing/2014/main" id="{F9F43B16-074D-4F87-BEED-F578ECAC2804}"/>
              </a:ext>
            </a:extLst>
          </p:cNvPr>
          <p:cNvGrpSpPr/>
          <p:nvPr/>
        </p:nvGrpSpPr>
        <p:grpSpPr>
          <a:xfrm>
            <a:off x="554736" y="3816755"/>
            <a:ext cx="11082528" cy="461665"/>
            <a:chOff x="554736" y="4154641"/>
            <a:chExt cx="11082528" cy="694230"/>
          </a:xfrm>
        </p:grpSpPr>
        <p:sp>
          <p:nvSpPr>
            <p:cNvPr id="37" name="TextBox 36">
              <a:extLst>
                <a:ext uri="{FF2B5EF4-FFF2-40B4-BE49-F238E27FC236}">
                  <a16:creationId xmlns:a16="http://schemas.microsoft.com/office/drawing/2014/main" id="{9D4B19C9-4313-4D49-8958-22BE29CD6F4C}"/>
                </a:ext>
              </a:extLst>
            </p:cNvPr>
            <p:cNvSpPr txBox="1">
              <a:spLocks/>
            </p:cNvSpPr>
            <p:nvPr>
              <p:custDataLst>
                <p:tags r:id="rId20"/>
              </p:custDataLst>
            </p:nvPr>
          </p:nvSpPr>
          <p:spPr>
            <a:xfrm>
              <a:off x="1188311" y="4154641"/>
              <a:ext cx="1223402" cy="231410"/>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Business service only</a:t>
              </a:r>
            </a:p>
          </p:txBody>
        </p:sp>
        <p:sp>
          <p:nvSpPr>
            <p:cNvPr id="38" name="TextBox 37">
              <a:extLst>
                <a:ext uri="{FF2B5EF4-FFF2-40B4-BE49-F238E27FC236}">
                  <a16:creationId xmlns:a16="http://schemas.microsoft.com/office/drawing/2014/main" id="{3DB503C8-0965-4458-9647-764AA3CD57DD}"/>
                </a:ext>
              </a:extLst>
            </p:cNvPr>
            <p:cNvSpPr txBox="1">
              <a:spLocks/>
            </p:cNvSpPr>
            <p:nvPr>
              <p:custDataLst>
                <p:tags r:id="rId21"/>
              </p:custDataLst>
            </p:nvPr>
          </p:nvSpPr>
          <p:spPr>
            <a:xfrm>
              <a:off x="2660567" y="4154641"/>
              <a:ext cx="1964856" cy="694230"/>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location is residential, but the service offered is marketed or available only to businesses. </a:t>
              </a:r>
            </a:p>
          </p:txBody>
        </p:sp>
        <p:sp>
          <p:nvSpPr>
            <p:cNvPr id="39" name="TextBox 38">
              <a:extLst>
                <a:ext uri="{FF2B5EF4-FFF2-40B4-BE49-F238E27FC236}">
                  <a16:creationId xmlns:a16="http://schemas.microsoft.com/office/drawing/2014/main" id="{7D043472-1F1C-4ABD-890E-1EB6823245BF}"/>
                </a:ext>
              </a:extLst>
            </p:cNvPr>
            <p:cNvSpPr txBox="1">
              <a:spLocks/>
            </p:cNvSpPr>
            <p:nvPr>
              <p:custDataLst>
                <p:tags r:id="rId22"/>
              </p:custDataLst>
            </p:nvPr>
          </p:nvSpPr>
          <p:spPr>
            <a:xfrm>
              <a:off x="4874277" y="4154641"/>
              <a:ext cx="4029903" cy="231409"/>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300"/>
                </a:spcBef>
              </a:pPr>
              <a:r>
                <a:rPr lang="en-US" sz="1000" dirty="0"/>
                <a:t>Screenshot of provider webpage.</a:t>
              </a:r>
            </a:p>
          </p:txBody>
        </p:sp>
        <p:sp>
          <p:nvSpPr>
            <p:cNvPr id="40" name="TextBox 39">
              <a:extLst>
                <a:ext uri="{FF2B5EF4-FFF2-40B4-BE49-F238E27FC236}">
                  <a16:creationId xmlns:a16="http://schemas.microsoft.com/office/drawing/2014/main" id="{B633BB13-6539-4F3B-B372-65177B8B68FB}"/>
                </a:ext>
              </a:extLst>
            </p:cNvPr>
            <p:cNvSpPr txBox="1">
              <a:spLocks/>
            </p:cNvSpPr>
            <p:nvPr/>
          </p:nvSpPr>
          <p:spPr>
            <a:xfrm>
              <a:off x="9153036" y="4154641"/>
              <a:ext cx="2484228" cy="6942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Provider documentation that the service listed in the BDC is available at the location and is marketed to consumers.</a:t>
              </a:r>
              <a:endParaRPr lang="en-US" sz="1000" baseline="30000" dirty="0"/>
            </a:p>
          </p:txBody>
        </p:sp>
        <p:sp>
          <p:nvSpPr>
            <p:cNvPr id="41" name="TextBox 40">
              <a:extLst>
                <a:ext uri="{FF2B5EF4-FFF2-40B4-BE49-F238E27FC236}">
                  <a16:creationId xmlns:a16="http://schemas.microsoft.com/office/drawing/2014/main" id="{36E1953A-4AA0-4189-8FE8-453AB2ECD375}"/>
                </a:ext>
              </a:extLst>
            </p:cNvPr>
            <p:cNvSpPr txBox="1"/>
            <p:nvPr>
              <p:custDataLst>
                <p:tags r:id="rId23"/>
              </p:custDataLst>
            </p:nvPr>
          </p:nvSpPr>
          <p:spPr>
            <a:xfrm>
              <a:off x="554736" y="4154641"/>
              <a:ext cx="92974" cy="231409"/>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B</a:t>
              </a:r>
            </a:p>
          </p:txBody>
        </p:sp>
      </p:grpSp>
      <p:grpSp>
        <p:nvGrpSpPr>
          <p:cNvPr id="19" name="Group 18">
            <a:extLst>
              <a:ext uri="{FF2B5EF4-FFF2-40B4-BE49-F238E27FC236}">
                <a16:creationId xmlns:a16="http://schemas.microsoft.com/office/drawing/2014/main" id="{203A8FCF-204D-4E87-8BE1-3C140E689C3A}"/>
              </a:ext>
            </a:extLst>
          </p:cNvPr>
          <p:cNvGrpSpPr/>
          <p:nvPr/>
        </p:nvGrpSpPr>
        <p:grpSpPr>
          <a:xfrm>
            <a:off x="554736" y="4551328"/>
            <a:ext cx="11082528" cy="769441"/>
            <a:chOff x="554736" y="5069981"/>
            <a:chExt cx="11082528" cy="1157050"/>
          </a:xfrm>
        </p:grpSpPr>
        <p:sp>
          <p:nvSpPr>
            <p:cNvPr id="45" name="TextBox 44">
              <a:extLst>
                <a:ext uri="{FF2B5EF4-FFF2-40B4-BE49-F238E27FC236}">
                  <a16:creationId xmlns:a16="http://schemas.microsoft.com/office/drawing/2014/main" id="{1E1C4E29-9389-4221-B1F3-4D2C57EEFA40}"/>
                </a:ext>
              </a:extLst>
            </p:cNvPr>
            <p:cNvSpPr txBox="1">
              <a:spLocks/>
            </p:cNvSpPr>
            <p:nvPr>
              <p:custDataLst>
                <p:tags r:id="rId16"/>
              </p:custDataLst>
            </p:nvPr>
          </p:nvSpPr>
          <p:spPr>
            <a:xfrm>
              <a:off x="1188311" y="5069981"/>
              <a:ext cx="1223402" cy="462821"/>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Enforceable Commitment </a:t>
              </a:r>
            </a:p>
          </p:txBody>
        </p:sp>
        <p:sp>
          <p:nvSpPr>
            <p:cNvPr id="46" name="TextBox 45">
              <a:extLst>
                <a:ext uri="{FF2B5EF4-FFF2-40B4-BE49-F238E27FC236}">
                  <a16:creationId xmlns:a16="http://schemas.microsoft.com/office/drawing/2014/main" id="{68D550A4-38D1-4311-9437-391EEA3B998A}"/>
                </a:ext>
              </a:extLst>
            </p:cNvPr>
            <p:cNvSpPr txBox="1">
              <a:spLocks/>
            </p:cNvSpPr>
            <p:nvPr>
              <p:custDataLst>
                <p:tags r:id="rId17"/>
              </p:custDataLst>
            </p:nvPr>
          </p:nvSpPr>
          <p:spPr>
            <a:xfrm>
              <a:off x="2660567" y="5069981"/>
              <a:ext cx="1964856" cy="925640"/>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challenger has knowledge that broadband will be deployed at this location by the date established in the deployment obligation.</a:t>
              </a:r>
            </a:p>
          </p:txBody>
        </p:sp>
        <p:sp>
          <p:nvSpPr>
            <p:cNvPr id="47" name="TextBox 46">
              <a:extLst>
                <a:ext uri="{FF2B5EF4-FFF2-40B4-BE49-F238E27FC236}">
                  <a16:creationId xmlns:a16="http://schemas.microsoft.com/office/drawing/2014/main" id="{52CA17D5-8FA9-455D-85C1-EEC5E0A959F4}"/>
                </a:ext>
              </a:extLst>
            </p:cNvPr>
            <p:cNvSpPr txBox="1">
              <a:spLocks/>
            </p:cNvSpPr>
            <p:nvPr>
              <p:custDataLst>
                <p:tags r:id="rId18"/>
              </p:custDataLst>
            </p:nvPr>
          </p:nvSpPr>
          <p:spPr>
            <a:xfrm>
              <a:off x="4874277" y="5069981"/>
              <a:ext cx="4029903" cy="1157050"/>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300"/>
                </a:spcBef>
              </a:pPr>
              <a:r>
                <a:rPr lang="en-US" sz="1000" dirty="0"/>
                <a:t>Enforceable commitment by service provider (e.g., authorization letter). In the case of Tribal Lands, the challenger must submit the requisite legally binding agreement between the relevant Tribal Government and the service provider for the location(s) at issue (see Section 6.2 above).</a:t>
              </a:r>
            </a:p>
          </p:txBody>
        </p:sp>
        <p:sp>
          <p:nvSpPr>
            <p:cNvPr id="48" name="TextBox 47">
              <a:extLst>
                <a:ext uri="{FF2B5EF4-FFF2-40B4-BE49-F238E27FC236}">
                  <a16:creationId xmlns:a16="http://schemas.microsoft.com/office/drawing/2014/main" id="{DAE397CA-556F-4E0D-8372-CB2C2BB70B50}"/>
                </a:ext>
              </a:extLst>
            </p:cNvPr>
            <p:cNvSpPr txBox="1">
              <a:spLocks/>
            </p:cNvSpPr>
            <p:nvPr/>
          </p:nvSpPr>
          <p:spPr>
            <a:xfrm>
              <a:off x="9153036" y="5069981"/>
              <a:ext cx="2484228" cy="9256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Documentation that the provider has defaulted on the commitment or is otherwise unable to meet the commitment (e.g., is no longer a going concern).</a:t>
              </a:r>
              <a:endParaRPr lang="en-US" sz="1000" baseline="30000" dirty="0"/>
            </a:p>
          </p:txBody>
        </p:sp>
        <p:sp>
          <p:nvSpPr>
            <p:cNvPr id="49" name="TextBox 48">
              <a:extLst>
                <a:ext uri="{FF2B5EF4-FFF2-40B4-BE49-F238E27FC236}">
                  <a16:creationId xmlns:a16="http://schemas.microsoft.com/office/drawing/2014/main" id="{7D4715C9-8F2A-408E-92E0-600A20A582D8}"/>
                </a:ext>
              </a:extLst>
            </p:cNvPr>
            <p:cNvSpPr txBox="1"/>
            <p:nvPr>
              <p:custDataLst>
                <p:tags r:id="rId19"/>
              </p:custDataLst>
            </p:nvPr>
          </p:nvSpPr>
          <p:spPr>
            <a:xfrm>
              <a:off x="554736" y="5069981"/>
              <a:ext cx="84960" cy="231410"/>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E</a:t>
              </a:r>
            </a:p>
          </p:txBody>
        </p:sp>
      </p:grpSp>
      <p:grpSp>
        <p:nvGrpSpPr>
          <p:cNvPr id="9" name="Group 8">
            <a:extLst>
              <a:ext uri="{FF2B5EF4-FFF2-40B4-BE49-F238E27FC236}">
                <a16:creationId xmlns:a16="http://schemas.microsoft.com/office/drawing/2014/main" id="{D525578F-172C-4032-A0EC-FAA7B5506553}"/>
              </a:ext>
            </a:extLst>
          </p:cNvPr>
          <p:cNvGrpSpPr/>
          <p:nvPr/>
        </p:nvGrpSpPr>
        <p:grpSpPr>
          <a:xfrm>
            <a:off x="554736" y="2928292"/>
            <a:ext cx="11082528" cy="615553"/>
            <a:chOff x="554736" y="3085410"/>
            <a:chExt cx="11082528" cy="925641"/>
          </a:xfrm>
        </p:grpSpPr>
        <p:sp>
          <p:nvSpPr>
            <p:cNvPr id="53" name="TextBox 52">
              <a:extLst>
                <a:ext uri="{FF2B5EF4-FFF2-40B4-BE49-F238E27FC236}">
                  <a16:creationId xmlns:a16="http://schemas.microsoft.com/office/drawing/2014/main" id="{4B386F7A-DFA4-4133-A3D4-B6EE98854368}"/>
                </a:ext>
              </a:extLst>
            </p:cNvPr>
            <p:cNvSpPr txBox="1">
              <a:spLocks/>
            </p:cNvSpPr>
            <p:nvPr>
              <p:custDataLst>
                <p:tags r:id="rId12"/>
              </p:custDataLst>
            </p:nvPr>
          </p:nvSpPr>
          <p:spPr>
            <a:xfrm>
              <a:off x="1188311" y="3085410"/>
              <a:ext cx="1223402" cy="231410"/>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Technology</a:t>
              </a:r>
            </a:p>
          </p:txBody>
        </p:sp>
        <p:sp>
          <p:nvSpPr>
            <p:cNvPr id="55" name="TextBox 54">
              <a:extLst>
                <a:ext uri="{FF2B5EF4-FFF2-40B4-BE49-F238E27FC236}">
                  <a16:creationId xmlns:a16="http://schemas.microsoft.com/office/drawing/2014/main" id="{5BAF8B1B-53A5-4663-AC94-9734B409AE66}"/>
                </a:ext>
              </a:extLst>
            </p:cNvPr>
            <p:cNvSpPr txBox="1">
              <a:spLocks/>
            </p:cNvSpPr>
            <p:nvPr>
              <p:custDataLst>
                <p:tags r:id="rId13"/>
              </p:custDataLst>
            </p:nvPr>
          </p:nvSpPr>
          <p:spPr>
            <a:xfrm>
              <a:off x="2660567" y="3085410"/>
              <a:ext cx="1964856" cy="462821"/>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technology indicated for this location is incorrect.</a:t>
              </a:r>
            </a:p>
          </p:txBody>
        </p:sp>
        <p:sp>
          <p:nvSpPr>
            <p:cNvPr id="56" name="TextBox 55">
              <a:extLst>
                <a:ext uri="{FF2B5EF4-FFF2-40B4-BE49-F238E27FC236}">
                  <a16:creationId xmlns:a16="http://schemas.microsoft.com/office/drawing/2014/main" id="{774D0EDC-DF44-45D9-8166-C91710D6CAD7}"/>
                </a:ext>
              </a:extLst>
            </p:cNvPr>
            <p:cNvSpPr txBox="1">
              <a:spLocks/>
            </p:cNvSpPr>
            <p:nvPr>
              <p:custDataLst>
                <p:tags r:id="rId14"/>
              </p:custDataLst>
            </p:nvPr>
          </p:nvSpPr>
          <p:spPr>
            <a:xfrm>
              <a:off x="4874277" y="3085410"/>
              <a:ext cx="4029903" cy="462821"/>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300"/>
                </a:spcBef>
              </a:pPr>
              <a:r>
                <a:rPr lang="en-US" sz="1000" dirty="0"/>
                <a:t>Manufacturer and model number of residential gateway that demonstrates the service is delivered via a specific technology.</a:t>
              </a:r>
            </a:p>
          </p:txBody>
        </p:sp>
        <p:sp>
          <p:nvSpPr>
            <p:cNvPr id="57" name="TextBox 56">
              <a:extLst>
                <a:ext uri="{FF2B5EF4-FFF2-40B4-BE49-F238E27FC236}">
                  <a16:creationId xmlns:a16="http://schemas.microsoft.com/office/drawing/2014/main" id="{5F6BDA6F-B6CD-408A-B860-321B908C63C6}"/>
                </a:ext>
              </a:extLst>
            </p:cNvPr>
            <p:cNvSpPr txBox="1">
              <a:spLocks/>
            </p:cNvSpPr>
            <p:nvPr/>
          </p:nvSpPr>
          <p:spPr>
            <a:xfrm>
              <a:off x="9153036" y="3085410"/>
              <a:ext cx="2484228" cy="92564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Provider has countervailing evidence from their network management system showing an appropriate residential gateway that matches the provided service.</a:t>
              </a:r>
              <a:endParaRPr lang="en-US" sz="1000" baseline="30000" dirty="0"/>
            </a:p>
          </p:txBody>
        </p:sp>
        <p:sp>
          <p:nvSpPr>
            <p:cNvPr id="58" name="TextBox 57">
              <a:extLst>
                <a:ext uri="{FF2B5EF4-FFF2-40B4-BE49-F238E27FC236}">
                  <a16:creationId xmlns:a16="http://schemas.microsoft.com/office/drawing/2014/main" id="{7F4E548D-7BA9-4724-858D-D9F2B54474CC}"/>
                </a:ext>
              </a:extLst>
            </p:cNvPr>
            <p:cNvSpPr txBox="1"/>
            <p:nvPr>
              <p:custDataLst>
                <p:tags r:id="rId15"/>
              </p:custDataLst>
            </p:nvPr>
          </p:nvSpPr>
          <p:spPr>
            <a:xfrm>
              <a:off x="554736" y="3085410"/>
              <a:ext cx="78548" cy="231410"/>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T</a:t>
              </a:r>
            </a:p>
          </p:txBody>
        </p:sp>
      </p:grpSp>
      <p:cxnSp>
        <p:nvCxnSpPr>
          <p:cNvPr id="42" name="Straight Connector 41">
            <a:extLst>
              <a:ext uri="{FF2B5EF4-FFF2-40B4-BE49-F238E27FC236}">
                <a16:creationId xmlns:a16="http://schemas.microsoft.com/office/drawing/2014/main" id="{460F175C-DB73-4CEF-9E6B-346E7BED235E}"/>
              </a:ext>
            </a:extLst>
          </p:cNvPr>
          <p:cNvCxnSpPr>
            <a:cxnSpLocks/>
          </p:cNvCxnSpPr>
          <p:nvPr>
            <p:custDataLst>
              <p:tags r:id="rId3"/>
            </p:custDataLst>
          </p:nvPr>
        </p:nvCxnSpPr>
        <p:spPr>
          <a:xfrm>
            <a:off x="554736" y="3680300"/>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D2CD76-73B8-4845-B6F4-FDE0AB8BA212}"/>
              </a:ext>
            </a:extLst>
          </p:cNvPr>
          <p:cNvCxnSpPr>
            <a:cxnSpLocks/>
          </p:cNvCxnSpPr>
          <p:nvPr>
            <p:custDataLst>
              <p:tags r:id="rId4"/>
            </p:custDataLst>
          </p:nvPr>
        </p:nvCxnSpPr>
        <p:spPr>
          <a:xfrm>
            <a:off x="554736" y="4414875"/>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CE23D61-D53B-4F9A-8338-46EA6F684331}"/>
              </a:ext>
            </a:extLst>
          </p:cNvPr>
          <p:cNvCxnSpPr>
            <a:cxnSpLocks/>
          </p:cNvCxnSpPr>
          <p:nvPr>
            <p:custDataLst>
              <p:tags r:id="rId5"/>
            </p:custDataLst>
          </p:nvPr>
        </p:nvCxnSpPr>
        <p:spPr>
          <a:xfrm>
            <a:off x="554736" y="2791837"/>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278645A-AA3F-4B3A-B481-3272BAA7BDA3}"/>
              </a:ext>
            </a:extLst>
          </p:cNvPr>
          <p:cNvCxnSpPr>
            <a:cxnSpLocks/>
          </p:cNvCxnSpPr>
          <p:nvPr>
            <p:custDataLst>
              <p:tags r:id="rId6"/>
            </p:custDataLst>
          </p:nvPr>
        </p:nvCxnSpPr>
        <p:spPr>
          <a:xfrm>
            <a:off x="554736" y="1974982"/>
            <a:ext cx="11082528" cy="0"/>
          </a:xfrm>
          <a:prstGeom prst="line">
            <a:avLst/>
          </a:prstGeom>
          <a:ln w="1270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A7A7F87-0E78-406F-A4E3-4B29070BA38C}"/>
              </a:ext>
            </a:extLst>
          </p:cNvPr>
          <p:cNvSpPr txBox="1">
            <a:spLocks/>
          </p:cNvSpPr>
          <p:nvPr>
            <p:custDataLst>
              <p:tags r:id="rId7"/>
            </p:custDataLst>
          </p:nvPr>
        </p:nvSpPr>
        <p:spPr>
          <a:xfrm>
            <a:off x="1188311" y="1769296"/>
            <a:ext cx="1223402"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Challenge Type</a:t>
            </a:r>
          </a:p>
        </p:txBody>
      </p:sp>
      <p:sp>
        <p:nvSpPr>
          <p:cNvPr id="62" name="TextBox 61">
            <a:extLst>
              <a:ext uri="{FF2B5EF4-FFF2-40B4-BE49-F238E27FC236}">
                <a16:creationId xmlns:a16="http://schemas.microsoft.com/office/drawing/2014/main" id="{96B0A22E-DA0A-49D5-BF81-54E437CE3CBB}"/>
              </a:ext>
            </a:extLst>
          </p:cNvPr>
          <p:cNvSpPr txBox="1">
            <a:spLocks/>
          </p:cNvSpPr>
          <p:nvPr>
            <p:custDataLst>
              <p:tags r:id="rId8"/>
            </p:custDataLst>
          </p:nvPr>
        </p:nvSpPr>
        <p:spPr>
          <a:xfrm>
            <a:off x="2660567" y="1769296"/>
            <a:ext cx="1964856"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Description</a:t>
            </a:r>
          </a:p>
        </p:txBody>
      </p:sp>
      <p:sp>
        <p:nvSpPr>
          <p:cNvPr id="63" name="TextBox 62">
            <a:extLst>
              <a:ext uri="{FF2B5EF4-FFF2-40B4-BE49-F238E27FC236}">
                <a16:creationId xmlns:a16="http://schemas.microsoft.com/office/drawing/2014/main" id="{1E0B1A6E-A8F5-4D65-ADED-3B56B717C163}"/>
              </a:ext>
            </a:extLst>
          </p:cNvPr>
          <p:cNvSpPr txBox="1">
            <a:spLocks/>
          </p:cNvSpPr>
          <p:nvPr>
            <p:custDataLst>
              <p:tags r:id="rId9"/>
            </p:custDataLst>
          </p:nvPr>
        </p:nvSpPr>
        <p:spPr>
          <a:xfrm>
            <a:off x="4874277" y="1769296"/>
            <a:ext cx="4029903"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Specific Examples</a:t>
            </a:r>
          </a:p>
        </p:txBody>
      </p:sp>
      <p:sp>
        <p:nvSpPr>
          <p:cNvPr id="64" name="TextBox 63">
            <a:extLst>
              <a:ext uri="{FF2B5EF4-FFF2-40B4-BE49-F238E27FC236}">
                <a16:creationId xmlns:a16="http://schemas.microsoft.com/office/drawing/2014/main" id="{61D5137E-FB93-4325-8275-CB7D60D2C7C8}"/>
              </a:ext>
            </a:extLst>
          </p:cNvPr>
          <p:cNvSpPr txBox="1">
            <a:spLocks/>
          </p:cNvSpPr>
          <p:nvPr>
            <p:custDataLst>
              <p:tags r:id="rId10"/>
            </p:custDataLst>
          </p:nvPr>
        </p:nvSpPr>
        <p:spPr>
          <a:xfrm>
            <a:off x="9153036" y="1769296"/>
            <a:ext cx="2484228"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Permissible rebuttals</a:t>
            </a:r>
          </a:p>
        </p:txBody>
      </p:sp>
      <p:sp>
        <p:nvSpPr>
          <p:cNvPr id="65" name="TextBox 64">
            <a:extLst>
              <a:ext uri="{FF2B5EF4-FFF2-40B4-BE49-F238E27FC236}">
                <a16:creationId xmlns:a16="http://schemas.microsoft.com/office/drawing/2014/main" id="{C0046162-FF6D-46BA-9A24-7974507C778C}"/>
              </a:ext>
            </a:extLst>
          </p:cNvPr>
          <p:cNvSpPr txBox="1"/>
          <p:nvPr>
            <p:custDataLst>
              <p:tags r:id="rId11"/>
            </p:custDataLst>
          </p:nvPr>
        </p:nvSpPr>
        <p:spPr>
          <a:xfrm>
            <a:off x="554736" y="1769296"/>
            <a:ext cx="384721" cy="184666"/>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Code</a:t>
            </a:r>
          </a:p>
        </p:txBody>
      </p:sp>
      <p:sp>
        <p:nvSpPr>
          <p:cNvPr id="67" name="TextBox 66">
            <a:extLst>
              <a:ext uri="{FF2B5EF4-FFF2-40B4-BE49-F238E27FC236}">
                <a16:creationId xmlns:a16="http://schemas.microsoft.com/office/drawing/2014/main" id="{682CC25C-D2C4-4D46-9ED6-C44DF1D3E572}"/>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8" name="TextBox 67">
            <a:extLst>
              <a:ext uri="{FF2B5EF4-FFF2-40B4-BE49-F238E27FC236}">
                <a16:creationId xmlns:a16="http://schemas.microsoft.com/office/drawing/2014/main" id="{471966D7-7247-4996-8EEA-AE7E930EF921}"/>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44" name="Rectangle 43">
            <a:extLst>
              <a:ext uri="{FF2B5EF4-FFF2-40B4-BE49-F238E27FC236}">
                <a16:creationId xmlns:a16="http://schemas.microsoft.com/office/drawing/2014/main" id="{C5A2FBFE-9EC6-408B-B0AD-2B4F7DF90A68}"/>
              </a:ext>
            </a:extLst>
          </p:cNvPr>
          <p:cNvSpPr/>
          <p:nvPr/>
        </p:nvSpPr>
        <p:spPr>
          <a:xfrm>
            <a:off x="553971" y="1250397"/>
            <a:ext cx="11083293" cy="42547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300" dirty="0">
                <a:solidFill>
                  <a:schemeClr val="bg1"/>
                </a:solidFill>
              </a:rPr>
              <a:t>Note: Below are examples of acceptable evidence for BEAD challenges and rebuttals per the NTIA Policy Note. Eligible Entities may accept a wide range of data sources (subject to NTIA approval), as long as any data source is documented and verifiable by a Third Party</a:t>
            </a:r>
          </a:p>
        </p:txBody>
      </p:sp>
      <p:sp>
        <p:nvSpPr>
          <p:cNvPr id="51" name="TextBox 50">
            <a:extLst>
              <a:ext uri="{FF2B5EF4-FFF2-40B4-BE49-F238E27FC236}">
                <a16:creationId xmlns:a16="http://schemas.microsoft.com/office/drawing/2014/main" id="{5BA30F12-A231-4515-A245-A7F3D0F90698}"/>
              </a:ext>
            </a:extLst>
          </p:cNvPr>
          <p:cNvSpPr txBox="1"/>
          <p:nvPr/>
        </p:nvSpPr>
        <p:spPr>
          <a:xfrm>
            <a:off x="559130" y="6522983"/>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r>
              <a:rPr lang="en-US" sz="800" dirty="0">
                <a:hlinkClick r:id="rId30"/>
              </a:rPr>
              <a:t>BEAD Challenge Process Policy Notice</a:t>
            </a:r>
            <a:r>
              <a:rPr lang="en-US" sz="800" dirty="0"/>
              <a:t>. NTIA. Internet For All.</a:t>
            </a:r>
          </a:p>
        </p:txBody>
      </p:sp>
      <p:sp>
        <p:nvSpPr>
          <p:cNvPr id="69" name="TextBox 68">
            <a:extLst>
              <a:ext uri="{FF2B5EF4-FFF2-40B4-BE49-F238E27FC236}">
                <a16:creationId xmlns:a16="http://schemas.microsoft.com/office/drawing/2014/main" id="{B915E6BE-9AAC-48EF-BA8E-7FDD8AAFAFE9}"/>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Tree>
    <p:extLst>
      <p:ext uri="{BB962C8B-B14F-4D97-AF65-F5344CB8AC3E}">
        <p14:creationId xmlns:p14="http://schemas.microsoft.com/office/powerpoint/2010/main" val="640922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DD324C0E-66DC-4D35-9F60-346272B3BB70}"/>
              </a:ext>
            </a:extLst>
          </p:cNvPr>
          <p:cNvGraphicFramePr>
            <a:graphicFrameLocks noChangeAspect="1"/>
          </p:cNvGraphicFramePr>
          <p:nvPr>
            <p:custDataLst>
              <p:tags r:id="rId1"/>
            </p:custDataLst>
            <p:extLst>
              <p:ext uri="{D42A27DB-BD31-4B8C-83A1-F6EECF244321}">
                <p14:modId xmlns:p14="http://schemas.microsoft.com/office/powerpoint/2010/main" val="412470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53" imgH="353" progId="TCLayout.ActiveDocument.1">
                  <p:embed/>
                </p:oleObj>
              </mc:Choice>
              <mc:Fallback>
                <p:oleObj name="think-cell Slide" r:id="rId28" imgW="353" imgH="353" progId="TCLayout.ActiveDocument.1">
                  <p:embed/>
                  <p:pic>
                    <p:nvPicPr>
                      <p:cNvPr id="8" name="Object 2" hidden="1">
                        <a:extLst>
                          <a:ext uri="{FF2B5EF4-FFF2-40B4-BE49-F238E27FC236}">
                            <a16:creationId xmlns:a16="http://schemas.microsoft.com/office/drawing/2014/main" id="{DD324C0E-66DC-4D35-9F60-346272B3BB70}"/>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115637-C97E-4B52-98CF-D4675D38CD42}"/>
              </a:ext>
            </a:extLst>
          </p:cNvPr>
          <p:cNvSpPr>
            <a:spLocks noGrp="1"/>
          </p:cNvSpPr>
          <p:nvPr>
            <p:ph type="title"/>
          </p:nvPr>
        </p:nvSpPr>
        <p:spPr>
          <a:xfrm>
            <a:off x="554736" y="198311"/>
            <a:ext cx="11082528" cy="715581"/>
          </a:xfr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Examples of Acceptable Evidence for BEAD Challenges </a:t>
            </a:r>
            <a:br>
              <a:rPr lang="en-US" dirty="0"/>
            </a:br>
            <a:r>
              <a:rPr lang="en-US" dirty="0"/>
              <a:t>and Rebuttals (3/3)</a:t>
            </a:r>
          </a:p>
        </p:txBody>
      </p:sp>
      <p:grpSp>
        <p:nvGrpSpPr>
          <p:cNvPr id="24" name="Group 23">
            <a:extLst>
              <a:ext uri="{FF2B5EF4-FFF2-40B4-BE49-F238E27FC236}">
                <a16:creationId xmlns:a16="http://schemas.microsoft.com/office/drawing/2014/main" id="{B5ADB189-D0DF-4DD4-8503-98741E84ACB6}"/>
              </a:ext>
            </a:extLst>
          </p:cNvPr>
          <p:cNvGrpSpPr/>
          <p:nvPr/>
        </p:nvGrpSpPr>
        <p:grpSpPr>
          <a:xfrm>
            <a:off x="554736" y="4831221"/>
            <a:ext cx="11082528" cy="461665"/>
            <a:chOff x="554736" y="4628591"/>
            <a:chExt cx="11082528" cy="461665"/>
          </a:xfrm>
        </p:grpSpPr>
        <p:sp>
          <p:nvSpPr>
            <p:cNvPr id="37" name="TextBox 36">
              <a:extLst>
                <a:ext uri="{FF2B5EF4-FFF2-40B4-BE49-F238E27FC236}">
                  <a16:creationId xmlns:a16="http://schemas.microsoft.com/office/drawing/2014/main" id="{9D4B19C9-4313-4D49-8958-22BE29CD6F4C}"/>
                </a:ext>
              </a:extLst>
            </p:cNvPr>
            <p:cNvSpPr txBox="1">
              <a:spLocks/>
            </p:cNvSpPr>
            <p:nvPr>
              <p:custDataLst>
                <p:tags r:id="rId23"/>
              </p:custDataLst>
            </p:nvPr>
          </p:nvSpPr>
          <p:spPr>
            <a:xfrm>
              <a:off x="1188311" y="4628591"/>
              <a:ext cx="1223402"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Location is a CAI</a:t>
              </a:r>
            </a:p>
          </p:txBody>
        </p:sp>
        <p:sp>
          <p:nvSpPr>
            <p:cNvPr id="38" name="TextBox 37">
              <a:extLst>
                <a:ext uri="{FF2B5EF4-FFF2-40B4-BE49-F238E27FC236}">
                  <a16:creationId xmlns:a16="http://schemas.microsoft.com/office/drawing/2014/main" id="{3DB503C8-0965-4458-9647-764AA3CD57DD}"/>
                </a:ext>
              </a:extLst>
            </p:cNvPr>
            <p:cNvSpPr txBox="1">
              <a:spLocks/>
            </p:cNvSpPr>
            <p:nvPr>
              <p:custDataLst>
                <p:tags r:id="rId24"/>
              </p:custDataLst>
            </p:nvPr>
          </p:nvSpPr>
          <p:spPr>
            <a:xfrm>
              <a:off x="2660567" y="4628591"/>
              <a:ext cx="1964856" cy="30777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location should be classified as a CAI.</a:t>
              </a:r>
            </a:p>
          </p:txBody>
        </p:sp>
        <p:sp>
          <p:nvSpPr>
            <p:cNvPr id="39" name="TextBox 38">
              <a:extLst>
                <a:ext uri="{FF2B5EF4-FFF2-40B4-BE49-F238E27FC236}">
                  <a16:creationId xmlns:a16="http://schemas.microsoft.com/office/drawing/2014/main" id="{7D043472-1F1C-4ABD-890E-1EB6823245BF}"/>
                </a:ext>
              </a:extLst>
            </p:cNvPr>
            <p:cNvSpPr txBox="1">
              <a:spLocks/>
            </p:cNvSpPr>
            <p:nvPr>
              <p:custDataLst>
                <p:tags r:id="rId25"/>
              </p:custDataLst>
            </p:nvPr>
          </p:nvSpPr>
          <p:spPr>
            <a:xfrm>
              <a:off x="4874277" y="4628591"/>
              <a:ext cx="4029903" cy="30777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000" dirty="0"/>
                <a:t>Evidence that the location falls within the definitions of CAIs set by the Eligible Entity.</a:t>
              </a:r>
              <a:r>
                <a:rPr lang="en-US" sz="1000" baseline="30000" dirty="0"/>
                <a:t>1</a:t>
              </a:r>
              <a:r>
                <a:rPr lang="en-US" sz="1000" dirty="0"/>
                <a:t> </a:t>
              </a:r>
            </a:p>
          </p:txBody>
        </p:sp>
        <p:sp>
          <p:nvSpPr>
            <p:cNvPr id="40" name="TextBox 39">
              <a:extLst>
                <a:ext uri="{FF2B5EF4-FFF2-40B4-BE49-F238E27FC236}">
                  <a16:creationId xmlns:a16="http://schemas.microsoft.com/office/drawing/2014/main" id="{B633BB13-6539-4F3B-B372-65177B8B68FB}"/>
                </a:ext>
              </a:extLst>
            </p:cNvPr>
            <p:cNvSpPr txBox="1">
              <a:spLocks/>
            </p:cNvSpPr>
            <p:nvPr/>
          </p:nvSpPr>
          <p:spPr>
            <a:xfrm>
              <a:off x="9153036" y="4628591"/>
              <a:ext cx="2484228"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Evidence that the location does not fall within the definitions of CAIs set by the Eligible Entity or is no longer in operation.</a:t>
              </a:r>
              <a:endParaRPr lang="en-US" sz="1000" baseline="30000" dirty="0"/>
            </a:p>
          </p:txBody>
        </p:sp>
        <p:sp>
          <p:nvSpPr>
            <p:cNvPr id="41" name="TextBox 40">
              <a:extLst>
                <a:ext uri="{FF2B5EF4-FFF2-40B4-BE49-F238E27FC236}">
                  <a16:creationId xmlns:a16="http://schemas.microsoft.com/office/drawing/2014/main" id="{36E1953A-4AA0-4189-8FE8-453AB2ECD375}"/>
                </a:ext>
              </a:extLst>
            </p:cNvPr>
            <p:cNvSpPr txBox="1"/>
            <p:nvPr>
              <p:custDataLst>
                <p:tags r:id="rId26"/>
              </p:custDataLst>
            </p:nvPr>
          </p:nvSpPr>
          <p:spPr>
            <a:xfrm>
              <a:off x="554736" y="4628591"/>
              <a:ext cx="92974" cy="153888"/>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C</a:t>
              </a:r>
            </a:p>
          </p:txBody>
        </p:sp>
      </p:grpSp>
      <p:grpSp>
        <p:nvGrpSpPr>
          <p:cNvPr id="25" name="Group 24">
            <a:extLst>
              <a:ext uri="{FF2B5EF4-FFF2-40B4-BE49-F238E27FC236}">
                <a16:creationId xmlns:a16="http://schemas.microsoft.com/office/drawing/2014/main" id="{FE967770-DC1E-4906-90DE-28C803A3C2F5}"/>
              </a:ext>
            </a:extLst>
          </p:cNvPr>
          <p:cNvGrpSpPr/>
          <p:nvPr/>
        </p:nvGrpSpPr>
        <p:grpSpPr>
          <a:xfrm>
            <a:off x="554736" y="5438238"/>
            <a:ext cx="11082528" cy="615553"/>
            <a:chOff x="554736" y="5288465"/>
            <a:chExt cx="11082528" cy="615553"/>
          </a:xfrm>
        </p:grpSpPr>
        <p:sp>
          <p:nvSpPr>
            <p:cNvPr id="45" name="TextBox 44">
              <a:extLst>
                <a:ext uri="{FF2B5EF4-FFF2-40B4-BE49-F238E27FC236}">
                  <a16:creationId xmlns:a16="http://schemas.microsoft.com/office/drawing/2014/main" id="{1E1C4E29-9389-4221-B1F3-4D2C57EEFA40}"/>
                </a:ext>
              </a:extLst>
            </p:cNvPr>
            <p:cNvSpPr txBox="1">
              <a:spLocks/>
            </p:cNvSpPr>
            <p:nvPr>
              <p:custDataLst>
                <p:tags r:id="rId19"/>
              </p:custDataLst>
            </p:nvPr>
          </p:nvSpPr>
          <p:spPr>
            <a:xfrm>
              <a:off x="1188311" y="5288465"/>
              <a:ext cx="1223402"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Location is not a CAI</a:t>
              </a:r>
            </a:p>
          </p:txBody>
        </p:sp>
        <p:sp>
          <p:nvSpPr>
            <p:cNvPr id="46" name="TextBox 45">
              <a:extLst>
                <a:ext uri="{FF2B5EF4-FFF2-40B4-BE49-F238E27FC236}">
                  <a16:creationId xmlns:a16="http://schemas.microsoft.com/office/drawing/2014/main" id="{68D550A4-38D1-4311-9437-391EEA3B998A}"/>
                </a:ext>
              </a:extLst>
            </p:cNvPr>
            <p:cNvSpPr txBox="1">
              <a:spLocks/>
            </p:cNvSpPr>
            <p:nvPr>
              <p:custDataLst>
                <p:tags r:id="rId20"/>
              </p:custDataLst>
            </p:nvPr>
          </p:nvSpPr>
          <p:spPr>
            <a:xfrm>
              <a:off x="2660567" y="5288465"/>
              <a:ext cx="1964856"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location is currently labeled </a:t>
              </a:r>
              <a:br>
                <a:rPr lang="en-US" sz="1000" dirty="0"/>
              </a:br>
              <a:r>
                <a:rPr lang="en-US" sz="1000" dirty="0"/>
                <a:t>as a CAI but is a residence, </a:t>
              </a:r>
              <a:br>
                <a:rPr lang="en-US" sz="1000" dirty="0"/>
              </a:br>
              <a:r>
                <a:rPr lang="en-US" sz="1000" dirty="0"/>
                <a:t>a non-CAI business, or is no longer in operation.</a:t>
              </a:r>
            </a:p>
          </p:txBody>
        </p:sp>
        <p:sp>
          <p:nvSpPr>
            <p:cNvPr id="47" name="TextBox 46">
              <a:extLst>
                <a:ext uri="{FF2B5EF4-FFF2-40B4-BE49-F238E27FC236}">
                  <a16:creationId xmlns:a16="http://schemas.microsoft.com/office/drawing/2014/main" id="{52CA17D5-8FA9-455D-85C1-EEC5E0A959F4}"/>
                </a:ext>
              </a:extLst>
            </p:cNvPr>
            <p:cNvSpPr txBox="1">
              <a:spLocks/>
            </p:cNvSpPr>
            <p:nvPr>
              <p:custDataLst>
                <p:tags r:id="rId21"/>
              </p:custDataLst>
            </p:nvPr>
          </p:nvSpPr>
          <p:spPr>
            <a:xfrm>
              <a:off x="4874277" y="5288465"/>
              <a:ext cx="4029903" cy="30777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000" dirty="0"/>
                <a:t>Evidence that the location does not fall within the definitions of CAIs set by the Eligible Entity or is no longer in operation.</a:t>
              </a:r>
            </a:p>
          </p:txBody>
        </p:sp>
        <p:sp>
          <p:nvSpPr>
            <p:cNvPr id="48" name="TextBox 47">
              <a:extLst>
                <a:ext uri="{FF2B5EF4-FFF2-40B4-BE49-F238E27FC236}">
                  <a16:creationId xmlns:a16="http://schemas.microsoft.com/office/drawing/2014/main" id="{DAE397CA-556F-4E0D-8372-CB2C2BB70B50}"/>
                </a:ext>
              </a:extLst>
            </p:cNvPr>
            <p:cNvSpPr txBox="1">
              <a:spLocks/>
            </p:cNvSpPr>
            <p:nvPr/>
          </p:nvSpPr>
          <p:spPr>
            <a:xfrm>
              <a:off x="9153036" y="5288465"/>
              <a:ext cx="2484228"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Evidence that the location falls within the definitions of CAIs set by the Eligible Entity or is still operational. </a:t>
              </a:r>
              <a:endParaRPr lang="en-US" sz="1000" baseline="30000" dirty="0"/>
            </a:p>
          </p:txBody>
        </p:sp>
        <p:sp>
          <p:nvSpPr>
            <p:cNvPr id="49" name="TextBox 48">
              <a:extLst>
                <a:ext uri="{FF2B5EF4-FFF2-40B4-BE49-F238E27FC236}">
                  <a16:creationId xmlns:a16="http://schemas.microsoft.com/office/drawing/2014/main" id="{7D4715C9-8F2A-408E-92E0-600A20A582D8}"/>
                </a:ext>
              </a:extLst>
            </p:cNvPr>
            <p:cNvSpPr txBox="1"/>
            <p:nvPr>
              <p:custDataLst>
                <p:tags r:id="rId22"/>
              </p:custDataLst>
            </p:nvPr>
          </p:nvSpPr>
          <p:spPr>
            <a:xfrm>
              <a:off x="554736" y="5288465"/>
              <a:ext cx="92974" cy="153888"/>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R</a:t>
              </a:r>
            </a:p>
          </p:txBody>
        </p:sp>
      </p:grpSp>
      <p:sp>
        <p:nvSpPr>
          <p:cNvPr id="54" name="4. Footnote">
            <a:extLst>
              <a:ext uri="{FF2B5EF4-FFF2-40B4-BE49-F238E27FC236}">
                <a16:creationId xmlns:a16="http://schemas.microsoft.com/office/drawing/2014/main" id="{5C1E0393-2127-4FAC-9BB1-BEB193A425BE}"/>
              </a:ext>
            </a:extLst>
          </p:cNvPr>
          <p:cNvSpPr txBox="1">
            <a:spLocks/>
          </p:cNvSpPr>
          <p:nvPr>
            <p:custDataLst>
              <p:tags r:id="rId2"/>
            </p:custDataLst>
          </p:nvPr>
        </p:nvSpPr>
        <p:spPr>
          <a:xfrm>
            <a:off x="553971" y="6234388"/>
            <a:ext cx="11082528" cy="246221"/>
          </a:xfrm>
          <a:prstGeom prst="rect">
            <a:avLst/>
          </a:prstGeom>
          <a:noFill/>
        </p:spPr>
        <p:txBody>
          <a:bodyPr wrap="square" lIns="0" tIns="0" rIns="0" bIns="0" rtlCol="0" anchor="b">
            <a:noAutofit/>
          </a:bodyPr>
          <a:lstStyle/>
          <a:p>
            <a:pPr marL="115888" marR="0" lvl="0" indent="-115888" algn="l" defTabSz="914400" rtl="0" eaLnBrk="1" fontAlgn="auto" latinLnBrk="0" hangingPunct="1">
              <a:lnSpc>
                <a:spcPct val="100000"/>
              </a:lnSpc>
              <a:spcBef>
                <a:spcPts val="0"/>
              </a:spcBef>
              <a:spcAft>
                <a:spcPts val="0"/>
              </a:spcAft>
              <a:buClrTx/>
              <a:buSzTx/>
              <a:buFontTx/>
              <a:buNone/>
              <a:tabLst/>
              <a:defRPr/>
            </a:pPr>
            <a:r>
              <a:rPr lang="en-US" sz="800" dirty="0"/>
              <a:t>1. For example, eligibility for FCC e-Rate or Rural Health Care program funding or registration with an appropriate regulatory agency may constitute such evidence, but the Eligible Entity may rely on other reliable evidence that is verifiable by</a:t>
            </a:r>
            <a:br>
              <a:rPr lang="en-US" sz="800" dirty="0"/>
            </a:br>
            <a:r>
              <a:rPr lang="en-US" sz="800" dirty="0"/>
              <a:t>a third party.</a:t>
            </a:r>
            <a:endParaRPr lang="en-US" sz="800" kern="1200" dirty="0">
              <a:latin typeface="+mn-lt"/>
              <a:ea typeface="+mn-ea"/>
              <a:cs typeface="Arial" panose="020B0604020202020204" pitchFamily="34" charset="0"/>
            </a:endParaRPr>
          </a:p>
        </p:txBody>
      </p:sp>
      <p:grpSp>
        <p:nvGrpSpPr>
          <p:cNvPr id="26" name="Group 25">
            <a:extLst>
              <a:ext uri="{FF2B5EF4-FFF2-40B4-BE49-F238E27FC236}">
                <a16:creationId xmlns:a16="http://schemas.microsoft.com/office/drawing/2014/main" id="{98FB2682-C7E3-4D06-AA7A-BE012CD669D4}"/>
              </a:ext>
            </a:extLst>
          </p:cNvPr>
          <p:cNvGrpSpPr/>
          <p:nvPr/>
        </p:nvGrpSpPr>
        <p:grpSpPr>
          <a:xfrm>
            <a:off x="554736" y="2039829"/>
            <a:ext cx="11082528" cy="1577355"/>
            <a:chOff x="554736" y="2016179"/>
            <a:chExt cx="11082528" cy="1577355"/>
          </a:xfrm>
        </p:grpSpPr>
        <p:sp>
          <p:nvSpPr>
            <p:cNvPr id="13" name="TextBox 12">
              <a:extLst>
                <a:ext uri="{FF2B5EF4-FFF2-40B4-BE49-F238E27FC236}">
                  <a16:creationId xmlns:a16="http://schemas.microsoft.com/office/drawing/2014/main" id="{2C8F1B49-A864-4489-9B25-5EC6FBB4B393}"/>
                </a:ext>
              </a:extLst>
            </p:cNvPr>
            <p:cNvSpPr txBox="1">
              <a:spLocks/>
            </p:cNvSpPr>
            <p:nvPr>
              <p:custDataLst>
                <p:tags r:id="rId16"/>
              </p:custDataLst>
            </p:nvPr>
          </p:nvSpPr>
          <p:spPr>
            <a:xfrm>
              <a:off x="1188311" y="2016179"/>
              <a:ext cx="1223402" cy="15388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Planned service</a:t>
              </a:r>
            </a:p>
          </p:txBody>
        </p:sp>
        <p:sp>
          <p:nvSpPr>
            <p:cNvPr id="15" name="TextBox 14">
              <a:extLst>
                <a:ext uri="{FF2B5EF4-FFF2-40B4-BE49-F238E27FC236}">
                  <a16:creationId xmlns:a16="http://schemas.microsoft.com/office/drawing/2014/main" id="{B1DEE927-53B4-4C6C-92DE-982362A7A503}"/>
                </a:ext>
              </a:extLst>
            </p:cNvPr>
            <p:cNvSpPr txBox="1">
              <a:spLocks/>
            </p:cNvSpPr>
            <p:nvPr>
              <p:custDataLst>
                <p:tags r:id="rId17"/>
              </p:custDataLst>
            </p:nvPr>
          </p:nvSpPr>
          <p:spPr>
            <a:xfrm>
              <a:off x="2660567" y="2016179"/>
              <a:ext cx="1964856" cy="123110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The challenger has knowledge that broadband will be deployed at this location by June 30, 2024, without an enforceable commitment or a provider is building out broadband offering performance beyond the requirements of an enforceable commitment.</a:t>
              </a:r>
              <a:endParaRPr lang="en-US" sz="1000" baseline="30000" dirty="0"/>
            </a:p>
          </p:txBody>
        </p:sp>
        <p:sp>
          <p:nvSpPr>
            <p:cNvPr id="33" name="TextBox 32">
              <a:extLst>
                <a:ext uri="{FF2B5EF4-FFF2-40B4-BE49-F238E27FC236}">
                  <a16:creationId xmlns:a16="http://schemas.microsoft.com/office/drawing/2014/main" id="{BC8F698D-91D7-4399-8C60-529F9EC5E93C}"/>
                </a:ext>
              </a:extLst>
            </p:cNvPr>
            <p:cNvSpPr txBox="1">
              <a:spLocks/>
            </p:cNvSpPr>
            <p:nvPr/>
          </p:nvSpPr>
          <p:spPr>
            <a:xfrm>
              <a:off x="9153036" y="2016179"/>
              <a:ext cx="248422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Documentation showing that the provider is no longer able to meet the commitment (e.g., is no longer a going concern) or that the planned deployment does not meet the required technology or performance requirements.</a:t>
              </a:r>
            </a:p>
          </p:txBody>
        </p:sp>
        <p:sp>
          <p:nvSpPr>
            <p:cNvPr id="36" name="TextBox 35">
              <a:extLst>
                <a:ext uri="{FF2B5EF4-FFF2-40B4-BE49-F238E27FC236}">
                  <a16:creationId xmlns:a16="http://schemas.microsoft.com/office/drawing/2014/main" id="{A43990C3-AF20-4F74-A813-037B615505AD}"/>
                </a:ext>
              </a:extLst>
            </p:cNvPr>
            <p:cNvSpPr txBox="1"/>
            <p:nvPr>
              <p:custDataLst>
                <p:tags r:id="rId18"/>
              </p:custDataLst>
            </p:nvPr>
          </p:nvSpPr>
          <p:spPr>
            <a:xfrm>
              <a:off x="554736" y="2016179"/>
              <a:ext cx="84960" cy="153888"/>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P</a:t>
              </a:r>
            </a:p>
          </p:txBody>
        </p:sp>
        <p:sp>
          <p:nvSpPr>
            <p:cNvPr id="17" name="TextBox 16">
              <a:extLst>
                <a:ext uri="{FF2B5EF4-FFF2-40B4-BE49-F238E27FC236}">
                  <a16:creationId xmlns:a16="http://schemas.microsoft.com/office/drawing/2014/main" id="{344A749A-834C-4DA1-9521-F5B13C9F3813}"/>
                </a:ext>
              </a:extLst>
            </p:cNvPr>
            <p:cNvSpPr txBox="1">
              <a:spLocks/>
            </p:cNvSpPr>
            <p:nvPr/>
          </p:nvSpPr>
          <p:spPr>
            <a:xfrm>
              <a:off x="4874277" y="2016179"/>
              <a:ext cx="4029903" cy="157735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000" dirty="0"/>
                <a:t>Construction contracts or similar evidence of on-going deployment, along with evidence that all necessary permits have been applied for or obtained. </a:t>
              </a:r>
            </a:p>
            <a:p>
              <a:pPr lvl="1"/>
              <a:r>
                <a:rPr lang="en-US" sz="1000" dirty="0"/>
                <a:t>Contracts or a similar binding agreement between the Eligible Entity and the provider committing that planned service will meet the BEAD definition and requirements of reliable and qualifying broadband even if not required by its funding source</a:t>
              </a:r>
              <a:br>
                <a:rPr lang="en-US" sz="1000" dirty="0"/>
              </a:br>
              <a:r>
                <a:rPr lang="en-US" sz="1000" dirty="0"/>
                <a:t>(i.e., a separate federal grant program), including the expected </a:t>
              </a:r>
              <a:br>
                <a:rPr lang="en-US" sz="1000" dirty="0"/>
              </a:br>
              <a:r>
                <a:rPr lang="en-US" sz="1000" dirty="0"/>
                <a:t>date deployment will be completed, which must be on or before June 30, 2024.</a:t>
              </a:r>
            </a:p>
          </p:txBody>
        </p:sp>
      </p:grpSp>
      <p:grpSp>
        <p:nvGrpSpPr>
          <p:cNvPr id="27" name="Group 26">
            <a:extLst>
              <a:ext uri="{FF2B5EF4-FFF2-40B4-BE49-F238E27FC236}">
                <a16:creationId xmlns:a16="http://schemas.microsoft.com/office/drawing/2014/main" id="{38DD4FEF-2881-4978-BA7C-1A9FA802A671}"/>
              </a:ext>
            </a:extLst>
          </p:cNvPr>
          <p:cNvGrpSpPr/>
          <p:nvPr/>
        </p:nvGrpSpPr>
        <p:grpSpPr>
          <a:xfrm>
            <a:off x="554736" y="3762537"/>
            <a:ext cx="11082528" cy="923330"/>
            <a:chOff x="554736" y="3660939"/>
            <a:chExt cx="11082528" cy="923330"/>
          </a:xfrm>
        </p:grpSpPr>
        <p:sp>
          <p:nvSpPr>
            <p:cNvPr id="53" name="TextBox 52">
              <a:extLst>
                <a:ext uri="{FF2B5EF4-FFF2-40B4-BE49-F238E27FC236}">
                  <a16:creationId xmlns:a16="http://schemas.microsoft.com/office/drawing/2014/main" id="{4B386F7A-DFA4-4133-A3D4-B6EE98854368}"/>
                </a:ext>
              </a:extLst>
            </p:cNvPr>
            <p:cNvSpPr txBox="1">
              <a:spLocks/>
            </p:cNvSpPr>
            <p:nvPr>
              <p:custDataLst>
                <p:tags r:id="rId12"/>
              </p:custDataLst>
            </p:nvPr>
          </p:nvSpPr>
          <p:spPr>
            <a:xfrm>
              <a:off x="1188311" y="3660939"/>
              <a:ext cx="1223402" cy="461665"/>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Not part of enforceable commitment.</a:t>
              </a:r>
            </a:p>
          </p:txBody>
        </p:sp>
        <p:sp>
          <p:nvSpPr>
            <p:cNvPr id="55" name="TextBox 54">
              <a:extLst>
                <a:ext uri="{FF2B5EF4-FFF2-40B4-BE49-F238E27FC236}">
                  <a16:creationId xmlns:a16="http://schemas.microsoft.com/office/drawing/2014/main" id="{5BAF8B1B-53A5-4663-AC94-9734B409AE66}"/>
                </a:ext>
              </a:extLst>
            </p:cNvPr>
            <p:cNvSpPr txBox="1">
              <a:spLocks/>
            </p:cNvSpPr>
            <p:nvPr>
              <p:custDataLst>
                <p:tags r:id="rId13"/>
              </p:custDataLst>
            </p:nvPr>
          </p:nvSpPr>
          <p:spPr>
            <a:xfrm>
              <a:off x="2660567" y="3660939"/>
              <a:ext cx="1964856"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This location is in an area that is subject to an enforceable commitment to less than 100% of locations and the location is not covered by that commitment.</a:t>
              </a:r>
              <a:br>
                <a:rPr lang="en-US" sz="1000" dirty="0"/>
              </a:br>
              <a:r>
                <a:rPr lang="en-US" sz="1000" dirty="0"/>
                <a:t>(See BEAD NOFO at 36, n. 52.) </a:t>
              </a:r>
            </a:p>
          </p:txBody>
        </p:sp>
        <p:sp>
          <p:nvSpPr>
            <p:cNvPr id="56" name="TextBox 55">
              <a:extLst>
                <a:ext uri="{FF2B5EF4-FFF2-40B4-BE49-F238E27FC236}">
                  <a16:creationId xmlns:a16="http://schemas.microsoft.com/office/drawing/2014/main" id="{774D0EDC-DF44-45D9-8166-C91710D6CAD7}"/>
                </a:ext>
              </a:extLst>
            </p:cNvPr>
            <p:cNvSpPr txBox="1">
              <a:spLocks/>
            </p:cNvSpPr>
            <p:nvPr>
              <p:custDataLst>
                <p:tags r:id="rId14"/>
              </p:custDataLst>
            </p:nvPr>
          </p:nvSpPr>
          <p:spPr>
            <a:xfrm>
              <a:off x="4874277" y="3660939"/>
              <a:ext cx="4029903" cy="30777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000" dirty="0"/>
                <a:t>Declaration by service provider subject to the enforceable commitment.</a:t>
              </a:r>
            </a:p>
          </p:txBody>
        </p:sp>
        <p:sp>
          <p:nvSpPr>
            <p:cNvPr id="57" name="TextBox 56">
              <a:extLst>
                <a:ext uri="{FF2B5EF4-FFF2-40B4-BE49-F238E27FC236}">
                  <a16:creationId xmlns:a16="http://schemas.microsoft.com/office/drawing/2014/main" id="{5F6BDA6F-B6CD-408A-B860-321B908C63C6}"/>
                </a:ext>
              </a:extLst>
            </p:cNvPr>
            <p:cNvSpPr txBox="1">
              <a:spLocks/>
            </p:cNvSpPr>
            <p:nvPr/>
          </p:nvSpPr>
          <p:spPr>
            <a:xfrm>
              <a:off x="9153036" y="3660939"/>
              <a:ext cx="2484228"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N/A</a:t>
              </a:r>
              <a:endParaRPr lang="en-US" sz="1000" baseline="30000" dirty="0"/>
            </a:p>
          </p:txBody>
        </p:sp>
        <p:sp>
          <p:nvSpPr>
            <p:cNvPr id="58" name="TextBox 57">
              <a:extLst>
                <a:ext uri="{FF2B5EF4-FFF2-40B4-BE49-F238E27FC236}">
                  <a16:creationId xmlns:a16="http://schemas.microsoft.com/office/drawing/2014/main" id="{7F4E548D-7BA9-4724-858D-D9F2B54474CC}"/>
                </a:ext>
              </a:extLst>
            </p:cNvPr>
            <p:cNvSpPr txBox="1"/>
            <p:nvPr>
              <p:custDataLst>
                <p:tags r:id="rId15"/>
              </p:custDataLst>
            </p:nvPr>
          </p:nvSpPr>
          <p:spPr>
            <a:xfrm>
              <a:off x="554736" y="3660939"/>
              <a:ext cx="92974" cy="153888"/>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N</a:t>
              </a:r>
            </a:p>
          </p:txBody>
        </p:sp>
      </p:grpSp>
      <p:cxnSp>
        <p:nvCxnSpPr>
          <p:cNvPr id="42" name="Straight Connector 41">
            <a:extLst>
              <a:ext uri="{FF2B5EF4-FFF2-40B4-BE49-F238E27FC236}">
                <a16:creationId xmlns:a16="http://schemas.microsoft.com/office/drawing/2014/main" id="{460F175C-DB73-4CEF-9E6B-346E7BED235E}"/>
              </a:ext>
            </a:extLst>
          </p:cNvPr>
          <p:cNvCxnSpPr>
            <a:cxnSpLocks/>
          </p:cNvCxnSpPr>
          <p:nvPr>
            <p:custDataLst>
              <p:tags r:id="rId3"/>
            </p:custDataLst>
          </p:nvPr>
        </p:nvCxnSpPr>
        <p:spPr>
          <a:xfrm>
            <a:off x="554736" y="4758544"/>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D2CD76-73B8-4845-B6F4-FDE0AB8BA212}"/>
              </a:ext>
            </a:extLst>
          </p:cNvPr>
          <p:cNvCxnSpPr>
            <a:cxnSpLocks/>
          </p:cNvCxnSpPr>
          <p:nvPr>
            <p:custDataLst>
              <p:tags r:id="rId4"/>
            </p:custDataLst>
          </p:nvPr>
        </p:nvCxnSpPr>
        <p:spPr>
          <a:xfrm>
            <a:off x="554736" y="5365563"/>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CE23D61-D53B-4F9A-8338-46EA6F684331}"/>
              </a:ext>
            </a:extLst>
          </p:cNvPr>
          <p:cNvCxnSpPr>
            <a:cxnSpLocks/>
          </p:cNvCxnSpPr>
          <p:nvPr>
            <p:custDataLst>
              <p:tags r:id="rId5"/>
            </p:custDataLst>
          </p:nvPr>
        </p:nvCxnSpPr>
        <p:spPr>
          <a:xfrm>
            <a:off x="554736" y="3689860"/>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2F38BC1-E9D1-4939-BC65-8435748D69CE}"/>
              </a:ext>
            </a:extLst>
          </p:cNvPr>
          <p:cNvCxnSpPr>
            <a:cxnSpLocks/>
          </p:cNvCxnSpPr>
          <p:nvPr>
            <p:custDataLst>
              <p:tags r:id="rId6"/>
            </p:custDataLst>
          </p:nvPr>
        </p:nvCxnSpPr>
        <p:spPr>
          <a:xfrm>
            <a:off x="554736" y="1974982"/>
            <a:ext cx="11082528" cy="0"/>
          </a:xfrm>
          <a:prstGeom prst="line">
            <a:avLst/>
          </a:prstGeom>
          <a:ln w="1270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DBD3B85-9FFE-45EE-8416-0490F016A768}"/>
              </a:ext>
            </a:extLst>
          </p:cNvPr>
          <p:cNvSpPr txBox="1">
            <a:spLocks/>
          </p:cNvSpPr>
          <p:nvPr>
            <p:custDataLst>
              <p:tags r:id="rId7"/>
            </p:custDataLst>
          </p:nvPr>
        </p:nvSpPr>
        <p:spPr>
          <a:xfrm>
            <a:off x="1188311" y="1769296"/>
            <a:ext cx="1223402"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Challenge Type</a:t>
            </a:r>
          </a:p>
        </p:txBody>
      </p:sp>
      <p:sp>
        <p:nvSpPr>
          <p:cNvPr id="63" name="TextBox 62">
            <a:extLst>
              <a:ext uri="{FF2B5EF4-FFF2-40B4-BE49-F238E27FC236}">
                <a16:creationId xmlns:a16="http://schemas.microsoft.com/office/drawing/2014/main" id="{0B696C6E-2C14-4574-963F-203F17DE0E23}"/>
              </a:ext>
            </a:extLst>
          </p:cNvPr>
          <p:cNvSpPr txBox="1">
            <a:spLocks/>
          </p:cNvSpPr>
          <p:nvPr>
            <p:custDataLst>
              <p:tags r:id="rId8"/>
            </p:custDataLst>
          </p:nvPr>
        </p:nvSpPr>
        <p:spPr>
          <a:xfrm>
            <a:off x="2660567" y="1769296"/>
            <a:ext cx="1964856"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Description</a:t>
            </a:r>
          </a:p>
        </p:txBody>
      </p:sp>
      <p:sp>
        <p:nvSpPr>
          <p:cNvPr id="64" name="TextBox 63">
            <a:extLst>
              <a:ext uri="{FF2B5EF4-FFF2-40B4-BE49-F238E27FC236}">
                <a16:creationId xmlns:a16="http://schemas.microsoft.com/office/drawing/2014/main" id="{79EC650C-AFD4-42E0-B21E-FB6731732A39}"/>
              </a:ext>
            </a:extLst>
          </p:cNvPr>
          <p:cNvSpPr txBox="1">
            <a:spLocks/>
          </p:cNvSpPr>
          <p:nvPr>
            <p:custDataLst>
              <p:tags r:id="rId9"/>
            </p:custDataLst>
          </p:nvPr>
        </p:nvSpPr>
        <p:spPr>
          <a:xfrm>
            <a:off x="4874277" y="1769296"/>
            <a:ext cx="4029903"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Specific Examples</a:t>
            </a:r>
          </a:p>
        </p:txBody>
      </p:sp>
      <p:sp>
        <p:nvSpPr>
          <p:cNvPr id="65" name="TextBox 64">
            <a:extLst>
              <a:ext uri="{FF2B5EF4-FFF2-40B4-BE49-F238E27FC236}">
                <a16:creationId xmlns:a16="http://schemas.microsoft.com/office/drawing/2014/main" id="{8F931A50-B53C-4171-BE16-CCACA4B78396}"/>
              </a:ext>
            </a:extLst>
          </p:cNvPr>
          <p:cNvSpPr txBox="1">
            <a:spLocks/>
          </p:cNvSpPr>
          <p:nvPr>
            <p:custDataLst>
              <p:tags r:id="rId10"/>
            </p:custDataLst>
          </p:nvPr>
        </p:nvSpPr>
        <p:spPr>
          <a:xfrm>
            <a:off x="9153036" y="1769296"/>
            <a:ext cx="2484228"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Permissible rebuttals</a:t>
            </a:r>
          </a:p>
        </p:txBody>
      </p:sp>
      <p:sp>
        <p:nvSpPr>
          <p:cNvPr id="66" name="TextBox 65">
            <a:extLst>
              <a:ext uri="{FF2B5EF4-FFF2-40B4-BE49-F238E27FC236}">
                <a16:creationId xmlns:a16="http://schemas.microsoft.com/office/drawing/2014/main" id="{1024A297-E38C-471E-90FD-D7FD18E5E50D}"/>
              </a:ext>
            </a:extLst>
          </p:cNvPr>
          <p:cNvSpPr txBox="1"/>
          <p:nvPr>
            <p:custDataLst>
              <p:tags r:id="rId11"/>
            </p:custDataLst>
          </p:nvPr>
        </p:nvSpPr>
        <p:spPr>
          <a:xfrm>
            <a:off x="554736" y="1769296"/>
            <a:ext cx="384721" cy="184666"/>
          </a:xfrm>
          <a:prstGeom prst="rect">
            <a:avLst/>
          </a:prstGeom>
        </p:spPr>
        <p:txBody>
          <a:bodyPr vert="horz" wrap="non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Code</a:t>
            </a:r>
          </a:p>
        </p:txBody>
      </p:sp>
      <p:sp>
        <p:nvSpPr>
          <p:cNvPr id="67" name="TextBox 66">
            <a:extLst>
              <a:ext uri="{FF2B5EF4-FFF2-40B4-BE49-F238E27FC236}">
                <a16:creationId xmlns:a16="http://schemas.microsoft.com/office/drawing/2014/main" id="{90056567-CC25-4465-9AAF-7610B721A7D1}"/>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8" name="TextBox 67">
            <a:extLst>
              <a:ext uri="{FF2B5EF4-FFF2-40B4-BE49-F238E27FC236}">
                <a16:creationId xmlns:a16="http://schemas.microsoft.com/office/drawing/2014/main" id="{6B24D0B2-F7D5-435C-AF75-981D41AE5C72}"/>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51" name="Rectangle 50">
            <a:extLst>
              <a:ext uri="{FF2B5EF4-FFF2-40B4-BE49-F238E27FC236}">
                <a16:creationId xmlns:a16="http://schemas.microsoft.com/office/drawing/2014/main" id="{D66158D4-7720-4514-BDDA-EE14F94DFC2F}"/>
              </a:ext>
            </a:extLst>
          </p:cNvPr>
          <p:cNvSpPr/>
          <p:nvPr/>
        </p:nvSpPr>
        <p:spPr>
          <a:xfrm>
            <a:off x="553971" y="1250397"/>
            <a:ext cx="11083293" cy="42547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300" dirty="0">
                <a:solidFill>
                  <a:schemeClr val="bg1"/>
                </a:solidFill>
              </a:rPr>
              <a:t>Note: Below are examples of acceptable evidence for BEAD challenges and rebuttals per the NTIA Policy Note. Eligible Entities may accept a wide range of data sources (subject to NTIA approval), as long as any data source is documented and verifiable by a Third Party</a:t>
            </a:r>
          </a:p>
        </p:txBody>
      </p:sp>
      <p:sp>
        <p:nvSpPr>
          <p:cNvPr id="60" name="TextBox 59">
            <a:extLst>
              <a:ext uri="{FF2B5EF4-FFF2-40B4-BE49-F238E27FC236}">
                <a16:creationId xmlns:a16="http://schemas.microsoft.com/office/drawing/2014/main" id="{4CF2C68F-BA4B-4F3A-9CB9-AB5294FEE562}"/>
              </a:ext>
            </a:extLst>
          </p:cNvPr>
          <p:cNvSpPr txBox="1"/>
          <p:nvPr/>
        </p:nvSpPr>
        <p:spPr>
          <a:xfrm>
            <a:off x="559130" y="6522983"/>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r>
              <a:rPr lang="en-US" sz="800" dirty="0">
                <a:hlinkClick r:id="rId30"/>
              </a:rPr>
              <a:t>BEAD Challenge Process Policy Notice</a:t>
            </a:r>
            <a:r>
              <a:rPr lang="en-US" sz="800" dirty="0"/>
              <a:t>. NTIA. Internet For All.</a:t>
            </a:r>
          </a:p>
        </p:txBody>
      </p:sp>
      <p:sp>
        <p:nvSpPr>
          <p:cNvPr id="69" name="TextBox 68">
            <a:extLst>
              <a:ext uri="{FF2B5EF4-FFF2-40B4-BE49-F238E27FC236}">
                <a16:creationId xmlns:a16="http://schemas.microsoft.com/office/drawing/2014/main" id="{18FE600D-EF3C-4597-BF05-89AD46C4F1E5}"/>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Tree>
    <p:extLst>
      <p:ext uri="{BB962C8B-B14F-4D97-AF65-F5344CB8AC3E}">
        <p14:creationId xmlns:p14="http://schemas.microsoft.com/office/powerpoint/2010/main" val="995332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3CEDDD08-D15B-4506-88FC-2C260672EE7F}"/>
              </a:ext>
            </a:extLst>
          </p:cNvPr>
          <p:cNvGraphicFramePr>
            <a:graphicFrameLocks noChangeAspect="1"/>
          </p:cNvGraphicFramePr>
          <p:nvPr>
            <p:custDataLst>
              <p:tags r:id="rId1"/>
            </p:custDataLst>
            <p:extLst>
              <p:ext uri="{D42A27DB-BD31-4B8C-83A1-F6EECF244321}">
                <p14:modId xmlns:p14="http://schemas.microsoft.com/office/powerpoint/2010/main" val="3180863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2" hidden="1">
                        <a:extLst>
                          <a:ext uri="{FF2B5EF4-FFF2-40B4-BE49-F238E27FC236}">
                            <a16:creationId xmlns:a16="http://schemas.microsoft.com/office/drawing/2014/main" id="{3CEDDD08-D15B-4506-88FC-2C260672EE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2. Slide Title">
            <a:extLst>
              <a:ext uri="{FF2B5EF4-FFF2-40B4-BE49-F238E27FC236}">
                <a16:creationId xmlns:a16="http://schemas.microsoft.com/office/drawing/2014/main" id="{98A3E599-3C37-4DFD-8B0E-7828B0CECBAE}"/>
              </a:ext>
            </a:extLst>
          </p:cNvPr>
          <p:cNvSpPr>
            <a:spLocks noGrp="1"/>
          </p:cNvSpPr>
          <p:nvPr>
            <p:ph type="title"/>
            <p:custDataLst>
              <p:tags r:id="rId2"/>
            </p:custDataLst>
          </p:nvPr>
        </p:nvSpPr>
        <p:spPr>
          <a:xfrm>
            <a:off x="571917" y="482623"/>
            <a:ext cx="10037064" cy="35779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a:lnSpc>
                <a:spcPct val="93000"/>
              </a:lnSpc>
              <a:spcAft>
                <a:spcPts val="800"/>
              </a:spcAft>
            </a:pPr>
            <a:r>
              <a:rPr lang="en-US" dirty="0">
                <a:solidFill>
                  <a:srgbClr val="000000"/>
                </a:solidFill>
              </a:rPr>
              <a:t>Appendix C: Subgrantee process requirements</a:t>
            </a:r>
          </a:p>
        </p:txBody>
      </p:sp>
      <p:sp>
        <p:nvSpPr>
          <p:cNvPr id="37" name="TextBox 36">
            <a:extLst>
              <a:ext uri="{FF2B5EF4-FFF2-40B4-BE49-F238E27FC236}">
                <a16:creationId xmlns:a16="http://schemas.microsoft.com/office/drawing/2014/main" id="{B9497647-E38C-45FE-ABFA-B12F7BEE3926}"/>
              </a:ext>
            </a:extLst>
          </p:cNvPr>
          <p:cNvSpPr txBox="1"/>
          <p:nvPr/>
        </p:nvSpPr>
        <p:spPr>
          <a:xfrm>
            <a:off x="559130" y="6649601"/>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22" name="TextBox 21">
            <a:extLst>
              <a:ext uri="{FF2B5EF4-FFF2-40B4-BE49-F238E27FC236}">
                <a16:creationId xmlns:a16="http://schemas.microsoft.com/office/drawing/2014/main" id="{1BE1DC93-629C-4B92-B17A-EEF31ACBBFB3}"/>
              </a:ext>
            </a:extLst>
          </p:cNvPr>
          <p:cNvSpPr txBox="1"/>
          <p:nvPr/>
        </p:nvSpPr>
        <p:spPr>
          <a:xfrm>
            <a:off x="571917" y="970388"/>
            <a:ext cx="405121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20" name="TextBox 19">
            <a:extLst>
              <a:ext uri="{FF2B5EF4-FFF2-40B4-BE49-F238E27FC236}">
                <a16:creationId xmlns:a16="http://schemas.microsoft.com/office/drawing/2014/main" id="{8FD94A3B-0618-45EC-9833-DF61304F61EE}"/>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Tree>
    <p:extLst>
      <p:ext uri="{BB962C8B-B14F-4D97-AF65-F5344CB8AC3E}">
        <p14:creationId xmlns:p14="http://schemas.microsoft.com/office/powerpoint/2010/main" val="1202906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AEF8B7A4-A768-4F0E-BCA5-E4C48D205683}"/>
              </a:ext>
            </a:extLst>
          </p:cNvPr>
          <p:cNvGraphicFramePr>
            <a:graphicFrameLocks noChangeAspect="1"/>
          </p:cNvGraphicFramePr>
          <p:nvPr>
            <p:custDataLst>
              <p:tags r:id="rId1"/>
            </p:custDataLst>
            <p:extLst>
              <p:ext uri="{D42A27DB-BD31-4B8C-83A1-F6EECF244321}">
                <p14:modId xmlns:p14="http://schemas.microsoft.com/office/powerpoint/2010/main" val="1214122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70" imgH="371" progId="TCLayout.ActiveDocument.1">
                  <p:embed/>
                </p:oleObj>
              </mc:Choice>
              <mc:Fallback>
                <p:oleObj name="think-cell Slide" r:id="rId25" imgW="370" imgH="371" progId="TCLayout.ActiveDocument.1">
                  <p:embed/>
                  <p:pic>
                    <p:nvPicPr>
                      <p:cNvPr id="6" name="Object 6" hidden="1">
                        <a:extLst>
                          <a:ext uri="{FF2B5EF4-FFF2-40B4-BE49-F238E27FC236}">
                            <a16:creationId xmlns:a16="http://schemas.microsoft.com/office/drawing/2014/main" id="{AEF8B7A4-A768-4F0E-BCA5-E4C48D205683}"/>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64" name="Rectangle 63">
            <a:extLst>
              <a:ext uri="{FF2B5EF4-FFF2-40B4-BE49-F238E27FC236}">
                <a16:creationId xmlns:a16="http://schemas.microsoft.com/office/drawing/2014/main" id="{CF426C7F-9BF2-4388-B18F-EB496AC614E3}"/>
              </a:ext>
            </a:extLst>
          </p:cNvPr>
          <p:cNvSpPr/>
          <p:nvPr/>
        </p:nvSpPr>
        <p:spPr>
          <a:xfrm>
            <a:off x="1816101" y="3303923"/>
            <a:ext cx="9815670" cy="208513"/>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3" name="Rectangle 62">
            <a:extLst>
              <a:ext uri="{FF2B5EF4-FFF2-40B4-BE49-F238E27FC236}">
                <a16:creationId xmlns:a16="http://schemas.microsoft.com/office/drawing/2014/main" id="{5B80B793-1865-4298-9CFE-8DDDD978324A}"/>
              </a:ext>
            </a:extLst>
          </p:cNvPr>
          <p:cNvSpPr/>
          <p:nvPr/>
        </p:nvSpPr>
        <p:spPr>
          <a:xfrm>
            <a:off x="1816102" y="1817253"/>
            <a:ext cx="9815670" cy="37181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 name="2. Slide Title">
            <a:extLst>
              <a:ext uri="{FF2B5EF4-FFF2-40B4-BE49-F238E27FC236}">
                <a16:creationId xmlns:a16="http://schemas.microsoft.com/office/drawing/2014/main" id="{A080AE3C-4569-4159-9C2C-18FB4068FD67}"/>
              </a:ext>
            </a:extLst>
          </p:cNvPr>
          <p:cNvSpPr>
            <a:spLocks noGrp="1"/>
          </p:cNvSpPr>
          <p:nvPr>
            <p:ph type="title"/>
            <p:custDataLst>
              <p:tags r:id="rId2"/>
            </p:custDataLst>
          </p:nvPr>
        </p:nvSpPr>
        <p:spPr>
          <a:xfrm>
            <a:off x="554736" y="519011"/>
            <a:ext cx="10243893" cy="384721"/>
          </a:xfrm>
        </p:spPr>
        <p:txBody>
          <a:bodyPr vert="horz" wrap="square" lIns="0" tIns="0" rIns="0" bIns="0" rtlCol="0" anchor="b" anchorCtr="0">
            <a:noAutofit/>
          </a:bodyPr>
          <a:lstStyle/>
          <a:p>
            <a:r>
              <a:rPr lang="en-US" dirty="0">
                <a:solidFill>
                  <a:srgbClr val="051C2C"/>
                </a:solidFill>
              </a:rPr>
              <a:t>BEAD subgrantee process requirements (1 of 3)</a:t>
            </a:r>
          </a:p>
        </p:txBody>
      </p:sp>
      <p:sp>
        <p:nvSpPr>
          <p:cNvPr id="9" name="TextBox 8">
            <a:extLst>
              <a:ext uri="{FF2B5EF4-FFF2-40B4-BE49-F238E27FC236}">
                <a16:creationId xmlns:a16="http://schemas.microsoft.com/office/drawing/2014/main" id="{237E8DE1-AF68-410E-826E-1660C9C0EF34}"/>
              </a:ext>
            </a:extLst>
          </p:cNvPr>
          <p:cNvSpPr txBox="1">
            <a:spLocks/>
          </p:cNvSpPr>
          <p:nvPr>
            <p:custDataLst>
              <p:tags r:id="rId3"/>
            </p:custDataLst>
          </p:nvPr>
        </p:nvSpPr>
        <p:spPr>
          <a:xfrm>
            <a:off x="554737" y="1810954"/>
            <a:ext cx="1261364" cy="369332"/>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Allocation requirements and process design</a:t>
            </a:r>
          </a:p>
        </p:txBody>
      </p:sp>
      <p:cxnSp>
        <p:nvCxnSpPr>
          <p:cNvPr id="40" name="Straight Connector 39">
            <a:extLst>
              <a:ext uri="{FF2B5EF4-FFF2-40B4-BE49-F238E27FC236}">
                <a16:creationId xmlns:a16="http://schemas.microsoft.com/office/drawing/2014/main" id="{D3A04A09-F78B-4752-9A34-02638469DC9D}"/>
              </a:ext>
            </a:extLst>
          </p:cNvPr>
          <p:cNvCxnSpPr>
            <a:cxnSpLocks/>
          </p:cNvCxnSpPr>
          <p:nvPr>
            <p:custDataLst>
              <p:tags r:id="rId4"/>
            </p:custDataLst>
          </p:nvPr>
        </p:nvCxnSpPr>
        <p:spPr>
          <a:xfrm>
            <a:off x="554737" y="1767338"/>
            <a:ext cx="1107703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46CA91-DCD8-41C0-BC38-901D4C53753C}"/>
              </a:ext>
            </a:extLst>
          </p:cNvPr>
          <p:cNvSpPr txBox="1">
            <a:spLocks/>
          </p:cNvSpPr>
          <p:nvPr>
            <p:custDataLst>
              <p:tags r:id="rId5"/>
            </p:custDataLst>
          </p:nvPr>
        </p:nvSpPr>
        <p:spPr>
          <a:xfrm>
            <a:off x="554737" y="1294320"/>
            <a:ext cx="1261364" cy="43088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Element of process</a:t>
            </a:r>
          </a:p>
        </p:txBody>
      </p:sp>
      <p:sp>
        <p:nvSpPr>
          <p:cNvPr id="18" name="TextBox 17">
            <a:extLst>
              <a:ext uri="{FF2B5EF4-FFF2-40B4-BE49-F238E27FC236}">
                <a16:creationId xmlns:a16="http://schemas.microsoft.com/office/drawing/2014/main" id="{430C156C-D8ED-4BB9-96A5-F9613CEB73F7}"/>
              </a:ext>
            </a:extLst>
          </p:cNvPr>
          <p:cNvSpPr txBox="1">
            <a:spLocks/>
          </p:cNvSpPr>
          <p:nvPr>
            <p:custDataLst>
              <p:tags r:id="rId6"/>
            </p:custDataLst>
          </p:nvPr>
        </p:nvSpPr>
        <p:spPr>
          <a:xfrm>
            <a:off x="1981642" y="1509763"/>
            <a:ext cx="8663057"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Description of requirement</a:t>
            </a:r>
          </a:p>
        </p:txBody>
      </p:sp>
      <p:sp>
        <p:nvSpPr>
          <p:cNvPr id="43" name="TextBox 42">
            <a:extLst>
              <a:ext uri="{FF2B5EF4-FFF2-40B4-BE49-F238E27FC236}">
                <a16:creationId xmlns:a16="http://schemas.microsoft.com/office/drawing/2014/main" id="{7B1B2028-57F0-4E37-9612-7F9E88B55BE7}"/>
              </a:ext>
            </a:extLst>
          </p:cNvPr>
          <p:cNvSpPr txBox="1">
            <a:spLocks/>
          </p:cNvSpPr>
          <p:nvPr>
            <p:custDataLst>
              <p:tags r:id="rId7"/>
            </p:custDataLst>
          </p:nvPr>
        </p:nvSpPr>
        <p:spPr>
          <a:xfrm>
            <a:off x="10810240" y="1509763"/>
            <a:ext cx="821531"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Flexibility</a:t>
            </a:r>
          </a:p>
        </p:txBody>
      </p:sp>
      <p:sp>
        <p:nvSpPr>
          <p:cNvPr id="55" name="Oval 54">
            <a:extLst>
              <a:ext uri="{FF2B5EF4-FFF2-40B4-BE49-F238E27FC236}">
                <a16:creationId xmlns:a16="http://schemas.microsoft.com/office/drawing/2014/main" id="{A79F53A8-61C5-4FDA-9AF5-0EF62F7C8CF1}"/>
              </a:ext>
            </a:extLst>
          </p:cNvPr>
          <p:cNvSpPr/>
          <p:nvPr/>
        </p:nvSpPr>
        <p:spPr>
          <a:xfrm>
            <a:off x="11154864" y="4285360"/>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6" name="Oval 55">
            <a:extLst>
              <a:ext uri="{FF2B5EF4-FFF2-40B4-BE49-F238E27FC236}">
                <a16:creationId xmlns:a16="http://schemas.microsoft.com/office/drawing/2014/main" id="{089E98D3-F5C6-4AE7-B941-80D2FEABDA22}"/>
              </a:ext>
            </a:extLst>
          </p:cNvPr>
          <p:cNvSpPr/>
          <p:nvPr/>
        </p:nvSpPr>
        <p:spPr>
          <a:xfrm>
            <a:off x="11154864" y="2257406"/>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7" name="Oval 56">
            <a:extLst>
              <a:ext uri="{FF2B5EF4-FFF2-40B4-BE49-F238E27FC236}">
                <a16:creationId xmlns:a16="http://schemas.microsoft.com/office/drawing/2014/main" id="{043E586F-0B3F-4DC2-9F31-8ADCC6283738}"/>
              </a:ext>
            </a:extLst>
          </p:cNvPr>
          <p:cNvSpPr/>
          <p:nvPr/>
        </p:nvSpPr>
        <p:spPr>
          <a:xfrm>
            <a:off x="11154864" y="2772627"/>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8" name="Oval 57">
            <a:extLst>
              <a:ext uri="{FF2B5EF4-FFF2-40B4-BE49-F238E27FC236}">
                <a16:creationId xmlns:a16="http://schemas.microsoft.com/office/drawing/2014/main" id="{2D4F79FA-19DE-4939-829B-4E2F9FBD2EAC}"/>
              </a:ext>
            </a:extLst>
          </p:cNvPr>
          <p:cNvSpPr/>
          <p:nvPr/>
        </p:nvSpPr>
        <p:spPr>
          <a:xfrm>
            <a:off x="11154864" y="5078548"/>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D6A84C5F-0363-4B30-8FE0-F9BF6BF1CE48}"/>
              </a:ext>
            </a:extLst>
          </p:cNvPr>
          <p:cNvSpPr txBox="1">
            <a:spLocks/>
          </p:cNvSpPr>
          <p:nvPr>
            <p:custDataLst>
              <p:tags r:id="rId8"/>
            </p:custDataLst>
          </p:nvPr>
        </p:nvSpPr>
        <p:spPr>
          <a:xfrm>
            <a:off x="1981642" y="4032512"/>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Either prescribe project areas or incorporate deconflicting step</a:t>
            </a:r>
          </a:p>
        </p:txBody>
      </p:sp>
      <p:sp>
        <p:nvSpPr>
          <p:cNvPr id="22" name="TextBox 21">
            <a:extLst>
              <a:ext uri="{FF2B5EF4-FFF2-40B4-BE49-F238E27FC236}">
                <a16:creationId xmlns:a16="http://schemas.microsoft.com/office/drawing/2014/main" id="{189C80E5-990A-442B-B689-7C78325DB745}"/>
              </a:ext>
            </a:extLst>
          </p:cNvPr>
          <p:cNvSpPr txBox="1">
            <a:spLocks/>
          </p:cNvSpPr>
          <p:nvPr>
            <p:custDataLst>
              <p:tags r:id="rId9"/>
            </p:custDataLst>
          </p:nvPr>
        </p:nvSpPr>
        <p:spPr>
          <a:xfrm>
            <a:off x="1981642" y="4285360"/>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Include middle-mile if preferred</a:t>
            </a:r>
          </a:p>
        </p:txBody>
      </p:sp>
      <p:sp>
        <p:nvSpPr>
          <p:cNvPr id="23" name="TextBox 22">
            <a:extLst>
              <a:ext uri="{FF2B5EF4-FFF2-40B4-BE49-F238E27FC236}">
                <a16:creationId xmlns:a16="http://schemas.microsoft.com/office/drawing/2014/main" id="{2AF9F8EF-F83D-4203-BCCE-6354D799788F}"/>
              </a:ext>
            </a:extLst>
          </p:cNvPr>
          <p:cNvSpPr txBox="1">
            <a:spLocks/>
          </p:cNvSpPr>
          <p:nvPr>
            <p:custDataLst>
              <p:tags r:id="rId10"/>
            </p:custDataLst>
          </p:nvPr>
        </p:nvSpPr>
        <p:spPr>
          <a:xfrm>
            <a:off x="1981642" y="4538208"/>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Deploy to multi-family buildings, prioritizing unserved and low-income households where applicable </a:t>
            </a:r>
          </a:p>
        </p:txBody>
      </p:sp>
      <p:sp>
        <p:nvSpPr>
          <p:cNvPr id="24" name="TextBox 23">
            <a:extLst>
              <a:ext uri="{FF2B5EF4-FFF2-40B4-BE49-F238E27FC236}">
                <a16:creationId xmlns:a16="http://schemas.microsoft.com/office/drawing/2014/main" id="{C08F61F5-490E-4DF9-879E-9F50CECDE7A0}"/>
              </a:ext>
            </a:extLst>
          </p:cNvPr>
          <p:cNvSpPr txBox="1">
            <a:spLocks/>
          </p:cNvSpPr>
          <p:nvPr>
            <p:custDataLst>
              <p:tags r:id="rId11"/>
            </p:custDataLst>
          </p:nvPr>
        </p:nvSpPr>
        <p:spPr>
          <a:xfrm>
            <a:off x="1981642" y="2257406"/>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Deploy to CAIs rather than choosing non-deployment uses of funds</a:t>
            </a:r>
          </a:p>
        </p:txBody>
      </p:sp>
      <p:sp>
        <p:nvSpPr>
          <p:cNvPr id="25" name="TextBox 24">
            <a:extLst>
              <a:ext uri="{FF2B5EF4-FFF2-40B4-BE49-F238E27FC236}">
                <a16:creationId xmlns:a16="http://schemas.microsoft.com/office/drawing/2014/main" id="{970D256B-CB81-4FF3-8A5F-00B924B04FA0}"/>
              </a:ext>
            </a:extLst>
          </p:cNvPr>
          <p:cNvSpPr txBox="1">
            <a:spLocks/>
          </p:cNvSpPr>
          <p:nvPr>
            <p:custDataLst>
              <p:tags r:id="rId12"/>
            </p:custDataLst>
          </p:nvPr>
        </p:nvSpPr>
        <p:spPr>
          <a:xfrm>
            <a:off x="1981642" y="2519779"/>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Prioritize projects in high poverty areas if funding is limited</a:t>
            </a:r>
          </a:p>
        </p:txBody>
      </p:sp>
      <p:sp>
        <p:nvSpPr>
          <p:cNvPr id="26" name="TextBox 25">
            <a:extLst>
              <a:ext uri="{FF2B5EF4-FFF2-40B4-BE49-F238E27FC236}">
                <a16:creationId xmlns:a16="http://schemas.microsoft.com/office/drawing/2014/main" id="{0EF65690-AFBB-46F3-9DFB-628F3F6FB3E4}"/>
              </a:ext>
            </a:extLst>
          </p:cNvPr>
          <p:cNvSpPr txBox="1">
            <a:spLocks/>
          </p:cNvSpPr>
          <p:nvPr>
            <p:custDataLst>
              <p:tags r:id="rId13"/>
            </p:custDataLst>
          </p:nvPr>
        </p:nvSpPr>
        <p:spPr>
          <a:xfrm>
            <a:off x="1981642" y="2772627"/>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Design safeguards that ensure a fair process</a:t>
            </a:r>
          </a:p>
        </p:txBody>
      </p:sp>
      <p:sp>
        <p:nvSpPr>
          <p:cNvPr id="27" name="TextBox 26">
            <a:extLst>
              <a:ext uri="{FF2B5EF4-FFF2-40B4-BE49-F238E27FC236}">
                <a16:creationId xmlns:a16="http://schemas.microsoft.com/office/drawing/2014/main" id="{0DE81023-7E21-416E-ABDB-FF9935D33901}"/>
              </a:ext>
            </a:extLst>
          </p:cNvPr>
          <p:cNvSpPr txBox="1">
            <a:spLocks/>
          </p:cNvSpPr>
          <p:nvPr>
            <p:custDataLst>
              <p:tags r:id="rId14"/>
            </p:custDataLst>
          </p:nvPr>
        </p:nvSpPr>
        <p:spPr>
          <a:xfrm>
            <a:off x="1981642" y="4825700"/>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Choose any competitive process</a:t>
            </a:r>
          </a:p>
        </p:txBody>
      </p:sp>
      <p:sp>
        <p:nvSpPr>
          <p:cNvPr id="72" name="TextBox 71">
            <a:extLst>
              <a:ext uri="{FF2B5EF4-FFF2-40B4-BE49-F238E27FC236}">
                <a16:creationId xmlns:a16="http://schemas.microsoft.com/office/drawing/2014/main" id="{BB969DED-8FE2-4CF5-8CF7-00961B376EBB}"/>
              </a:ext>
            </a:extLst>
          </p:cNvPr>
          <p:cNvSpPr txBox="1">
            <a:spLocks/>
          </p:cNvSpPr>
          <p:nvPr>
            <p:custDataLst>
              <p:tags r:id="rId15"/>
            </p:custDataLst>
          </p:nvPr>
        </p:nvSpPr>
        <p:spPr>
          <a:xfrm>
            <a:off x="1981642" y="5078548"/>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Invite broad participation in the development of the subgrantee process from women- and minority-owned firms</a:t>
            </a:r>
          </a:p>
        </p:txBody>
      </p:sp>
      <p:grpSp>
        <p:nvGrpSpPr>
          <p:cNvPr id="11" name="Group 10">
            <a:extLst>
              <a:ext uri="{FF2B5EF4-FFF2-40B4-BE49-F238E27FC236}">
                <a16:creationId xmlns:a16="http://schemas.microsoft.com/office/drawing/2014/main" id="{5A6FB378-C574-4D98-8FFE-B43AD86975C7}"/>
              </a:ext>
            </a:extLst>
          </p:cNvPr>
          <p:cNvGrpSpPr/>
          <p:nvPr/>
        </p:nvGrpSpPr>
        <p:grpSpPr>
          <a:xfrm>
            <a:off x="1981642" y="3321102"/>
            <a:ext cx="9650129" cy="218757"/>
            <a:chOff x="1981642" y="1653304"/>
            <a:chExt cx="9650129" cy="218757"/>
          </a:xfrm>
        </p:grpSpPr>
        <p:sp>
          <p:nvSpPr>
            <p:cNvPr id="5" name="Oval 4">
              <a:extLst>
                <a:ext uri="{FF2B5EF4-FFF2-40B4-BE49-F238E27FC236}">
                  <a16:creationId xmlns:a16="http://schemas.microsoft.com/office/drawing/2014/main" id="{3A9992E6-EAAC-4244-BBB5-F6AD84ADB0A2}"/>
                </a:ext>
              </a:extLst>
            </p:cNvPr>
            <p:cNvSpPr/>
            <p:nvPr/>
          </p:nvSpPr>
          <p:spPr>
            <a:xfrm>
              <a:off x="11154864" y="1653304"/>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43EF730-F359-46B0-8904-65B30F1DF6D8}"/>
                </a:ext>
              </a:extLst>
            </p:cNvPr>
            <p:cNvSpPr txBox="1">
              <a:spLocks/>
            </p:cNvSpPr>
            <p:nvPr>
              <p:custDataLst>
                <p:tags r:id="rId23"/>
              </p:custDataLst>
            </p:nvPr>
          </p:nvSpPr>
          <p:spPr>
            <a:xfrm>
              <a:off x="1981642" y="1653304"/>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no classes of applicants (e.g., local governments, public-private partnerships) are excluded</a:t>
              </a:r>
            </a:p>
          </p:txBody>
        </p:sp>
        <p:cxnSp>
          <p:nvCxnSpPr>
            <p:cNvPr id="108" name="Straight Connector 107">
              <a:extLst>
                <a:ext uri="{FF2B5EF4-FFF2-40B4-BE49-F238E27FC236}">
                  <a16:creationId xmlns:a16="http://schemas.microsoft.com/office/drawing/2014/main" id="{9C90BE7F-8455-471B-B667-D11AD0C821D5}"/>
                </a:ext>
              </a:extLst>
            </p:cNvPr>
            <p:cNvCxnSpPr>
              <a:cxnSpLocks/>
            </p:cNvCxnSpPr>
            <p:nvPr/>
          </p:nvCxnSpPr>
          <p:spPr>
            <a:xfrm>
              <a:off x="1981642" y="1872061"/>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109" name="Straight Connector 108">
            <a:extLst>
              <a:ext uri="{FF2B5EF4-FFF2-40B4-BE49-F238E27FC236}">
                <a16:creationId xmlns:a16="http://schemas.microsoft.com/office/drawing/2014/main" id="{09D9C4D7-0D64-482B-A478-133811BE3FA9}"/>
              </a:ext>
            </a:extLst>
          </p:cNvPr>
          <p:cNvCxnSpPr>
            <a:cxnSpLocks/>
          </p:cNvCxnSpPr>
          <p:nvPr/>
        </p:nvCxnSpPr>
        <p:spPr>
          <a:xfrm>
            <a:off x="1981642" y="3274521"/>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EFCB823-EA20-4375-81D5-A21B3B6372B9}"/>
              </a:ext>
            </a:extLst>
          </p:cNvPr>
          <p:cNvCxnSpPr>
            <a:cxnSpLocks/>
          </p:cNvCxnSpPr>
          <p:nvPr/>
        </p:nvCxnSpPr>
        <p:spPr>
          <a:xfrm>
            <a:off x="1981642" y="4251269"/>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DED4D9C-2093-4A68-B892-D3FDE0ADE618}"/>
              </a:ext>
            </a:extLst>
          </p:cNvPr>
          <p:cNvCxnSpPr>
            <a:cxnSpLocks/>
          </p:cNvCxnSpPr>
          <p:nvPr/>
        </p:nvCxnSpPr>
        <p:spPr>
          <a:xfrm>
            <a:off x="1981642" y="4504117"/>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5EC868A-38C1-43CB-AEDB-33E0E0FFC0ED}"/>
              </a:ext>
            </a:extLst>
          </p:cNvPr>
          <p:cNvCxnSpPr>
            <a:cxnSpLocks/>
          </p:cNvCxnSpPr>
          <p:nvPr/>
        </p:nvCxnSpPr>
        <p:spPr>
          <a:xfrm>
            <a:off x="1981642" y="4756965"/>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781E0C6-7145-4052-AA76-A502F98299AF}"/>
              </a:ext>
            </a:extLst>
          </p:cNvPr>
          <p:cNvCxnSpPr>
            <a:cxnSpLocks/>
          </p:cNvCxnSpPr>
          <p:nvPr/>
        </p:nvCxnSpPr>
        <p:spPr>
          <a:xfrm>
            <a:off x="1981642" y="2485688"/>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E25E039-FC72-4C8C-9B90-F1DAA93C09A5}"/>
              </a:ext>
            </a:extLst>
          </p:cNvPr>
          <p:cNvCxnSpPr>
            <a:cxnSpLocks/>
          </p:cNvCxnSpPr>
          <p:nvPr/>
        </p:nvCxnSpPr>
        <p:spPr>
          <a:xfrm>
            <a:off x="1981642" y="2738536"/>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F0C5CE8-399E-4E11-A787-23596454D49E}"/>
              </a:ext>
            </a:extLst>
          </p:cNvPr>
          <p:cNvCxnSpPr>
            <a:cxnSpLocks/>
          </p:cNvCxnSpPr>
          <p:nvPr/>
        </p:nvCxnSpPr>
        <p:spPr>
          <a:xfrm>
            <a:off x="1981642" y="2210334"/>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15765E2-C254-47FE-9023-8DF5BE096F5F}"/>
              </a:ext>
            </a:extLst>
          </p:cNvPr>
          <p:cNvCxnSpPr>
            <a:cxnSpLocks/>
          </p:cNvCxnSpPr>
          <p:nvPr/>
        </p:nvCxnSpPr>
        <p:spPr>
          <a:xfrm>
            <a:off x="1981642" y="5044457"/>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BF528EA7-169E-4517-AAB2-FB92069FA6C7}"/>
              </a:ext>
            </a:extLst>
          </p:cNvPr>
          <p:cNvSpPr/>
          <p:nvPr/>
        </p:nvSpPr>
        <p:spPr>
          <a:xfrm>
            <a:off x="11154864" y="4032512"/>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30" name="Oval 129">
            <a:extLst>
              <a:ext uri="{FF2B5EF4-FFF2-40B4-BE49-F238E27FC236}">
                <a16:creationId xmlns:a16="http://schemas.microsoft.com/office/drawing/2014/main" id="{25EB7C33-E103-4900-A1C7-57D80E4A6589}"/>
              </a:ext>
            </a:extLst>
          </p:cNvPr>
          <p:cNvSpPr/>
          <p:nvPr/>
        </p:nvSpPr>
        <p:spPr>
          <a:xfrm>
            <a:off x="11154864" y="4538208"/>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31" name="Oval 130">
            <a:extLst>
              <a:ext uri="{FF2B5EF4-FFF2-40B4-BE49-F238E27FC236}">
                <a16:creationId xmlns:a16="http://schemas.microsoft.com/office/drawing/2014/main" id="{A914ECB7-B8C6-4EAD-AE4C-5109DC636922}"/>
              </a:ext>
            </a:extLst>
          </p:cNvPr>
          <p:cNvSpPr/>
          <p:nvPr/>
        </p:nvSpPr>
        <p:spPr>
          <a:xfrm>
            <a:off x="11154864" y="2519779"/>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32" name="Oval 131">
            <a:extLst>
              <a:ext uri="{FF2B5EF4-FFF2-40B4-BE49-F238E27FC236}">
                <a16:creationId xmlns:a16="http://schemas.microsoft.com/office/drawing/2014/main" id="{EB8D3644-8E6C-496A-8454-9BC562A267C8}"/>
              </a:ext>
            </a:extLst>
          </p:cNvPr>
          <p:cNvSpPr/>
          <p:nvPr/>
        </p:nvSpPr>
        <p:spPr>
          <a:xfrm>
            <a:off x="11154864" y="4825700"/>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C5CD0515-ABEA-4582-9542-65F5C42AB64C}"/>
              </a:ext>
            </a:extLst>
          </p:cNvPr>
          <p:cNvSpPr txBox="1">
            <a:spLocks/>
          </p:cNvSpPr>
          <p:nvPr>
            <p:custDataLst>
              <p:tags r:id="rId16"/>
            </p:custDataLst>
          </p:nvPr>
        </p:nvSpPr>
        <p:spPr>
          <a:xfrm>
            <a:off x="9330571" y="1241797"/>
            <a:ext cx="394946"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None</a:t>
            </a:r>
          </a:p>
        </p:txBody>
      </p:sp>
      <p:sp>
        <p:nvSpPr>
          <p:cNvPr id="143" name="TextBox 142">
            <a:extLst>
              <a:ext uri="{FF2B5EF4-FFF2-40B4-BE49-F238E27FC236}">
                <a16:creationId xmlns:a16="http://schemas.microsoft.com/office/drawing/2014/main" id="{6AB8780A-A16D-402D-8588-37920CEB94E3}"/>
              </a:ext>
            </a:extLst>
          </p:cNvPr>
          <p:cNvSpPr txBox="1">
            <a:spLocks/>
          </p:cNvSpPr>
          <p:nvPr>
            <p:custDataLst>
              <p:tags r:id="rId17"/>
            </p:custDataLst>
          </p:nvPr>
        </p:nvSpPr>
        <p:spPr>
          <a:xfrm>
            <a:off x="9946244" y="1241797"/>
            <a:ext cx="793038" cy="184666"/>
          </a:xfrm>
          <a:prstGeom prst="rect">
            <a:avLst/>
          </a:prstGeom>
        </p:spPr>
        <p:txBody>
          <a:bodyPr vert="horz" wrap="non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dirty="0">
                <a:solidFill>
                  <a:srgbClr val="000000"/>
                </a:solidFill>
                <a:latin typeface="Arial"/>
              </a:rPr>
              <a:t>Very limited</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44" name="TextBox 143">
            <a:extLst>
              <a:ext uri="{FF2B5EF4-FFF2-40B4-BE49-F238E27FC236}">
                <a16:creationId xmlns:a16="http://schemas.microsoft.com/office/drawing/2014/main" id="{B7F75A85-5C08-4CEE-A19A-2D07ED3E5955}"/>
              </a:ext>
            </a:extLst>
          </p:cNvPr>
          <p:cNvSpPr txBox="1">
            <a:spLocks/>
          </p:cNvSpPr>
          <p:nvPr>
            <p:custDataLst>
              <p:tags r:id="rId18"/>
            </p:custDataLst>
          </p:nvPr>
        </p:nvSpPr>
        <p:spPr>
          <a:xfrm>
            <a:off x="10978832" y="1241797"/>
            <a:ext cx="493725" cy="184666"/>
          </a:xfrm>
          <a:prstGeom prst="rect">
            <a:avLst/>
          </a:prstGeom>
        </p:spPr>
        <p:txBody>
          <a:bodyPr vert="horz" wrap="non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Limited</a:t>
            </a:r>
          </a:p>
        </p:txBody>
      </p:sp>
      <p:sp>
        <p:nvSpPr>
          <p:cNvPr id="146" name="Oval 145">
            <a:extLst>
              <a:ext uri="{FF2B5EF4-FFF2-40B4-BE49-F238E27FC236}">
                <a16:creationId xmlns:a16="http://schemas.microsoft.com/office/drawing/2014/main" id="{E35B15DF-2895-4842-BCB1-E22029E741BD}"/>
              </a:ext>
            </a:extLst>
          </p:cNvPr>
          <p:cNvSpPr/>
          <p:nvPr/>
        </p:nvSpPr>
        <p:spPr>
          <a:xfrm>
            <a:off x="9182888" y="1271719"/>
            <a:ext cx="124822" cy="12482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7" name="Oval 146">
            <a:extLst>
              <a:ext uri="{FF2B5EF4-FFF2-40B4-BE49-F238E27FC236}">
                <a16:creationId xmlns:a16="http://schemas.microsoft.com/office/drawing/2014/main" id="{89865421-6181-405C-AB00-3433F69EC3F9}"/>
              </a:ext>
            </a:extLst>
          </p:cNvPr>
          <p:cNvSpPr/>
          <p:nvPr/>
        </p:nvSpPr>
        <p:spPr>
          <a:xfrm>
            <a:off x="9791961" y="1271719"/>
            <a:ext cx="124822" cy="124822"/>
          </a:xfrm>
          <a:prstGeom prst="ellipse">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9" name="Oval 148">
            <a:extLst>
              <a:ext uri="{FF2B5EF4-FFF2-40B4-BE49-F238E27FC236}">
                <a16:creationId xmlns:a16="http://schemas.microsoft.com/office/drawing/2014/main" id="{6021394B-E994-4EAD-A0E4-47BE981A3235}"/>
              </a:ext>
            </a:extLst>
          </p:cNvPr>
          <p:cNvSpPr/>
          <p:nvPr/>
        </p:nvSpPr>
        <p:spPr>
          <a:xfrm>
            <a:off x="10824549" y="1271719"/>
            <a:ext cx="124822" cy="12482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7" name="TextBox 76">
            <a:extLst>
              <a:ext uri="{FF2B5EF4-FFF2-40B4-BE49-F238E27FC236}">
                <a16:creationId xmlns:a16="http://schemas.microsoft.com/office/drawing/2014/main" id="{04D0BFC3-E411-4E71-B9AA-CCC2BCEF6CAB}"/>
              </a:ext>
            </a:extLst>
          </p:cNvPr>
          <p:cNvSpPr txBox="1">
            <a:spLocks/>
          </p:cNvSpPr>
          <p:nvPr>
            <p:custDataLst>
              <p:tags r:id="rId19"/>
            </p:custDataLst>
          </p:nvPr>
        </p:nvSpPr>
        <p:spPr>
          <a:xfrm>
            <a:off x="1981642" y="1819739"/>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Prioritize based on Unserved, Underserved, and CAIs in accordance with eligible uses of BEAD funding while ensuring that 100% of unserved locations will be reached</a:t>
            </a:r>
          </a:p>
        </p:txBody>
      </p:sp>
      <p:grpSp>
        <p:nvGrpSpPr>
          <p:cNvPr id="12" name="Group 11">
            <a:extLst>
              <a:ext uri="{FF2B5EF4-FFF2-40B4-BE49-F238E27FC236}">
                <a16:creationId xmlns:a16="http://schemas.microsoft.com/office/drawing/2014/main" id="{4CDCCD22-DA77-47BF-A480-AACA9B83959A}"/>
              </a:ext>
            </a:extLst>
          </p:cNvPr>
          <p:cNvGrpSpPr/>
          <p:nvPr/>
        </p:nvGrpSpPr>
        <p:grpSpPr>
          <a:xfrm>
            <a:off x="1981642" y="3582604"/>
            <a:ext cx="9650129" cy="407646"/>
            <a:chOff x="1981642" y="1906152"/>
            <a:chExt cx="9650129" cy="407646"/>
          </a:xfrm>
        </p:grpSpPr>
        <p:sp>
          <p:nvSpPr>
            <p:cNvPr id="37" name="Oval 36">
              <a:extLst>
                <a:ext uri="{FF2B5EF4-FFF2-40B4-BE49-F238E27FC236}">
                  <a16:creationId xmlns:a16="http://schemas.microsoft.com/office/drawing/2014/main" id="{AAA57F04-2CEB-4603-AFDC-F67DCD0B641D}"/>
                </a:ext>
              </a:extLst>
            </p:cNvPr>
            <p:cNvSpPr/>
            <p:nvPr/>
          </p:nvSpPr>
          <p:spPr>
            <a:xfrm>
              <a:off x="11154864" y="1906152"/>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78BBBAC3-4F42-4B8C-9B48-05840720AFF2}"/>
                </a:ext>
              </a:extLst>
            </p:cNvPr>
            <p:cNvSpPr txBox="1">
              <a:spLocks/>
            </p:cNvSpPr>
            <p:nvPr>
              <p:custDataLst>
                <p:tags r:id="rId22"/>
              </p:custDataLst>
            </p:nvPr>
          </p:nvSpPr>
          <p:spPr>
            <a:xfrm>
              <a:off x="1981642" y="1906152"/>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Make funding available for projects that meet the definitions of “unserved service projects” and “underserved service projects” under federal law, and prioritize Unserved Service Projects to ensure coverage of all unserved locations</a:t>
              </a:r>
            </a:p>
          </p:txBody>
        </p:sp>
        <p:cxnSp>
          <p:nvCxnSpPr>
            <p:cNvPr id="79" name="Straight Connector 78">
              <a:extLst>
                <a:ext uri="{FF2B5EF4-FFF2-40B4-BE49-F238E27FC236}">
                  <a16:creationId xmlns:a16="http://schemas.microsoft.com/office/drawing/2014/main" id="{BF685904-7ADA-44C4-B445-71BA590C0C41}"/>
                </a:ext>
              </a:extLst>
            </p:cNvPr>
            <p:cNvCxnSpPr>
              <a:cxnSpLocks/>
            </p:cNvCxnSpPr>
            <p:nvPr/>
          </p:nvCxnSpPr>
          <p:spPr>
            <a:xfrm>
              <a:off x="1981642" y="2313798"/>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0" name="Oval 79">
            <a:extLst>
              <a:ext uri="{FF2B5EF4-FFF2-40B4-BE49-F238E27FC236}">
                <a16:creationId xmlns:a16="http://schemas.microsoft.com/office/drawing/2014/main" id="{B769706B-11FE-4BA3-B29D-ED87D7169D68}"/>
              </a:ext>
            </a:extLst>
          </p:cNvPr>
          <p:cNvSpPr/>
          <p:nvPr/>
        </p:nvSpPr>
        <p:spPr>
          <a:xfrm>
            <a:off x="11154864" y="1841641"/>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918D4FB9-B8E4-4C34-A87B-8EB8EEE8F246}"/>
              </a:ext>
            </a:extLst>
          </p:cNvPr>
          <p:cNvSpPr txBox="1">
            <a:spLocks/>
          </p:cNvSpPr>
          <p:nvPr>
            <p:custDataLst>
              <p:tags r:id="rId20"/>
            </p:custDataLst>
          </p:nvPr>
        </p:nvSpPr>
        <p:spPr>
          <a:xfrm>
            <a:off x="1981642" y="5330902"/>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Conduct outreach to potential applicants regarding locations for which no applications were received, only after the application deadline has passed</a:t>
            </a:r>
          </a:p>
        </p:txBody>
      </p:sp>
      <p:sp>
        <p:nvSpPr>
          <p:cNvPr id="85" name="TextBox 84">
            <a:extLst>
              <a:ext uri="{FF2B5EF4-FFF2-40B4-BE49-F238E27FC236}">
                <a16:creationId xmlns:a16="http://schemas.microsoft.com/office/drawing/2014/main" id="{82BF4A14-7E57-49DF-AA9E-BCFA678C51C7}"/>
              </a:ext>
            </a:extLst>
          </p:cNvPr>
          <p:cNvSpPr txBox="1">
            <a:spLocks/>
          </p:cNvSpPr>
          <p:nvPr>
            <p:custDataLst>
              <p:tags r:id="rId21"/>
            </p:custDataLst>
          </p:nvPr>
        </p:nvSpPr>
        <p:spPr>
          <a:xfrm>
            <a:off x="1981642" y="3040279"/>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Prioritize high-poverty areas in case of a funding shortfall</a:t>
            </a:r>
          </a:p>
        </p:txBody>
      </p:sp>
      <p:cxnSp>
        <p:nvCxnSpPr>
          <p:cNvPr id="86" name="Straight Connector 85">
            <a:extLst>
              <a:ext uri="{FF2B5EF4-FFF2-40B4-BE49-F238E27FC236}">
                <a16:creationId xmlns:a16="http://schemas.microsoft.com/office/drawing/2014/main" id="{5F73CE68-7AAA-4302-B2A2-B1C74C10C97C}"/>
              </a:ext>
            </a:extLst>
          </p:cNvPr>
          <p:cNvCxnSpPr>
            <a:cxnSpLocks/>
          </p:cNvCxnSpPr>
          <p:nvPr/>
        </p:nvCxnSpPr>
        <p:spPr>
          <a:xfrm>
            <a:off x="1981642" y="3008180"/>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1B09FA7C-7574-4F52-A241-744F182A4EF8}"/>
              </a:ext>
            </a:extLst>
          </p:cNvPr>
          <p:cNvSpPr/>
          <p:nvPr/>
        </p:nvSpPr>
        <p:spPr>
          <a:xfrm>
            <a:off x="11154864" y="5340427"/>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88" name="Oval 87">
            <a:extLst>
              <a:ext uri="{FF2B5EF4-FFF2-40B4-BE49-F238E27FC236}">
                <a16:creationId xmlns:a16="http://schemas.microsoft.com/office/drawing/2014/main" id="{9252F1AB-C965-440B-A172-C825DA0A5492}"/>
              </a:ext>
            </a:extLst>
          </p:cNvPr>
          <p:cNvSpPr/>
          <p:nvPr/>
        </p:nvSpPr>
        <p:spPr>
          <a:xfrm>
            <a:off x="11154864" y="3059329"/>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89" name="Straight Connector 88">
            <a:extLst>
              <a:ext uri="{FF2B5EF4-FFF2-40B4-BE49-F238E27FC236}">
                <a16:creationId xmlns:a16="http://schemas.microsoft.com/office/drawing/2014/main" id="{E8C4F1F7-5711-4C53-B0F3-5705D13A8FF5}"/>
              </a:ext>
            </a:extLst>
          </p:cNvPr>
          <p:cNvCxnSpPr>
            <a:cxnSpLocks/>
          </p:cNvCxnSpPr>
          <p:nvPr/>
        </p:nvCxnSpPr>
        <p:spPr>
          <a:xfrm>
            <a:off x="1981642" y="5292107"/>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118DEDF-ECA9-4F7F-BDC1-D607EB89FEFF}"/>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60" name="TextBox 59">
            <a:extLst>
              <a:ext uri="{FF2B5EF4-FFF2-40B4-BE49-F238E27FC236}">
                <a16:creationId xmlns:a16="http://schemas.microsoft.com/office/drawing/2014/main" id="{3E042F8D-F7EF-4A98-8C8D-53EE0C5607CD}"/>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62" name="TextBox 61">
            <a:extLst>
              <a:ext uri="{FF2B5EF4-FFF2-40B4-BE49-F238E27FC236}">
                <a16:creationId xmlns:a16="http://schemas.microsoft.com/office/drawing/2014/main" id="{B0D2B1EE-C53F-4356-AC1E-0AEF2318EBED}"/>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6" name="Rectangle 65">
            <a:extLst>
              <a:ext uri="{FF2B5EF4-FFF2-40B4-BE49-F238E27FC236}">
                <a16:creationId xmlns:a16="http://schemas.microsoft.com/office/drawing/2014/main" id="{5B728AE9-73AD-418A-8AA2-DC2062216914}"/>
              </a:ext>
            </a:extLst>
          </p:cNvPr>
          <p:cNvSpPr/>
          <p:nvPr/>
        </p:nvSpPr>
        <p:spPr>
          <a:xfrm>
            <a:off x="9182888" y="954197"/>
            <a:ext cx="261257" cy="184666"/>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7" name="TextBox 66">
            <a:extLst>
              <a:ext uri="{FF2B5EF4-FFF2-40B4-BE49-F238E27FC236}">
                <a16:creationId xmlns:a16="http://schemas.microsoft.com/office/drawing/2014/main" id="{2D1AE787-16B1-43EF-99B7-83DC52401ABD}"/>
              </a:ext>
            </a:extLst>
          </p:cNvPr>
          <p:cNvSpPr txBox="1"/>
          <p:nvPr/>
        </p:nvSpPr>
        <p:spPr>
          <a:xfrm>
            <a:off x="9531231" y="970390"/>
            <a:ext cx="1623633" cy="1581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Key differences from ARPA</a:t>
            </a:r>
          </a:p>
        </p:txBody>
      </p:sp>
      <p:sp>
        <p:nvSpPr>
          <p:cNvPr id="65" name="TextBox 64">
            <a:extLst>
              <a:ext uri="{FF2B5EF4-FFF2-40B4-BE49-F238E27FC236}">
                <a16:creationId xmlns:a16="http://schemas.microsoft.com/office/drawing/2014/main" id="{4FE63971-6612-41BF-8395-D808EBAD9260}"/>
              </a:ext>
            </a:extLst>
          </p:cNvPr>
          <p:cNvSpPr txBox="1"/>
          <p:nvPr/>
        </p:nvSpPr>
        <p:spPr>
          <a:xfrm>
            <a:off x="571499" y="6532652"/>
            <a:ext cx="7933872"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BEAD NOFO</a:t>
            </a:r>
          </a:p>
        </p:txBody>
      </p:sp>
    </p:spTree>
    <p:extLst>
      <p:ext uri="{BB962C8B-B14F-4D97-AF65-F5344CB8AC3E}">
        <p14:creationId xmlns:p14="http://schemas.microsoft.com/office/powerpoint/2010/main" val="491038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AEF8B7A4-A768-4F0E-BCA5-E4C48D205683}"/>
              </a:ext>
            </a:extLst>
          </p:cNvPr>
          <p:cNvGraphicFramePr>
            <a:graphicFrameLocks noChangeAspect="1"/>
          </p:cNvGraphicFramePr>
          <p:nvPr>
            <p:custDataLst>
              <p:tags r:id="rId1"/>
            </p:custDataLst>
            <p:extLst>
              <p:ext uri="{D42A27DB-BD31-4B8C-83A1-F6EECF244321}">
                <p14:modId xmlns:p14="http://schemas.microsoft.com/office/powerpoint/2010/main" val="4248771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70" imgH="371" progId="TCLayout.ActiveDocument.1">
                  <p:embed/>
                </p:oleObj>
              </mc:Choice>
              <mc:Fallback>
                <p:oleObj name="think-cell Slide" r:id="rId26" imgW="370" imgH="371" progId="TCLayout.ActiveDocument.1">
                  <p:embed/>
                  <p:pic>
                    <p:nvPicPr>
                      <p:cNvPr id="6" name="Object 6" hidden="1">
                        <a:extLst>
                          <a:ext uri="{FF2B5EF4-FFF2-40B4-BE49-F238E27FC236}">
                            <a16:creationId xmlns:a16="http://schemas.microsoft.com/office/drawing/2014/main" id="{AEF8B7A4-A768-4F0E-BCA5-E4C48D205683}"/>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78" name="Rectangle 77">
            <a:extLst>
              <a:ext uri="{FF2B5EF4-FFF2-40B4-BE49-F238E27FC236}">
                <a16:creationId xmlns:a16="http://schemas.microsoft.com/office/drawing/2014/main" id="{59568E46-0634-4316-9E03-A74AC7372DFC}"/>
              </a:ext>
            </a:extLst>
          </p:cNvPr>
          <p:cNvSpPr/>
          <p:nvPr/>
        </p:nvSpPr>
        <p:spPr>
          <a:xfrm>
            <a:off x="1816101" y="4292464"/>
            <a:ext cx="9815670" cy="1143825"/>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7" name="Rectangle 76">
            <a:extLst>
              <a:ext uri="{FF2B5EF4-FFF2-40B4-BE49-F238E27FC236}">
                <a16:creationId xmlns:a16="http://schemas.microsoft.com/office/drawing/2014/main" id="{0FE899ED-F2CD-46FF-98B0-B6089B9D5FAE}"/>
              </a:ext>
            </a:extLst>
          </p:cNvPr>
          <p:cNvSpPr/>
          <p:nvPr/>
        </p:nvSpPr>
        <p:spPr>
          <a:xfrm>
            <a:off x="1816102" y="3834738"/>
            <a:ext cx="9815670" cy="371818"/>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3" name="Rectangle 72">
            <a:extLst>
              <a:ext uri="{FF2B5EF4-FFF2-40B4-BE49-F238E27FC236}">
                <a16:creationId xmlns:a16="http://schemas.microsoft.com/office/drawing/2014/main" id="{CF31CCB2-8F81-41D7-8283-CA6D009AC7E8}"/>
              </a:ext>
            </a:extLst>
          </p:cNvPr>
          <p:cNvSpPr/>
          <p:nvPr/>
        </p:nvSpPr>
        <p:spPr>
          <a:xfrm>
            <a:off x="1816101" y="2287926"/>
            <a:ext cx="9815670" cy="191290"/>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 name="2. Slide Title">
            <a:extLst>
              <a:ext uri="{FF2B5EF4-FFF2-40B4-BE49-F238E27FC236}">
                <a16:creationId xmlns:a16="http://schemas.microsoft.com/office/drawing/2014/main" id="{A080AE3C-4569-4159-9C2C-18FB4068FD67}"/>
              </a:ext>
            </a:extLst>
          </p:cNvPr>
          <p:cNvSpPr>
            <a:spLocks noGrp="1"/>
          </p:cNvSpPr>
          <p:nvPr>
            <p:ph type="title"/>
            <p:custDataLst>
              <p:tags r:id="rId2"/>
            </p:custDataLst>
          </p:nvPr>
        </p:nvSpPr>
        <p:spPr/>
        <p:txBody>
          <a:bodyPr vert="horz" wrap="square" lIns="0" tIns="0" rIns="0" bIns="0" rtlCol="0" anchor="b" anchorCtr="0">
            <a:noAutofit/>
          </a:bodyPr>
          <a:lstStyle/>
          <a:p>
            <a:r>
              <a:rPr lang="en-US" dirty="0">
                <a:solidFill>
                  <a:srgbClr val="051C2C"/>
                </a:solidFill>
              </a:rPr>
              <a:t>BEAD subgrantee process requirements (2 of 3)</a:t>
            </a:r>
          </a:p>
        </p:txBody>
      </p:sp>
      <p:sp>
        <p:nvSpPr>
          <p:cNvPr id="17" name="TextBox 16">
            <a:extLst>
              <a:ext uri="{FF2B5EF4-FFF2-40B4-BE49-F238E27FC236}">
                <a16:creationId xmlns:a16="http://schemas.microsoft.com/office/drawing/2014/main" id="{B0682EEF-CB99-490E-8AD6-B6671E980841}"/>
              </a:ext>
            </a:extLst>
          </p:cNvPr>
          <p:cNvSpPr txBox="1">
            <a:spLocks/>
          </p:cNvSpPr>
          <p:nvPr>
            <p:custDataLst>
              <p:tags r:id="rId3"/>
            </p:custDataLst>
          </p:nvPr>
        </p:nvSpPr>
        <p:spPr>
          <a:xfrm>
            <a:off x="554737" y="3547223"/>
            <a:ext cx="126136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Scoring requirements</a:t>
            </a:r>
          </a:p>
        </p:txBody>
      </p:sp>
      <p:cxnSp>
        <p:nvCxnSpPr>
          <p:cNvPr id="79" name="Straight Connector 78">
            <a:extLst>
              <a:ext uri="{FF2B5EF4-FFF2-40B4-BE49-F238E27FC236}">
                <a16:creationId xmlns:a16="http://schemas.microsoft.com/office/drawing/2014/main" id="{EEB5926C-8991-40B3-8C90-63BC4C68F8DC}"/>
              </a:ext>
            </a:extLst>
          </p:cNvPr>
          <p:cNvCxnSpPr>
            <a:cxnSpLocks/>
          </p:cNvCxnSpPr>
          <p:nvPr>
            <p:custDataLst>
              <p:tags r:id="rId4"/>
            </p:custDataLst>
          </p:nvPr>
        </p:nvCxnSpPr>
        <p:spPr>
          <a:xfrm>
            <a:off x="554737" y="1767338"/>
            <a:ext cx="1107703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651C1A2-0E30-4197-855A-8794DC13D643}"/>
              </a:ext>
            </a:extLst>
          </p:cNvPr>
          <p:cNvSpPr txBox="1">
            <a:spLocks/>
          </p:cNvSpPr>
          <p:nvPr>
            <p:custDataLst>
              <p:tags r:id="rId5"/>
            </p:custDataLst>
          </p:nvPr>
        </p:nvSpPr>
        <p:spPr>
          <a:xfrm>
            <a:off x="554737" y="1509763"/>
            <a:ext cx="1261364" cy="215444"/>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Element of process</a:t>
            </a:r>
          </a:p>
        </p:txBody>
      </p:sp>
      <p:sp>
        <p:nvSpPr>
          <p:cNvPr id="76" name="TextBox 75">
            <a:extLst>
              <a:ext uri="{FF2B5EF4-FFF2-40B4-BE49-F238E27FC236}">
                <a16:creationId xmlns:a16="http://schemas.microsoft.com/office/drawing/2014/main" id="{A30953A4-5DC1-49CF-95CF-EDE1CEC99A53}"/>
              </a:ext>
            </a:extLst>
          </p:cNvPr>
          <p:cNvSpPr txBox="1">
            <a:spLocks/>
          </p:cNvSpPr>
          <p:nvPr>
            <p:custDataLst>
              <p:tags r:id="rId6"/>
            </p:custDataLst>
          </p:nvPr>
        </p:nvSpPr>
        <p:spPr>
          <a:xfrm>
            <a:off x="1981642" y="1509763"/>
            <a:ext cx="8663057"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Description of requirement</a:t>
            </a:r>
          </a:p>
        </p:txBody>
      </p:sp>
      <p:sp>
        <p:nvSpPr>
          <p:cNvPr id="81" name="TextBox 80">
            <a:extLst>
              <a:ext uri="{FF2B5EF4-FFF2-40B4-BE49-F238E27FC236}">
                <a16:creationId xmlns:a16="http://schemas.microsoft.com/office/drawing/2014/main" id="{D9C73683-83F1-4704-92FF-D15A874AE143}"/>
              </a:ext>
            </a:extLst>
          </p:cNvPr>
          <p:cNvSpPr txBox="1">
            <a:spLocks/>
          </p:cNvSpPr>
          <p:nvPr>
            <p:custDataLst>
              <p:tags r:id="rId7"/>
            </p:custDataLst>
          </p:nvPr>
        </p:nvSpPr>
        <p:spPr>
          <a:xfrm>
            <a:off x="10810240" y="1509763"/>
            <a:ext cx="821531" cy="215444"/>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Flexibility</a:t>
            </a:r>
          </a:p>
        </p:txBody>
      </p:sp>
      <p:sp>
        <p:nvSpPr>
          <p:cNvPr id="27" name="TextBox 26">
            <a:extLst>
              <a:ext uri="{FF2B5EF4-FFF2-40B4-BE49-F238E27FC236}">
                <a16:creationId xmlns:a16="http://schemas.microsoft.com/office/drawing/2014/main" id="{0DE81023-7E21-416E-ABDB-FF9935D33901}"/>
              </a:ext>
            </a:extLst>
          </p:cNvPr>
          <p:cNvSpPr txBox="1">
            <a:spLocks/>
          </p:cNvSpPr>
          <p:nvPr>
            <p:custDataLst>
              <p:tags r:id="rId8"/>
            </p:custDataLst>
          </p:nvPr>
        </p:nvSpPr>
        <p:spPr>
          <a:xfrm>
            <a:off x="1981642" y="3547223"/>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that where only one project has been proposed and meets requirements, that is the default winner</a:t>
            </a:r>
          </a:p>
        </p:txBody>
      </p:sp>
      <p:sp>
        <p:nvSpPr>
          <p:cNvPr id="36" name="TextBox 35">
            <a:extLst>
              <a:ext uri="{FF2B5EF4-FFF2-40B4-BE49-F238E27FC236}">
                <a16:creationId xmlns:a16="http://schemas.microsoft.com/office/drawing/2014/main" id="{C65833D9-8A96-4956-9822-ED67C611DD35}"/>
              </a:ext>
            </a:extLst>
          </p:cNvPr>
          <p:cNvSpPr txBox="1">
            <a:spLocks/>
          </p:cNvSpPr>
          <p:nvPr>
            <p:custDataLst>
              <p:tags r:id="rId9"/>
            </p:custDataLst>
          </p:nvPr>
        </p:nvSpPr>
        <p:spPr>
          <a:xfrm>
            <a:off x="1981642" y="3834181"/>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that fiber projects exceeding the Extremely High Cost Per Location Threshold may but do not have to be preferred where projects using other technologies have been proposed</a:t>
            </a:r>
          </a:p>
        </p:txBody>
      </p:sp>
      <p:sp>
        <p:nvSpPr>
          <p:cNvPr id="42" name="TextBox 41">
            <a:extLst>
              <a:ext uri="{FF2B5EF4-FFF2-40B4-BE49-F238E27FC236}">
                <a16:creationId xmlns:a16="http://schemas.microsoft.com/office/drawing/2014/main" id="{63D0780F-1965-4DA5-9CCF-37205C3FBA6B}"/>
              </a:ext>
            </a:extLst>
          </p:cNvPr>
          <p:cNvSpPr txBox="1">
            <a:spLocks/>
          </p:cNvSpPr>
          <p:nvPr>
            <p:custDataLst>
              <p:tags r:id="rId10"/>
            </p:custDataLst>
          </p:nvPr>
        </p:nvSpPr>
        <p:spPr>
          <a:xfrm>
            <a:off x="1981642" y="4305805"/>
            <a:ext cx="8663057" cy="115416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that where two or more projects have been proposed, once priority has been given to fiber projects, the state gives &gt;75% of total benefits (e.g., weight, points) to: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minimal BEAD funding, by incentivizing a match of &gt;25% from subgrantees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broadband affordability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fair labor practices</a:t>
            </a:r>
          </a:p>
        </p:txBody>
      </p:sp>
      <p:sp>
        <p:nvSpPr>
          <p:cNvPr id="55" name="TextBox 54">
            <a:extLst>
              <a:ext uri="{FF2B5EF4-FFF2-40B4-BE49-F238E27FC236}">
                <a16:creationId xmlns:a16="http://schemas.microsoft.com/office/drawing/2014/main" id="{C8130C0B-851E-444A-B09E-8019077EA03B}"/>
              </a:ext>
            </a:extLst>
          </p:cNvPr>
          <p:cNvSpPr txBox="1">
            <a:spLocks/>
          </p:cNvSpPr>
          <p:nvPr>
            <p:custDataLst>
              <p:tags r:id="rId11"/>
            </p:custDataLst>
          </p:nvPr>
        </p:nvSpPr>
        <p:spPr>
          <a:xfrm>
            <a:off x="1981642" y="5519018"/>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Consider speed to deployment as a secondary criterion for fiber projects and additionally consider network speed for non-fiber projects</a:t>
            </a:r>
          </a:p>
        </p:txBody>
      </p:sp>
      <p:sp>
        <p:nvSpPr>
          <p:cNvPr id="58" name="TextBox 57">
            <a:extLst>
              <a:ext uri="{FF2B5EF4-FFF2-40B4-BE49-F238E27FC236}">
                <a16:creationId xmlns:a16="http://schemas.microsoft.com/office/drawing/2014/main" id="{FEA1A74A-D4C0-4406-817B-D6824D45039F}"/>
              </a:ext>
            </a:extLst>
          </p:cNvPr>
          <p:cNvSpPr txBox="1">
            <a:spLocks/>
          </p:cNvSpPr>
          <p:nvPr>
            <p:custDataLst>
              <p:tags r:id="rId12"/>
            </p:custDataLst>
          </p:nvPr>
        </p:nvSpPr>
        <p:spPr>
          <a:xfrm>
            <a:off x="1981642" y="5967901"/>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Consider other secondary criteria for fiber and non-fiber projects, e.g., equitable workforce, open access, tribal coordination considerations, including additional secondary criteria developed by the state</a:t>
            </a:r>
          </a:p>
        </p:txBody>
      </p:sp>
      <p:sp>
        <p:nvSpPr>
          <p:cNvPr id="61" name="TextBox 60">
            <a:extLst>
              <a:ext uri="{FF2B5EF4-FFF2-40B4-BE49-F238E27FC236}">
                <a16:creationId xmlns:a16="http://schemas.microsoft.com/office/drawing/2014/main" id="{75C6D97F-2701-4597-AD46-C8590DF72579}"/>
              </a:ext>
            </a:extLst>
          </p:cNvPr>
          <p:cNvSpPr txBox="1">
            <a:spLocks/>
          </p:cNvSpPr>
          <p:nvPr>
            <p:custDataLst>
              <p:tags r:id="rId13"/>
            </p:custDataLst>
          </p:nvPr>
        </p:nvSpPr>
        <p:spPr>
          <a:xfrm>
            <a:off x="1981642" y="6430000"/>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Consider workforce development goals</a:t>
            </a:r>
          </a:p>
        </p:txBody>
      </p:sp>
      <p:cxnSp>
        <p:nvCxnSpPr>
          <p:cNvPr id="91" name="Straight Connector 90">
            <a:extLst>
              <a:ext uri="{FF2B5EF4-FFF2-40B4-BE49-F238E27FC236}">
                <a16:creationId xmlns:a16="http://schemas.microsoft.com/office/drawing/2014/main" id="{9F88D2A7-8FA1-4626-9D63-47B96DFB0348}"/>
              </a:ext>
            </a:extLst>
          </p:cNvPr>
          <p:cNvCxnSpPr>
            <a:cxnSpLocks/>
          </p:cNvCxnSpPr>
          <p:nvPr/>
        </p:nvCxnSpPr>
        <p:spPr>
          <a:xfrm>
            <a:off x="1981642" y="3783035"/>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12EAE92-28E8-4563-B771-253045581653}"/>
              </a:ext>
            </a:extLst>
          </p:cNvPr>
          <p:cNvCxnSpPr>
            <a:cxnSpLocks/>
          </p:cNvCxnSpPr>
          <p:nvPr/>
        </p:nvCxnSpPr>
        <p:spPr>
          <a:xfrm>
            <a:off x="1981642" y="4254659"/>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00DDD23-8B2D-477E-959C-71493DC1F2BD}"/>
              </a:ext>
            </a:extLst>
          </p:cNvPr>
          <p:cNvCxnSpPr>
            <a:cxnSpLocks/>
          </p:cNvCxnSpPr>
          <p:nvPr/>
        </p:nvCxnSpPr>
        <p:spPr>
          <a:xfrm>
            <a:off x="1981642" y="5467872"/>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AB3591-47B7-4AFA-8CB4-F2064504AB04}"/>
              </a:ext>
            </a:extLst>
          </p:cNvPr>
          <p:cNvCxnSpPr>
            <a:cxnSpLocks/>
          </p:cNvCxnSpPr>
          <p:nvPr/>
        </p:nvCxnSpPr>
        <p:spPr>
          <a:xfrm>
            <a:off x="1981642" y="5916755"/>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558D343-9598-4364-9A3C-1082321CB095}"/>
              </a:ext>
            </a:extLst>
          </p:cNvPr>
          <p:cNvCxnSpPr>
            <a:cxnSpLocks/>
          </p:cNvCxnSpPr>
          <p:nvPr/>
        </p:nvCxnSpPr>
        <p:spPr>
          <a:xfrm>
            <a:off x="1981642" y="6378854"/>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AF03A0C-4EBB-4BEA-90FA-3CBB840F92A3}"/>
              </a:ext>
            </a:extLst>
          </p:cNvPr>
          <p:cNvSpPr/>
          <p:nvPr/>
        </p:nvSpPr>
        <p:spPr>
          <a:xfrm>
            <a:off x="11154864" y="3547223"/>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5" name="Oval 104">
            <a:extLst>
              <a:ext uri="{FF2B5EF4-FFF2-40B4-BE49-F238E27FC236}">
                <a16:creationId xmlns:a16="http://schemas.microsoft.com/office/drawing/2014/main" id="{8F5462D9-3D0C-4970-B1CF-DB823E409A7F}"/>
              </a:ext>
            </a:extLst>
          </p:cNvPr>
          <p:cNvSpPr/>
          <p:nvPr/>
        </p:nvSpPr>
        <p:spPr>
          <a:xfrm>
            <a:off x="11154864" y="3834181"/>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6" name="Oval 105">
            <a:extLst>
              <a:ext uri="{FF2B5EF4-FFF2-40B4-BE49-F238E27FC236}">
                <a16:creationId xmlns:a16="http://schemas.microsoft.com/office/drawing/2014/main" id="{A986DF97-AA4C-421B-BBBC-9ED32739D95E}"/>
              </a:ext>
            </a:extLst>
          </p:cNvPr>
          <p:cNvSpPr/>
          <p:nvPr/>
        </p:nvSpPr>
        <p:spPr>
          <a:xfrm>
            <a:off x="11154864" y="5967901"/>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1762931E-54D9-434D-8F80-59CE3ACAF9C9}"/>
              </a:ext>
            </a:extLst>
          </p:cNvPr>
          <p:cNvSpPr/>
          <p:nvPr/>
        </p:nvSpPr>
        <p:spPr>
          <a:xfrm>
            <a:off x="11154864" y="6430000"/>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21" name="Oval 120">
            <a:extLst>
              <a:ext uri="{FF2B5EF4-FFF2-40B4-BE49-F238E27FC236}">
                <a16:creationId xmlns:a16="http://schemas.microsoft.com/office/drawing/2014/main" id="{67CDBC75-1AC2-45E5-BC69-6707A7AF11A0}"/>
              </a:ext>
            </a:extLst>
          </p:cNvPr>
          <p:cNvSpPr/>
          <p:nvPr/>
        </p:nvSpPr>
        <p:spPr>
          <a:xfrm>
            <a:off x="11154864" y="5519018"/>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22" name="Oval 121">
            <a:extLst>
              <a:ext uri="{FF2B5EF4-FFF2-40B4-BE49-F238E27FC236}">
                <a16:creationId xmlns:a16="http://schemas.microsoft.com/office/drawing/2014/main" id="{B4052D31-9411-487A-BB14-5D7D25252C17}"/>
              </a:ext>
            </a:extLst>
          </p:cNvPr>
          <p:cNvSpPr/>
          <p:nvPr/>
        </p:nvSpPr>
        <p:spPr>
          <a:xfrm>
            <a:off x="11154864" y="4305805"/>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4" name="Oval 43">
            <a:extLst>
              <a:ext uri="{FF2B5EF4-FFF2-40B4-BE49-F238E27FC236}">
                <a16:creationId xmlns:a16="http://schemas.microsoft.com/office/drawing/2014/main" id="{C9540368-0ECA-4C07-AB45-E1C751A05D57}"/>
              </a:ext>
            </a:extLst>
          </p:cNvPr>
          <p:cNvSpPr/>
          <p:nvPr/>
        </p:nvSpPr>
        <p:spPr>
          <a:xfrm>
            <a:off x="11154864" y="2545769"/>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5" name="Oval 44">
            <a:extLst>
              <a:ext uri="{FF2B5EF4-FFF2-40B4-BE49-F238E27FC236}">
                <a16:creationId xmlns:a16="http://schemas.microsoft.com/office/drawing/2014/main" id="{93312A6F-463C-430B-9131-26B4A3D3D7EF}"/>
              </a:ext>
            </a:extLst>
          </p:cNvPr>
          <p:cNvSpPr/>
          <p:nvPr/>
        </p:nvSpPr>
        <p:spPr>
          <a:xfrm>
            <a:off x="11154864" y="3051465"/>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E50BA068-C062-4DCE-BCE2-F7971541C885}"/>
              </a:ext>
            </a:extLst>
          </p:cNvPr>
          <p:cNvSpPr txBox="1">
            <a:spLocks/>
          </p:cNvSpPr>
          <p:nvPr>
            <p:custDataLst>
              <p:tags r:id="rId14"/>
            </p:custDataLst>
          </p:nvPr>
        </p:nvSpPr>
        <p:spPr>
          <a:xfrm>
            <a:off x="1981642" y="2292921"/>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managerial and financial competence as well as technical and operational capacity in subgrantees</a:t>
            </a:r>
          </a:p>
        </p:txBody>
      </p:sp>
      <p:sp>
        <p:nvSpPr>
          <p:cNvPr id="47" name="TextBox 46">
            <a:extLst>
              <a:ext uri="{FF2B5EF4-FFF2-40B4-BE49-F238E27FC236}">
                <a16:creationId xmlns:a16="http://schemas.microsoft.com/office/drawing/2014/main" id="{13FD9D1D-ED59-4EBA-B8CE-271C386EC754}"/>
              </a:ext>
            </a:extLst>
          </p:cNvPr>
          <p:cNvSpPr txBox="1">
            <a:spLocks/>
          </p:cNvSpPr>
          <p:nvPr>
            <p:custDataLst>
              <p:tags r:id="rId15"/>
            </p:custDataLst>
          </p:nvPr>
        </p:nvSpPr>
        <p:spPr>
          <a:xfrm>
            <a:off x="1981642" y="2545769"/>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financial qualifications such as audited financial statements</a:t>
            </a:r>
          </a:p>
        </p:txBody>
      </p:sp>
      <p:sp>
        <p:nvSpPr>
          <p:cNvPr id="48" name="TextBox 47">
            <a:extLst>
              <a:ext uri="{FF2B5EF4-FFF2-40B4-BE49-F238E27FC236}">
                <a16:creationId xmlns:a16="http://schemas.microsoft.com/office/drawing/2014/main" id="{7C2637E5-AF20-483E-BD03-3BAED5D37808}"/>
              </a:ext>
            </a:extLst>
          </p:cNvPr>
          <p:cNvSpPr txBox="1">
            <a:spLocks/>
          </p:cNvSpPr>
          <p:nvPr>
            <p:custDataLst>
              <p:tags r:id="rId16"/>
            </p:custDataLst>
          </p:nvPr>
        </p:nvSpPr>
        <p:spPr>
          <a:xfrm>
            <a:off x="1981642" y="2798617"/>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managerial competence including exhibits such as resumes and org charts</a:t>
            </a:r>
          </a:p>
        </p:txBody>
      </p:sp>
      <p:sp>
        <p:nvSpPr>
          <p:cNvPr id="49" name="TextBox 48">
            <a:extLst>
              <a:ext uri="{FF2B5EF4-FFF2-40B4-BE49-F238E27FC236}">
                <a16:creationId xmlns:a16="http://schemas.microsoft.com/office/drawing/2014/main" id="{60440F3C-0FE0-4C42-B13C-C03CE38AE3D0}"/>
              </a:ext>
            </a:extLst>
          </p:cNvPr>
          <p:cNvSpPr txBox="1">
            <a:spLocks/>
          </p:cNvSpPr>
          <p:nvPr>
            <p:custDataLst>
              <p:tags r:id="rId17"/>
            </p:custDataLst>
          </p:nvPr>
        </p:nvSpPr>
        <p:spPr>
          <a:xfrm>
            <a:off x="1981642" y="3051465"/>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technical capability such as project timeline and network design</a:t>
            </a:r>
          </a:p>
        </p:txBody>
      </p:sp>
      <p:cxnSp>
        <p:nvCxnSpPr>
          <p:cNvPr id="50" name="Straight Connector 49">
            <a:extLst>
              <a:ext uri="{FF2B5EF4-FFF2-40B4-BE49-F238E27FC236}">
                <a16:creationId xmlns:a16="http://schemas.microsoft.com/office/drawing/2014/main" id="{5CDBA6DC-5D71-460D-89B1-7567A8A5B798}"/>
              </a:ext>
            </a:extLst>
          </p:cNvPr>
          <p:cNvCxnSpPr>
            <a:cxnSpLocks/>
          </p:cNvCxnSpPr>
          <p:nvPr/>
        </p:nvCxnSpPr>
        <p:spPr>
          <a:xfrm>
            <a:off x="554737" y="3506605"/>
            <a:ext cx="11077034"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4F99A64-AB86-4CC9-9384-0C5C6E978713}"/>
              </a:ext>
            </a:extLst>
          </p:cNvPr>
          <p:cNvCxnSpPr>
            <a:cxnSpLocks/>
          </p:cNvCxnSpPr>
          <p:nvPr/>
        </p:nvCxnSpPr>
        <p:spPr>
          <a:xfrm>
            <a:off x="1981642" y="2511678"/>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EAA927-66FF-45C7-BAD1-646FC629F8D4}"/>
              </a:ext>
            </a:extLst>
          </p:cNvPr>
          <p:cNvCxnSpPr>
            <a:cxnSpLocks/>
          </p:cNvCxnSpPr>
          <p:nvPr/>
        </p:nvCxnSpPr>
        <p:spPr>
          <a:xfrm>
            <a:off x="1981642" y="2764526"/>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AEA3F2-1FD5-420B-9501-8D4B6B03A747}"/>
              </a:ext>
            </a:extLst>
          </p:cNvPr>
          <p:cNvCxnSpPr>
            <a:cxnSpLocks/>
          </p:cNvCxnSpPr>
          <p:nvPr/>
        </p:nvCxnSpPr>
        <p:spPr>
          <a:xfrm>
            <a:off x="1981642" y="3017374"/>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D9E84E8-5209-417C-B1F5-2FB46DB6EC52}"/>
              </a:ext>
            </a:extLst>
          </p:cNvPr>
          <p:cNvSpPr txBox="1">
            <a:spLocks/>
          </p:cNvSpPr>
          <p:nvPr>
            <p:custDataLst>
              <p:tags r:id="rId18"/>
            </p:custDataLst>
          </p:nvPr>
        </p:nvSpPr>
        <p:spPr>
          <a:xfrm>
            <a:off x="554737" y="1816671"/>
            <a:ext cx="126136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Application requirements</a:t>
            </a:r>
          </a:p>
        </p:txBody>
      </p:sp>
      <p:sp>
        <p:nvSpPr>
          <p:cNvPr id="57" name="Oval 56">
            <a:extLst>
              <a:ext uri="{FF2B5EF4-FFF2-40B4-BE49-F238E27FC236}">
                <a16:creationId xmlns:a16="http://schemas.microsoft.com/office/drawing/2014/main" id="{6EC65F34-35C5-47EF-9AA9-DD29968ADA6C}"/>
              </a:ext>
            </a:extLst>
          </p:cNvPr>
          <p:cNvSpPr/>
          <p:nvPr/>
        </p:nvSpPr>
        <p:spPr>
          <a:xfrm>
            <a:off x="11154864" y="2292921"/>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9" name="Oval 58">
            <a:extLst>
              <a:ext uri="{FF2B5EF4-FFF2-40B4-BE49-F238E27FC236}">
                <a16:creationId xmlns:a16="http://schemas.microsoft.com/office/drawing/2014/main" id="{612A3272-847B-4136-821C-17D5B023C7C9}"/>
              </a:ext>
            </a:extLst>
          </p:cNvPr>
          <p:cNvSpPr/>
          <p:nvPr/>
        </p:nvSpPr>
        <p:spPr>
          <a:xfrm>
            <a:off x="11154864" y="2798617"/>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2" name="TextBox 61">
            <a:extLst>
              <a:ext uri="{FF2B5EF4-FFF2-40B4-BE49-F238E27FC236}">
                <a16:creationId xmlns:a16="http://schemas.microsoft.com/office/drawing/2014/main" id="{3055458A-09BE-419C-AD55-1B55150D9084}"/>
              </a:ext>
            </a:extLst>
          </p:cNvPr>
          <p:cNvSpPr txBox="1">
            <a:spLocks/>
          </p:cNvSpPr>
          <p:nvPr>
            <p:custDataLst>
              <p:tags r:id="rId19"/>
            </p:custDataLst>
          </p:nvPr>
        </p:nvSpPr>
        <p:spPr>
          <a:xfrm>
            <a:off x="1981642" y="3285263"/>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certification of operational capability such as operating or financial reports</a:t>
            </a:r>
          </a:p>
        </p:txBody>
      </p:sp>
      <p:sp>
        <p:nvSpPr>
          <p:cNvPr id="63" name="TextBox 62">
            <a:extLst>
              <a:ext uri="{FF2B5EF4-FFF2-40B4-BE49-F238E27FC236}">
                <a16:creationId xmlns:a16="http://schemas.microsoft.com/office/drawing/2014/main" id="{8F05BA9E-9016-4AB8-8168-B939DD251F7E}"/>
              </a:ext>
            </a:extLst>
          </p:cNvPr>
          <p:cNvSpPr txBox="1">
            <a:spLocks/>
          </p:cNvSpPr>
          <p:nvPr>
            <p:custDataLst>
              <p:tags r:id="rId20"/>
            </p:custDataLst>
          </p:nvPr>
        </p:nvSpPr>
        <p:spPr>
          <a:xfrm>
            <a:off x="1981642" y="2038359"/>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ownership information</a:t>
            </a:r>
          </a:p>
        </p:txBody>
      </p:sp>
      <p:sp>
        <p:nvSpPr>
          <p:cNvPr id="64" name="TextBox 63">
            <a:extLst>
              <a:ext uri="{FF2B5EF4-FFF2-40B4-BE49-F238E27FC236}">
                <a16:creationId xmlns:a16="http://schemas.microsoft.com/office/drawing/2014/main" id="{2DFF25CF-DD55-439E-932D-444C18E997FA}"/>
              </a:ext>
            </a:extLst>
          </p:cNvPr>
          <p:cNvSpPr txBox="1">
            <a:spLocks/>
          </p:cNvSpPr>
          <p:nvPr>
            <p:custDataLst>
              <p:tags r:id="rId21"/>
            </p:custDataLst>
          </p:nvPr>
        </p:nvSpPr>
        <p:spPr>
          <a:xfrm>
            <a:off x="1981642" y="1795908"/>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information about any other public funding requested</a:t>
            </a:r>
          </a:p>
        </p:txBody>
      </p:sp>
      <p:cxnSp>
        <p:nvCxnSpPr>
          <p:cNvPr id="65" name="Straight Connector 64">
            <a:extLst>
              <a:ext uri="{FF2B5EF4-FFF2-40B4-BE49-F238E27FC236}">
                <a16:creationId xmlns:a16="http://schemas.microsoft.com/office/drawing/2014/main" id="{010D06C6-E32F-4836-8FB1-8B8B00F5A501}"/>
              </a:ext>
            </a:extLst>
          </p:cNvPr>
          <p:cNvCxnSpPr>
            <a:cxnSpLocks/>
          </p:cNvCxnSpPr>
          <p:nvPr/>
        </p:nvCxnSpPr>
        <p:spPr>
          <a:xfrm>
            <a:off x="1981642" y="2247591"/>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A983150B-0E12-4277-AAFF-EBF87AE32F48}"/>
              </a:ext>
            </a:extLst>
          </p:cNvPr>
          <p:cNvSpPr/>
          <p:nvPr/>
        </p:nvSpPr>
        <p:spPr>
          <a:xfrm>
            <a:off x="11154864" y="3285263"/>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7" name="Oval 66">
            <a:extLst>
              <a:ext uri="{FF2B5EF4-FFF2-40B4-BE49-F238E27FC236}">
                <a16:creationId xmlns:a16="http://schemas.microsoft.com/office/drawing/2014/main" id="{9DE00F16-C7B3-48FE-AC6C-364F16CA241E}"/>
              </a:ext>
            </a:extLst>
          </p:cNvPr>
          <p:cNvSpPr/>
          <p:nvPr/>
        </p:nvSpPr>
        <p:spPr>
          <a:xfrm>
            <a:off x="11154864" y="2057409"/>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8" name="Oval 67">
            <a:extLst>
              <a:ext uri="{FF2B5EF4-FFF2-40B4-BE49-F238E27FC236}">
                <a16:creationId xmlns:a16="http://schemas.microsoft.com/office/drawing/2014/main" id="{1D9B453A-28BB-4CFF-ADF5-C1F9C08F16B5}"/>
              </a:ext>
            </a:extLst>
          </p:cNvPr>
          <p:cNvSpPr/>
          <p:nvPr/>
        </p:nvSpPr>
        <p:spPr>
          <a:xfrm>
            <a:off x="11154864" y="1795908"/>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cxnSp>
        <p:nvCxnSpPr>
          <p:cNvPr id="69" name="Straight Connector 68">
            <a:extLst>
              <a:ext uri="{FF2B5EF4-FFF2-40B4-BE49-F238E27FC236}">
                <a16:creationId xmlns:a16="http://schemas.microsoft.com/office/drawing/2014/main" id="{8F55861F-F304-40D8-A2A3-E9F923BAB809}"/>
              </a:ext>
            </a:extLst>
          </p:cNvPr>
          <p:cNvCxnSpPr>
            <a:cxnSpLocks/>
          </p:cNvCxnSpPr>
          <p:nvPr/>
        </p:nvCxnSpPr>
        <p:spPr>
          <a:xfrm>
            <a:off x="1981642" y="2005066"/>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114692-B67F-4CA0-AA99-41C83C5CCC18}"/>
              </a:ext>
            </a:extLst>
          </p:cNvPr>
          <p:cNvCxnSpPr>
            <a:cxnSpLocks/>
          </p:cNvCxnSpPr>
          <p:nvPr/>
        </p:nvCxnSpPr>
        <p:spPr>
          <a:xfrm>
            <a:off x="1981642" y="3250301"/>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44672191-94CA-4DE2-B6D9-49AA23C68D0C}"/>
              </a:ext>
            </a:extLst>
          </p:cNvPr>
          <p:cNvSpPr txBox="1">
            <a:spLocks/>
          </p:cNvSpPr>
          <p:nvPr>
            <p:custDataLst>
              <p:tags r:id="rId22"/>
            </p:custDataLst>
          </p:nvPr>
        </p:nvSpPr>
        <p:spPr>
          <a:xfrm>
            <a:off x="9330571" y="1241797"/>
            <a:ext cx="394946"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None</a:t>
            </a:r>
          </a:p>
        </p:txBody>
      </p:sp>
      <p:sp>
        <p:nvSpPr>
          <p:cNvPr id="86" name="TextBox 85">
            <a:extLst>
              <a:ext uri="{FF2B5EF4-FFF2-40B4-BE49-F238E27FC236}">
                <a16:creationId xmlns:a16="http://schemas.microsoft.com/office/drawing/2014/main" id="{4D2125FE-2252-4B5C-8951-61713ECCF1FB}"/>
              </a:ext>
            </a:extLst>
          </p:cNvPr>
          <p:cNvSpPr txBox="1">
            <a:spLocks/>
          </p:cNvSpPr>
          <p:nvPr>
            <p:custDataLst>
              <p:tags r:id="rId23"/>
            </p:custDataLst>
          </p:nvPr>
        </p:nvSpPr>
        <p:spPr>
          <a:xfrm>
            <a:off x="9946244" y="1241797"/>
            <a:ext cx="793038" cy="184666"/>
          </a:xfrm>
          <a:prstGeom prst="rect">
            <a:avLst/>
          </a:prstGeom>
        </p:spPr>
        <p:txBody>
          <a:bodyPr vert="horz" wrap="non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dirty="0">
                <a:solidFill>
                  <a:srgbClr val="000000"/>
                </a:solidFill>
                <a:latin typeface="Arial"/>
              </a:rPr>
              <a:t>Very limited</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7" name="TextBox 86">
            <a:extLst>
              <a:ext uri="{FF2B5EF4-FFF2-40B4-BE49-F238E27FC236}">
                <a16:creationId xmlns:a16="http://schemas.microsoft.com/office/drawing/2014/main" id="{73EEA5AA-C348-44C3-B67A-95E17369E309}"/>
              </a:ext>
            </a:extLst>
          </p:cNvPr>
          <p:cNvSpPr txBox="1">
            <a:spLocks/>
          </p:cNvSpPr>
          <p:nvPr>
            <p:custDataLst>
              <p:tags r:id="rId24"/>
            </p:custDataLst>
          </p:nvPr>
        </p:nvSpPr>
        <p:spPr>
          <a:xfrm>
            <a:off x="10978832" y="1241797"/>
            <a:ext cx="493725" cy="184666"/>
          </a:xfrm>
          <a:prstGeom prst="rect">
            <a:avLst/>
          </a:prstGeom>
        </p:spPr>
        <p:txBody>
          <a:bodyPr vert="horz" wrap="non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Limited</a:t>
            </a:r>
          </a:p>
        </p:txBody>
      </p:sp>
      <p:sp>
        <p:nvSpPr>
          <p:cNvPr id="88" name="Oval 87">
            <a:extLst>
              <a:ext uri="{FF2B5EF4-FFF2-40B4-BE49-F238E27FC236}">
                <a16:creationId xmlns:a16="http://schemas.microsoft.com/office/drawing/2014/main" id="{C2D05E03-8CC5-4325-AE8E-B297A972750F}"/>
              </a:ext>
            </a:extLst>
          </p:cNvPr>
          <p:cNvSpPr/>
          <p:nvPr/>
        </p:nvSpPr>
        <p:spPr>
          <a:xfrm>
            <a:off x="9182888" y="1271719"/>
            <a:ext cx="124822" cy="12482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89" name="Oval 88">
            <a:extLst>
              <a:ext uri="{FF2B5EF4-FFF2-40B4-BE49-F238E27FC236}">
                <a16:creationId xmlns:a16="http://schemas.microsoft.com/office/drawing/2014/main" id="{15FE09A6-28D2-4B4E-829F-4A5BA2AB633E}"/>
              </a:ext>
            </a:extLst>
          </p:cNvPr>
          <p:cNvSpPr/>
          <p:nvPr/>
        </p:nvSpPr>
        <p:spPr>
          <a:xfrm>
            <a:off x="9791961" y="1271719"/>
            <a:ext cx="124822" cy="124822"/>
          </a:xfrm>
          <a:prstGeom prst="ellipse">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70C3164A-C80C-46EC-AD0C-6F2FFB7CD15C}"/>
              </a:ext>
            </a:extLst>
          </p:cNvPr>
          <p:cNvSpPr/>
          <p:nvPr/>
        </p:nvSpPr>
        <p:spPr>
          <a:xfrm>
            <a:off x="10824549" y="1271719"/>
            <a:ext cx="124822" cy="12482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945B95B1-CDB2-4385-9836-F7BCA59A14EE}"/>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60" name="TextBox 59">
            <a:extLst>
              <a:ext uri="{FF2B5EF4-FFF2-40B4-BE49-F238E27FC236}">
                <a16:creationId xmlns:a16="http://schemas.microsoft.com/office/drawing/2014/main" id="{74B444CE-D412-4E58-A7B2-0B6FE2B24844}"/>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72" name="TextBox 71">
            <a:extLst>
              <a:ext uri="{FF2B5EF4-FFF2-40B4-BE49-F238E27FC236}">
                <a16:creationId xmlns:a16="http://schemas.microsoft.com/office/drawing/2014/main" id="{01EEBB04-3B0E-4C65-BD8A-5CFAC216C293}"/>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4" name="Rectangle 73">
            <a:extLst>
              <a:ext uri="{FF2B5EF4-FFF2-40B4-BE49-F238E27FC236}">
                <a16:creationId xmlns:a16="http://schemas.microsoft.com/office/drawing/2014/main" id="{46158527-095E-435B-874F-A259BF0A619F}"/>
              </a:ext>
            </a:extLst>
          </p:cNvPr>
          <p:cNvSpPr/>
          <p:nvPr/>
        </p:nvSpPr>
        <p:spPr>
          <a:xfrm>
            <a:off x="9182888" y="954197"/>
            <a:ext cx="261257" cy="184666"/>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5" name="TextBox 74">
            <a:extLst>
              <a:ext uri="{FF2B5EF4-FFF2-40B4-BE49-F238E27FC236}">
                <a16:creationId xmlns:a16="http://schemas.microsoft.com/office/drawing/2014/main" id="{F9781C64-1FFC-4902-A2F3-975F0EF81745}"/>
              </a:ext>
            </a:extLst>
          </p:cNvPr>
          <p:cNvSpPr txBox="1"/>
          <p:nvPr/>
        </p:nvSpPr>
        <p:spPr>
          <a:xfrm>
            <a:off x="9531231" y="970390"/>
            <a:ext cx="1623633" cy="1581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Key differences from ARPA</a:t>
            </a:r>
          </a:p>
        </p:txBody>
      </p:sp>
      <p:sp>
        <p:nvSpPr>
          <p:cNvPr id="82" name="TextBox 81">
            <a:extLst>
              <a:ext uri="{FF2B5EF4-FFF2-40B4-BE49-F238E27FC236}">
                <a16:creationId xmlns:a16="http://schemas.microsoft.com/office/drawing/2014/main" id="{60524D3A-4EE6-4672-9847-496C47CF591B}"/>
              </a:ext>
            </a:extLst>
          </p:cNvPr>
          <p:cNvSpPr txBox="1"/>
          <p:nvPr/>
        </p:nvSpPr>
        <p:spPr>
          <a:xfrm>
            <a:off x="571499" y="6538065"/>
            <a:ext cx="1104901"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BEAD NOFO</a:t>
            </a:r>
          </a:p>
        </p:txBody>
      </p:sp>
    </p:spTree>
    <p:extLst>
      <p:ext uri="{BB962C8B-B14F-4D97-AF65-F5344CB8AC3E}">
        <p14:creationId xmlns:p14="http://schemas.microsoft.com/office/powerpoint/2010/main" val="1335589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AEF8B7A4-A768-4F0E-BCA5-E4C48D205683}"/>
              </a:ext>
            </a:extLst>
          </p:cNvPr>
          <p:cNvGraphicFramePr>
            <a:graphicFrameLocks noChangeAspect="1"/>
          </p:cNvGraphicFramePr>
          <p:nvPr>
            <p:custDataLst>
              <p:tags r:id="rId1"/>
            </p:custDataLst>
            <p:extLst>
              <p:ext uri="{D42A27DB-BD31-4B8C-83A1-F6EECF244321}">
                <p14:modId xmlns:p14="http://schemas.microsoft.com/office/powerpoint/2010/main" val="4060159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70" imgH="371" progId="TCLayout.ActiveDocument.1">
                  <p:embed/>
                </p:oleObj>
              </mc:Choice>
              <mc:Fallback>
                <p:oleObj name="think-cell Slide" r:id="rId29" imgW="370" imgH="371" progId="TCLayout.ActiveDocument.1">
                  <p:embed/>
                  <p:pic>
                    <p:nvPicPr>
                      <p:cNvPr id="6" name="Object 6" hidden="1">
                        <a:extLst>
                          <a:ext uri="{FF2B5EF4-FFF2-40B4-BE49-F238E27FC236}">
                            <a16:creationId xmlns:a16="http://schemas.microsoft.com/office/drawing/2014/main" id="{AEF8B7A4-A768-4F0E-BCA5-E4C48D205683}"/>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0" name="Rectangle 79">
            <a:extLst>
              <a:ext uri="{FF2B5EF4-FFF2-40B4-BE49-F238E27FC236}">
                <a16:creationId xmlns:a16="http://schemas.microsoft.com/office/drawing/2014/main" id="{7CE8C341-6F70-462B-A5D8-776DDEA1D1B6}"/>
              </a:ext>
            </a:extLst>
          </p:cNvPr>
          <p:cNvSpPr/>
          <p:nvPr/>
        </p:nvSpPr>
        <p:spPr>
          <a:xfrm>
            <a:off x="1816101" y="4051550"/>
            <a:ext cx="9815670" cy="166347"/>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9" name="Rectangle 78">
            <a:extLst>
              <a:ext uri="{FF2B5EF4-FFF2-40B4-BE49-F238E27FC236}">
                <a16:creationId xmlns:a16="http://schemas.microsoft.com/office/drawing/2014/main" id="{E35CD489-B8A4-4008-9413-9B78609BD727}"/>
              </a:ext>
            </a:extLst>
          </p:cNvPr>
          <p:cNvSpPr/>
          <p:nvPr/>
        </p:nvSpPr>
        <p:spPr>
          <a:xfrm>
            <a:off x="1816101" y="3797551"/>
            <a:ext cx="9815670" cy="166347"/>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8" name="Rectangle 77">
            <a:extLst>
              <a:ext uri="{FF2B5EF4-FFF2-40B4-BE49-F238E27FC236}">
                <a16:creationId xmlns:a16="http://schemas.microsoft.com/office/drawing/2014/main" id="{664645E1-C797-4E58-BEB4-7684D402C06C}"/>
              </a:ext>
            </a:extLst>
          </p:cNvPr>
          <p:cNvSpPr/>
          <p:nvPr/>
        </p:nvSpPr>
        <p:spPr>
          <a:xfrm>
            <a:off x="1816101" y="2788809"/>
            <a:ext cx="9815670" cy="166347"/>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7" name="Rectangle 76">
            <a:extLst>
              <a:ext uri="{FF2B5EF4-FFF2-40B4-BE49-F238E27FC236}">
                <a16:creationId xmlns:a16="http://schemas.microsoft.com/office/drawing/2014/main" id="{05FD8165-6A32-4211-8370-7931E691A3F2}"/>
              </a:ext>
            </a:extLst>
          </p:cNvPr>
          <p:cNvSpPr/>
          <p:nvPr/>
        </p:nvSpPr>
        <p:spPr>
          <a:xfrm>
            <a:off x="1816101" y="1808955"/>
            <a:ext cx="9815670" cy="166347"/>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 name="2. Slide Title">
            <a:extLst>
              <a:ext uri="{FF2B5EF4-FFF2-40B4-BE49-F238E27FC236}">
                <a16:creationId xmlns:a16="http://schemas.microsoft.com/office/drawing/2014/main" id="{A080AE3C-4569-4159-9C2C-18FB4068FD67}"/>
              </a:ext>
            </a:extLst>
          </p:cNvPr>
          <p:cNvSpPr>
            <a:spLocks noGrp="1"/>
          </p:cNvSpPr>
          <p:nvPr>
            <p:ph type="title"/>
            <p:custDataLst>
              <p:tags r:id="rId2"/>
            </p:custDataLst>
          </p:nvPr>
        </p:nvSpPr>
        <p:spPr/>
        <p:txBody>
          <a:bodyPr vert="horz" wrap="square" lIns="0" tIns="0" rIns="0" bIns="0" rtlCol="0" anchor="b" anchorCtr="0">
            <a:noAutofit/>
          </a:bodyPr>
          <a:lstStyle/>
          <a:p>
            <a:r>
              <a:rPr lang="en-US" dirty="0">
                <a:solidFill>
                  <a:srgbClr val="051C2C"/>
                </a:solidFill>
              </a:rPr>
              <a:t>BEAD subgrantee process requirements (3 of 3)</a:t>
            </a:r>
          </a:p>
        </p:txBody>
      </p:sp>
      <p:sp>
        <p:nvSpPr>
          <p:cNvPr id="9" name="TextBox 8">
            <a:extLst>
              <a:ext uri="{FF2B5EF4-FFF2-40B4-BE49-F238E27FC236}">
                <a16:creationId xmlns:a16="http://schemas.microsoft.com/office/drawing/2014/main" id="{237E8DE1-AF68-410E-826E-1660C9C0EF34}"/>
              </a:ext>
            </a:extLst>
          </p:cNvPr>
          <p:cNvSpPr txBox="1">
            <a:spLocks/>
          </p:cNvSpPr>
          <p:nvPr>
            <p:custDataLst>
              <p:tags r:id="rId3"/>
            </p:custDataLst>
          </p:nvPr>
        </p:nvSpPr>
        <p:spPr>
          <a:xfrm>
            <a:off x="554737" y="1801428"/>
            <a:ext cx="126136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Compliance requirements</a:t>
            </a:r>
          </a:p>
        </p:txBody>
      </p:sp>
      <p:cxnSp>
        <p:nvCxnSpPr>
          <p:cNvPr id="33" name="Straight Connector 32">
            <a:extLst>
              <a:ext uri="{FF2B5EF4-FFF2-40B4-BE49-F238E27FC236}">
                <a16:creationId xmlns:a16="http://schemas.microsoft.com/office/drawing/2014/main" id="{1BCC328F-8AF6-43B6-8CDF-565229DF3351}"/>
              </a:ext>
            </a:extLst>
          </p:cNvPr>
          <p:cNvCxnSpPr>
            <a:cxnSpLocks/>
          </p:cNvCxnSpPr>
          <p:nvPr>
            <p:custDataLst>
              <p:tags r:id="rId4"/>
            </p:custDataLst>
          </p:nvPr>
        </p:nvCxnSpPr>
        <p:spPr>
          <a:xfrm>
            <a:off x="554737" y="1767338"/>
            <a:ext cx="1107703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34394E-0626-4F38-88C3-DE16357C87EE}"/>
              </a:ext>
            </a:extLst>
          </p:cNvPr>
          <p:cNvCxnSpPr>
            <a:cxnSpLocks/>
          </p:cNvCxnSpPr>
          <p:nvPr>
            <p:custDataLst>
              <p:tags r:id="rId5"/>
            </p:custDataLst>
          </p:nvPr>
        </p:nvCxnSpPr>
        <p:spPr>
          <a:xfrm>
            <a:off x="554737" y="1767338"/>
            <a:ext cx="1107703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8B3464F-6C7C-4C3F-882C-718BABBFB99A}"/>
              </a:ext>
            </a:extLst>
          </p:cNvPr>
          <p:cNvSpPr txBox="1">
            <a:spLocks/>
          </p:cNvSpPr>
          <p:nvPr>
            <p:custDataLst>
              <p:tags r:id="rId6"/>
            </p:custDataLst>
          </p:nvPr>
        </p:nvSpPr>
        <p:spPr>
          <a:xfrm>
            <a:off x="554737" y="1509763"/>
            <a:ext cx="1261364" cy="215444"/>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Element of process</a:t>
            </a:r>
          </a:p>
        </p:txBody>
      </p:sp>
      <p:sp>
        <p:nvSpPr>
          <p:cNvPr id="31" name="TextBox 30">
            <a:extLst>
              <a:ext uri="{FF2B5EF4-FFF2-40B4-BE49-F238E27FC236}">
                <a16:creationId xmlns:a16="http://schemas.microsoft.com/office/drawing/2014/main" id="{012CC569-728D-49F9-A174-63B832F06F79}"/>
              </a:ext>
            </a:extLst>
          </p:cNvPr>
          <p:cNvSpPr txBox="1">
            <a:spLocks/>
          </p:cNvSpPr>
          <p:nvPr>
            <p:custDataLst>
              <p:tags r:id="rId7"/>
            </p:custDataLst>
          </p:nvPr>
        </p:nvSpPr>
        <p:spPr>
          <a:xfrm>
            <a:off x="1981642" y="1509763"/>
            <a:ext cx="8663057"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Description of requirement</a:t>
            </a:r>
          </a:p>
        </p:txBody>
      </p:sp>
      <p:sp>
        <p:nvSpPr>
          <p:cNvPr id="37" name="TextBox 36">
            <a:extLst>
              <a:ext uri="{FF2B5EF4-FFF2-40B4-BE49-F238E27FC236}">
                <a16:creationId xmlns:a16="http://schemas.microsoft.com/office/drawing/2014/main" id="{4229009F-04A2-4A3D-8EEB-6C5690860A9B}"/>
              </a:ext>
            </a:extLst>
          </p:cNvPr>
          <p:cNvSpPr txBox="1">
            <a:spLocks/>
          </p:cNvSpPr>
          <p:nvPr>
            <p:custDataLst>
              <p:tags r:id="rId8"/>
            </p:custDataLst>
          </p:nvPr>
        </p:nvSpPr>
        <p:spPr>
          <a:xfrm>
            <a:off x="10810240" y="1509763"/>
            <a:ext cx="821531" cy="215444"/>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Flexibility</a:t>
            </a:r>
          </a:p>
        </p:txBody>
      </p:sp>
      <p:sp>
        <p:nvSpPr>
          <p:cNvPr id="20" name="TextBox 19">
            <a:extLst>
              <a:ext uri="{FF2B5EF4-FFF2-40B4-BE49-F238E27FC236}">
                <a16:creationId xmlns:a16="http://schemas.microsoft.com/office/drawing/2014/main" id="{78BBBAC3-4F42-4B8C-9B48-05840720AFF2}"/>
              </a:ext>
            </a:extLst>
          </p:cNvPr>
          <p:cNvSpPr txBox="1">
            <a:spLocks/>
          </p:cNvSpPr>
          <p:nvPr>
            <p:custDataLst>
              <p:tags r:id="rId9"/>
            </p:custDataLst>
          </p:nvPr>
        </p:nvSpPr>
        <p:spPr>
          <a:xfrm>
            <a:off x="1981642" y="1809104"/>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Buy America compliance</a:t>
            </a:r>
          </a:p>
        </p:txBody>
      </p:sp>
      <p:sp>
        <p:nvSpPr>
          <p:cNvPr id="21" name="TextBox 20">
            <a:extLst>
              <a:ext uri="{FF2B5EF4-FFF2-40B4-BE49-F238E27FC236}">
                <a16:creationId xmlns:a16="http://schemas.microsoft.com/office/drawing/2014/main" id="{D6A84C5F-0363-4B30-8FE0-F9BF6BF1CE48}"/>
              </a:ext>
            </a:extLst>
          </p:cNvPr>
          <p:cNvSpPr txBox="1">
            <a:spLocks/>
          </p:cNvSpPr>
          <p:nvPr>
            <p:custDataLst>
              <p:tags r:id="rId10"/>
            </p:custDataLst>
          </p:nvPr>
        </p:nvSpPr>
        <p:spPr>
          <a:xfrm>
            <a:off x="1981642" y="5011465"/>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Ensure small, women- and minority-owned businesses are used where possible </a:t>
            </a:r>
          </a:p>
        </p:txBody>
      </p:sp>
      <p:sp>
        <p:nvSpPr>
          <p:cNvPr id="22" name="TextBox 21">
            <a:extLst>
              <a:ext uri="{FF2B5EF4-FFF2-40B4-BE49-F238E27FC236}">
                <a16:creationId xmlns:a16="http://schemas.microsoft.com/office/drawing/2014/main" id="{189C80E5-990A-442B-B689-7C78325DB745}"/>
              </a:ext>
            </a:extLst>
          </p:cNvPr>
          <p:cNvSpPr txBox="1">
            <a:spLocks/>
          </p:cNvSpPr>
          <p:nvPr>
            <p:custDataLst>
              <p:tags r:id="rId11"/>
            </p:custDataLst>
          </p:nvPr>
        </p:nvSpPr>
        <p:spPr>
          <a:xfrm>
            <a:off x="1981642" y="5270601"/>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biannual submission of reports to be provided to NTIA on request</a:t>
            </a:r>
          </a:p>
        </p:txBody>
      </p:sp>
      <p:sp>
        <p:nvSpPr>
          <p:cNvPr id="24" name="TextBox 23">
            <a:extLst>
              <a:ext uri="{FF2B5EF4-FFF2-40B4-BE49-F238E27FC236}">
                <a16:creationId xmlns:a16="http://schemas.microsoft.com/office/drawing/2014/main" id="{C08F61F5-490E-4DF9-879E-9F50CECDE7A0}"/>
              </a:ext>
            </a:extLst>
          </p:cNvPr>
          <p:cNvSpPr txBox="1">
            <a:spLocks/>
          </p:cNvSpPr>
          <p:nvPr>
            <p:custDataLst>
              <p:tags r:id="rId12"/>
            </p:custDataLst>
          </p:nvPr>
        </p:nvSpPr>
        <p:spPr>
          <a:xfrm>
            <a:off x="1981642" y="5543945"/>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subgrantee agreements to make deployment feasible</a:t>
            </a:r>
          </a:p>
        </p:txBody>
      </p:sp>
      <p:sp>
        <p:nvSpPr>
          <p:cNvPr id="25" name="TextBox 24">
            <a:extLst>
              <a:ext uri="{FF2B5EF4-FFF2-40B4-BE49-F238E27FC236}">
                <a16:creationId xmlns:a16="http://schemas.microsoft.com/office/drawing/2014/main" id="{970D256B-CB81-4FF3-8A5F-00B924B04FA0}"/>
              </a:ext>
            </a:extLst>
          </p:cNvPr>
          <p:cNvSpPr txBox="1">
            <a:spLocks/>
          </p:cNvSpPr>
          <p:nvPr>
            <p:custDataLst>
              <p:tags r:id="rId13"/>
            </p:custDataLst>
          </p:nvPr>
        </p:nvSpPr>
        <p:spPr>
          <a:xfrm>
            <a:off x="1981642" y="2040706"/>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network capabilities, speed and latency to meet set standards</a:t>
            </a:r>
          </a:p>
        </p:txBody>
      </p:sp>
      <p:sp>
        <p:nvSpPr>
          <p:cNvPr id="26" name="TextBox 25">
            <a:extLst>
              <a:ext uri="{FF2B5EF4-FFF2-40B4-BE49-F238E27FC236}">
                <a16:creationId xmlns:a16="http://schemas.microsoft.com/office/drawing/2014/main" id="{0EF65690-AFBB-46F3-9DFB-628F3F6FB3E4}"/>
              </a:ext>
            </a:extLst>
          </p:cNvPr>
          <p:cNvSpPr txBox="1">
            <a:spLocks/>
          </p:cNvSpPr>
          <p:nvPr>
            <p:custDataLst>
              <p:tags r:id="rId14"/>
            </p:custDataLst>
          </p:nvPr>
        </p:nvSpPr>
        <p:spPr>
          <a:xfrm>
            <a:off x="1981642" y="5805042"/>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network outage levels to meet set standards</a:t>
            </a:r>
          </a:p>
        </p:txBody>
      </p:sp>
      <p:sp>
        <p:nvSpPr>
          <p:cNvPr id="27" name="TextBox 26">
            <a:extLst>
              <a:ext uri="{FF2B5EF4-FFF2-40B4-BE49-F238E27FC236}">
                <a16:creationId xmlns:a16="http://schemas.microsoft.com/office/drawing/2014/main" id="{0DE81023-7E21-416E-ABDB-FF9935D33901}"/>
              </a:ext>
            </a:extLst>
          </p:cNvPr>
          <p:cNvSpPr txBox="1">
            <a:spLocks/>
          </p:cNvSpPr>
          <p:nvPr>
            <p:custDataLst>
              <p:tags r:id="rId15"/>
            </p:custDataLst>
          </p:nvPr>
        </p:nvSpPr>
        <p:spPr>
          <a:xfrm>
            <a:off x="1981642" y="2282753"/>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interspersed conduit access points for interconnection by other entities</a:t>
            </a:r>
          </a:p>
        </p:txBody>
      </p:sp>
      <p:sp>
        <p:nvSpPr>
          <p:cNvPr id="54" name="TextBox 53">
            <a:extLst>
              <a:ext uri="{FF2B5EF4-FFF2-40B4-BE49-F238E27FC236}">
                <a16:creationId xmlns:a16="http://schemas.microsoft.com/office/drawing/2014/main" id="{F871EAE5-4AC7-498C-AF7B-EE5900B3DDD3}"/>
              </a:ext>
            </a:extLst>
          </p:cNvPr>
          <p:cNvSpPr txBox="1">
            <a:spLocks/>
          </p:cNvSpPr>
          <p:nvPr>
            <p:custDataLst>
              <p:tags r:id="rId16"/>
            </p:custDataLst>
          </p:nvPr>
        </p:nvSpPr>
        <p:spPr>
          <a:xfrm>
            <a:off x="1981642" y="2541889"/>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consumer protections e.g., no caps on data usage, reasonable and non-discriminatory terms </a:t>
            </a:r>
          </a:p>
        </p:txBody>
      </p:sp>
      <p:sp>
        <p:nvSpPr>
          <p:cNvPr id="55" name="TextBox 54">
            <a:extLst>
              <a:ext uri="{FF2B5EF4-FFF2-40B4-BE49-F238E27FC236}">
                <a16:creationId xmlns:a16="http://schemas.microsoft.com/office/drawing/2014/main" id="{C0AA9C4E-5BE1-4B41-A3E5-B28031143FA9}"/>
              </a:ext>
            </a:extLst>
          </p:cNvPr>
          <p:cNvSpPr txBox="1">
            <a:spLocks/>
          </p:cNvSpPr>
          <p:nvPr>
            <p:custDataLst>
              <p:tags r:id="rId17"/>
            </p:custDataLst>
          </p:nvPr>
        </p:nvSpPr>
        <p:spPr>
          <a:xfrm>
            <a:off x="1981642" y="3524925"/>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public awareness campaigns meeting specific requirements</a:t>
            </a:r>
          </a:p>
        </p:txBody>
      </p:sp>
      <p:sp>
        <p:nvSpPr>
          <p:cNvPr id="56" name="TextBox 55">
            <a:extLst>
              <a:ext uri="{FF2B5EF4-FFF2-40B4-BE49-F238E27FC236}">
                <a16:creationId xmlns:a16="http://schemas.microsoft.com/office/drawing/2014/main" id="{C983D2C8-3298-4DB1-BA62-06A835B28E97}"/>
              </a:ext>
            </a:extLst>
          </p:cNvPr>
          <p:cNvSpPr txBox="1">
            <a:spLocks/>
          </p:cNvSpPr>
          <p:nvPr>
            <p:custDataLst>
              <p:tags r:id="rId18"/>
            </p:custDataLst>
          </p:nvPr>
        </p:nvSpPr>
        <p:spPr>
          <a:xfrm>
            <a:off x="1981642" y="2783936"/>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Middle-Mile subgrantees to allow just, reasonable and nondiscriminatory interconnection for other providers</a:t>
            </a:r>
          </a:p>
        </p:txBody>
      </p:sp>
      <p:sp>
        <p:nvSpPr>
          <p:cNvPr id="57" name="TextBox 56">
            <a:extLst>
              <a:ext uri="{FF2B5EF4-FFF2-40B4-BE49-F238E27FC236}">
                <a16:creationId xmlns:a16="http://schemas.microsoft.com/office/drawing/2014/main" id="{CB10CDBF-F8B0-4696-852E-11A433DA7192}"/>
              </a:ext>
            </a:extLst>
          </p:cNvPr>
          <p:cNvSpPr txBox="1">
            <a:spLocks/>
          </p:cNvSpPr>
          <p:nvPr>
            <p:custDataLst>
              <p:tags r:id="rId19"/>
            </p:custDataLst>
          </p:nvPr>
        </p:nvSpPr>
        <p:spPr>
          <a:xfrm>
            <a:off x="1981642" y="3043072"/>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the subgrantee, if no longer able to provide service, to sell to another provider that will meet BEAD commitments</a:t>
            </a:r>
          </a:p>
        </p:txBody>
      </p:sp>
      <p:sp>
        <p:nvSpPr>
          <p:cNvPr id="58" name="TextBox 57">
            <a:extLst>
              <a:ext uri="{FF2B5EF4-FFF2-40B4-BE49-F238E27FC236}">
                <a16:creationId xmlns:a16="http://schemas.microsoft.com/office/drawing/2014/main" id="{B28E4A8B-CC30-4DA8-AF57-4FCBE9ED47B2}"/>
              </a:ext>
            </a:extLst>
          </p:cNvPr>
          <p:cNvSpPr txBox="1">
            <a:spLocks/>
          </p:cNvSpPr>
          <p:nvPr>
            <p:custDataLst>
              <p:tags r:id="rId20"/>
            </p:custDataLst>
          </p:nvPr>
        </p:nvSpPr>
        <p:spPr>
          <a:xfrm>
            <a:off x="1981642" y="3787983"/>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a cyber risk management plan</a:t>
            </a:r>
          </a:p>
        </p:txBody>
      </p:sp>
      <p:sp>
        <p:nvSpPr>
          <p:cNvPr id="59" name="TextBox 58">
            <a:extLst>
              <a:ext uri="{FF2B5EF4-FFF2-40B4-BE49-F238E27FC236}">
                <a16:creationId xmlns:a16="http://schemas.microsoft.com/office/drawing/2014/main" id="{CCAECF42-B1FA-48A0-BA3D-7D9F8BA0E917}"/>
              </a:ext>
            </a:extLst>
          </p:cNvPr>
          <p:cNvSpPr txBox="1">
            <a:spLocks/>
          </p:cNvSpPr>
          <p:nvPr>
            <p:custDataLst>
              <p:tags r:id="rId21"/>
            </p:custDataLst>
          </p:nvPr>
        </p:nvSpPr>
        <p:spPr>
          <a:xfrm>
            <a:off x="1981642" y="4047119"/>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a supply chain risk management plan</a:t>
            </a:r>
          </a:p>
        </p:txBody>
      </p:sp>
      <p:sp>
        <p:nvSpPr>
          <p:cNvPr id="60" name="TextBox 59">
            <a:extLst>
              <a:ext uri="{FF2B5EF4-FFF2-40B4-BE49-F238E27FC236}">
                <a16:creationId xmlns:a16="http://schemas.microsoft.com/office/drawing/2014/main" id="{CF07D940-E392-4680-93C5-BBD9712CF008}"/>
              </a:ext>
            </a:extLst>
          </p:cNvPr>
          <p:cNvSpPr txBox="1">
            <a:spLocks/>
          </p:cNvSpPr>
          <p:nvPr>
            <p:custDataLst>
              <p:tags r:id="rId22"/>
            </p:custDataLst>
          </p:nvPr>
        </p:nvSpPr>
        <p:spPr>
          <a:xfrm>
            <a:off x="1981642" y="3277555"/>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compliance with non-discrimination laws</a:t>
            </a:r>
          </a:p>
        </p:txBody>
      </p:sp>
      <p:sp>
        <p:nvSpPr>
          <p:cNvPr id="61" name="TextBox 60">
            <a:extLst>
              <a:ext uri="{FF2B5EF4-FFF2-40B4-BE49-F238E27FC236}">
                <a16:creationId xmlns:a16="http://schemas.microsoft.com/office/drawing/2014/main" id="{C2EA810B-1989-488A-B683-37703453F6CA}"/>
              </a:ext>
            </a:extLst>
          </p:cNvPr>
          <p:cNvSpPr txBox="1">
            <a:spLocks/>
          </p:cNvSpPr>
          <p:nvPr>
            <p:custDataLst>
              <p:tags r:id="rId23"/>
            </p:custDataLst>
          </p:nvPr>
        </p:nvSpPr>
        <p:spPr>
          <a:xfrm>
            <a:off x="1981642" y="4308208"/>
            <a:ext cx="8663057"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compliance with provisions such as non-discrimination in construction contracts, including non-discrimination on religious grounds</a:t>
            </a:r>
          </a:p>
        </p:txBody>
      </p:sp>
      <p:cxnSp>
        <p:nvCxnSpPr>
          <p:cNvPr id="87" name="Straight Connector 86">
            <a:extLst>
              <a:ext uri="{FF2B5EF4-FFF2-40B4-BE49-F238E27FC236}">
                <a16:creationId xmlns:a16="http://schemas.microsoft.com/office/drawing/2014/main" id="{679FB09C-4585-457E-A01E-8D727947FB86}"/>
              </a:ext>
            </a:extLst>
          </p:cNvPr>
          <p:cNvCxnSpPr>
            <a:cxnSpLocks/>
          </p:cNvCxnSpPr>
          <p:nvPr/>
        </p:nvCxnSpPr>
        <p:spPr>
          <a:xfrm>
            <a:off x="1981642" y="4974230"/>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A448EF9-65BF-478F-B69D-A178890D19F1}"/>
              </a:ext>
            </a:extLst>
          </p:cNvPr>
          <p:cNvCxnSpPr>
            <a:cxnSpLocks/>
          </p:cNvCxnSpPr>
          <p:nvPr/>
        </p:nvCxnSpPr>
        <p:spPr>
          <a:xfrm>
            <a:off x="1981642" y="5233366"/>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F7B4A8-CE69-4F4C-92DD-A93B5A24AB3B}"/>
              </a:ext>
            </a:extLst>
          </p:cNvPr>
          <p:cNvCxnSpPr>
            <a:cxnSpLocks/>
          </p:cNvCxnSpPr>
          <p:nvPr/>
        </p:nvCxnSpPr>
        <p:spPr>
          <a:xfrm>
            <a:off x="1981642" y="5492502"/>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A00A231-5CC6-4FDA-AB12-17FA9DF141FF}"/>
              </a:ext>
            </a:extLst>
          </p:cNvPr>
          <p:cNvCxnSpPr>
            <a:cxnSpLocks/>
          </p:cNvCxnSpPr>
          <p:nvPr/>
        </p:nvCxnSpPr>
        <p:spPr>
          <a:xfrm>
            <a:off x="1981642" y="2003471"/>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005DB25-1626-46A5-B196-F60D7292D8EB}"/>
              </a:ext>
            </a:extLst>
          </p:cNvPr>
          <p:cNvCxnSpPr>
            <a:cxnSpLocks/>
          </p:cNvCxnSpPr>
          <p:nvPr/>
        </p:nvCxnSpPr>
        <p:spPr>
          <a:xfrm>
            <a:off x="1981642" y="5767807"/>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9B1D592-F591-4B4A-9E12-F0E2D8B8D842}"/>
              </a:ext>
            </a:extLst>
          </p:cNvPr>
          <p:cNvCxnSpPr>
            <a:cxnSpLocks/>
          </p:cNvCxnSpPr>
          <p:nvPr/>
        </p:nvCxnSpPr>
        <p:spPr>
          <a:xfrm>
            <a:off x="1981642" y="2245518"/>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732408A-593B-4C3E-A51B-D6D5CE87E516}"/>
              </a:ext>
            </a:extLst>
          </p:cNvPr>
          <p:cNvCxnSpPr>
            <a:cxnSpLocks/>
          </p:cNvCxnSpPr>
          <p:nvPr/>
        </p:nvCxnSpPr>
        <p:spPr>
          <a:xfrm>
            <a:off x="1981642" y="2504654"/>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9D3012C-6E66-4D69-A5F8-3F36C8C0B2BD}"/>
              </a:ext>
            </a:extLst>
          </p:cNvPr>
          <p:cNvCxnSpPr>
            <a:cxnSpLocks/>
          </p:cNvCxnSpPr>
          <p:nvPr/>
        </p:nvCxnSpPr>
        <p:spPr>
          <a:xfrm>
            <a:off x="1981642" y="3754390"/>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F6C031F-1E58-49B0-AB7D-4AE7FA14FD27}"/>
              </a:ext>
            </a:extLst>
          </p:cNvPr>
          <p:cNvCxnSpPr>
            <a:cxnSpLocks/>
          </p:cNvCxnSpPr>
          <p:nvPr/>
        </p:nvCxnSpPr>
        <p:spPr>
          <a:xfrm>
            <a:off x="1981642" y="2746701"/>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6DBEBAF-0FBE-4D7B-90DB-B2225001B7DB}"/>
              </a:ext>
            </a:extLst>
          </p:cNvPr>
          <p:cNvCxnSpPr>
            <a:cxnSpLocks/>
          </p:cNvCxnSpPr>
          <p:nvPr/>
        </p:nvCxnSpPr>
        <p:spPr>
          <a:xfrm>
            <a:off x="1981642" y="3005837"/>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A4B2B9A-58A8-4DD8-8A9A-0D1F7FFFAE93}"/>
              </a:ext>
            </a:extLst>
          </p:cNvPr>
          <p:cNvCxnSpPr>
            <a:cxnSpLocks/>
          </p:cNvCxnSpPr>
          <p:nvPr/>
        </p:nvCxnSpPr>
        <p:spPr>
          <a:xfrm>
            <a:off x="1981642" y="3264973"/>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7400B52-1CAD-43C1-A2D9-27958B407B17}"/>
              </a:ext>
            </a:extLst>
          </p:cNvPr>
          <p:cNvCxnSpPr>
            <a:cxnSpLocks/>
          </p:cNvCxnSpPr>
          <p:nvPr/>
        </p:nvCxnSpPr>
        <p:spPr>
          <a:xfrm>
            <a:off x="1981642" y="4009884"/>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122980A-227D-4323-A060-80ED20EF84A3}"/>
              </a:ext>
            </a:extLst>
          </p:cNvPr>
          <p:cNvCxnSpPr>
            <a:cxnSpLocks/>
          </p:cNvCxnSpPr>
          <p:nvPr/>
        </p:nvCxnSpPr>
        <p:spPr>
          <a:xfrm>
            <a:off x="1981642" y="4269020"/>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165F3E-998E-43D8-96CD-A9F48794C18F}"/>
              </a:ext>
            </a:extLst>
          </p:cNvPr>
          <p:cNvCxnSpPr>
            <a:cxnSpLocks/>
          </p:cNvCxnSpPr>
          <p:nvPr/>
        </p:nvCxnSpPr>
        <p:spPr>
          <a:xfrm>
            <a:off x="1981642" y="3499456"/>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0D2B1C07-D863-41C5-AC06-552D5D16D838}"/>
              </a:ext>
            </a:extLst>
          </p:cNvPr>
          <p:cNvSpPr/>
          <p:nvPr/>
        </p:nvSpPr>
        <p:spPr>
          <a:xfrm>
            <a:off x="11154864" y="1809104"/>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5" name="Oval 104">
            <a:extLst>
              <a:ext uri="{FF2B5EF4-FFF2-40B4-BE49-F238E27FC236}">
                <a16:creationId xmlns:a16="http://schemas.microsoft.com/office/drawing/2014/main" id="{F4F39CC4-C01A-46D6-843B-5B62F14AEBB1}"/>
              </a:ext>
            </a:extLst>
          </p:cNvPr>
          <p:cNvSpPr/>
          <p:nvPr/>
        </p:nvSpPr>
        <p:spPr>
          <a:xfrm>
            <a:off x="11154864" y="5011464"/>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7" name="Oval 106">
            <a:extLst>
              <a:ext uri="{FF2B5EF4-FFF2-40B4-BE49-F238E27FC236}">
                <a16:creationId xmlns:a16="http://schemas.microsoft.com/office/drawing/2014/main" id="{820A9074-9171-44D7-9B54-E6DB20C81E69}"/>
              </a:ext>
            </a:extLst>
          </p:cNvPr>
          <p:cNvSpPr/>
          <p:nvPr/>
        </p:nvSpPr>
        <p:spPr>
          <a:xfrm>
            <a:off x="11154864" y="2040701"/>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8" name="Oval 107">
            <a:extLst>
              <a:ext uri="{FF2B5EF4-FFF2-40B4-BE49-F238E27FC236}">
                <a16:creationId xmlns:a16="http://schemas.microsoft.com/office/drawing/2014/main" id="{A197D91F-50D0-4AC9-A25F-87EDEBBF1822}"/>
              </a:ext>
            </a:extLst>
          </p:cNvPr>
          <p:cNvSpPr/>
          <p:nvPr/>
        </p:nvSpPr>
        <p:spPr>
          <a:xfrm>
            <a:off x="11154864" y="2282746"/>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9" name="Oval 108">
            <a:extLst>
              <a:ext uri="{FF2B5EF4-FFF2-40B4-BE49-F238E27FC236}">
                <a16:creationId xmlns:a16="http://schemas.microsoft.com/office/drawing/2014/main" id="{91CDA560-40AB-42B2-85A8-75EB0168784F}"/>
              </a:ext>
            </a:extLst>
          </p:cNvPr>
          <p:cNvSpPr/>
          <p:nvPr/>
        </p:nvSpPr>
        <p:spPr>
          <a:xfrm>
            <a:off x="11154864" y="3524916"/>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0" name="Oval 109">
            <a:extLst>
              <a:ext uri="{FF2B5EF4-FFF2-40B4-BE49-F238E27FC236}">
                <a16:creationId xmlns:a16="http://schemas.microsoft.com/office/drawing/2014/main" id="{0D65AF74-07DB-49D1-8131-E8D0B6A98B42}"/>
              </a:ext>
            </a:extLst>
          </p:cNvPr>
          <p:cNvSpPr/>
          <p:nvPr/>
        </p:nvSpPr>
        <p:spPr>
          <a:xfrm>
            <a:off x="11154864" y="3043061"/>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1" name="Oval 110">
            <a:extLst>
              <a:ext uri="{FF2B5EF4-FFF2-40B4-BE49-F238E27FC236}">
                <a16:creationId xmlns:a16="http://schemas.microsoft.com/office/drawing/2014/main" id="{45F3D794-BF5C-426C-B5DA-C521B5BEDC98}"/>
              </a:ext>
            </a:extLst>
          </p:cNvPr>
          <p:cNvSpPr/>
          <p:nvPr/>
        </p:nvSpPr>
        <p:spPr>
          <a:xfrm>
            <a:off x="11154864" y="4047106"/>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0F6456BF-CD85-4017-9081-BCEBA5C28FD8}"/>
              </a:ext>
            </a:extLst>
          </p:cNvPr>
          <p:cNvSpPr/>
          <p:nvPr/>
        </p:nvSpPr>
        <p:spPr>
          <a:xfrm>
            <a:off x="11154864" y="5270599"/>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4B84D340-7602-4173-9988-EE944A01D793}"/>
              </a:ext>
            </a:extLst>
          </p:cNvPr>
          <p:cNvSpPr/>
          <p:nvPr/>
        </p:nvSpPr>
        <p:spPr>
          <a:xfrm>
            <a:off x="11154864" y="5543941"/>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4028780C-01CC-4A58-962F-1655AF3576B2}"/>
              </a:ext>
            </a:extLst>
          </p:cNvPr>
          <p:cNvSpPr/>
          <p:nvPr/>
        </p:nvSpPr>
        <p:spPr>
          <a:xfrm>
            <a:off x="11154864" y="5805036"/>
            <a:ext cx="132282" cy="13228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6" name="Oval 115">
            <a:extLst>
              <a:ext uri="{FF2B5EF4-FFF2-40B4-BE49-F238E27FC236}">
                <a16:creationId xmlns:a16="http://schemas.microsoft.com/office/drawing/2014/main" id="{5FDA223D-7E7E-49D6-94DA-7298448294E3}"/>
              </a:ext>
            </a:extLst>
          </p:cNvPr>
          <p:cNvSpPr/>
          <p:nvPr/>
        </p:nvSpPr>
        <p:spPr>
          <a:xfrm>
            <a:off x="11154864" y="2541881"/>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7" name="Oval 116">
            <a:extLst>
              <a:ext uri="{FF2B5EF4-FFF2-40B4-BE49-F238E27FC236}">
                <a16:creationId xmlns:a16="http://schemas.microsoft.com/office/drawing/2014/main" id="{9B7B263A-98DA-488A-B34C-D2C8DDB9B6FF}"/>
              </a:ext>
            </a:extLst>
          </p:cNvPr>
          <p:cNvSpPr/>
          <p:nvPr/>
        </p:nvSpPr>
        <p:spPr>
          <a:xfrm>
            <a:off x="11154864" y="2783926"/>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8" name="Oval 117">
            <a:extLst>
              <a:ext uri="{FF2B5EF4-FFF2-40B4-BE49-F238E27FC236}">
                <a16:creationId xmlns:a16="http://schemas.microsoft.com/office/drawing/2014/main" id="{E75E2E04-2EC8-4AB6-BD78-322DC9E417D4}"/>
              </a:ext>
            </a:extLst>
          </p:cNvPr>
          <p:cNvSpPr/>
          <p:nvPr/>
        </p:nvSpPr>
        <p:spPr>
          <a:xfrm>
            <a:off x="11154864" y="3787971"/>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19" name="Oval 118">
            <a:extLst>
              <a:ext uri="{FF2B5EF4-FFF2-40B4-BE49-F238E27FC236}">
                <a16:creationId xmlns:a16="http://schemas.microsoft.com/office/drawing/2014/main" id="{29DD61C8-B882-42C0-BC1A-13E9192A48C3}"/>
              </a:ext>
            </a:extLst>
          </p:cNvPr>
          <p:cNvSpPr/>
          <p:nvPr/>
        </p:nvSpPr>
        <p:spPr>
          <a:xfrm>
            <a:off x="11154864" y="3277541"/>
            <a:ext cx="132282" cy="13228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64C18020-2042-41B0-B10F-F5D3F426F281}"/>
              </a:ext>
            </a:extLst>
          </p:cNvPr>
          <p:cNvSpPr/>
          <p:nvPr/>
        </p:nvSpPr>
        <p:spPr>
          <a:xfrm>
            <a:off x="11154864" y="4308208"/>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0CBE3729-2524-443C-919A-2EAFDA606CEF}"/>
              </a:ext>
            </a:extLst>
          </p:cNvPr>
          <p:cNvSpPr/>
          <p:nvPr/>
        </p:nvSpPr>
        <p:spPr>
          <a:xfrm>
            <a:off x="11154864" y="4761395"/>
            <a:ext cx="132282" cy="132282"/>
          </a:xfrm>
          <a:prstGeom prst="ellipse">
            <a:avLst/>
          </a:prstGeom>
          <a:solidFill>
            <a:srgbClr val="98CEF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B75004D6-D84A-4839-821B-64972F4A85DA}"/>
              </a:ext>
            </a:extLst>
          </p:cNvPr>
          <p:cNvSpPr txBox="1">
            <a:spLocks/>
          </p:cNvSpPr>
          <p:nvPr>
            <p:custDataLst>
              <p:tags r:id="rId24"/>
            </p:custDataLst>
          </p:nvPr>
        </p:nvSpPr>
        <p:spPr>
          <a:xfrm>
            <a:off x="1981642" y="4761395"/>
            <a:ext cx="8663057"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Require compliance with labor laws</a:t>
            </a:r>
          </a:p>
        </p:txBody>
      </p:sp>
      <p:cxnSp>
        <p:nvCxnSpPr>
          <p:cNvPr id="72" name="Straight Connector 71">
            <a:extLst>
              <a:ext uri="{FF2B5EF4-FFF2-40B4-BE49-F238E27FC236}">
                <a16:creationId xmlns:a16="http://schemas.microsoft.com/office/drawing/2014/main" id="{5C0295A4-184C-4E6F-BB3F-752ABC1520C9}"/>
              </a:ext>
            </a:extLst>
          </p:cNvPr>
          <p:cNvCxnSpPr>
            <a:cxnSpLocks/>
          </p:cNvCxnSpPr>
          <p:nvPr/>
        </p:nvCxnSpPr>
        <p:spPr>
          <a:xfrm>
            <a:off x="1981642" y="4727304"/>
            <a:ext cx="965012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E485763-C616-4292-B26C-05B8A190200E}"/>
              </a:ext>
            </a:extLst>
          </p:cNvPr>
          <p:cNvSpPr txBox="1">
            <a:spLocks/>
          </p:cNvSpPr>
          <p:nvPr>
            <p:custDataLst>
              <p:tags r:id="rId25"/>
            </p:custDataLst>
          </p:nvPr>
        </p:nvSpPr>
        <p:spPr>
          <a:xfrm>
            <a:off x="9330571" y="1241797"/>
            <a:ext cx="394946"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None</a:t>
            </a:r>
          </a:p>
        </p:txBody>
      </p:sp>
      <p:sp>
        <p:nvSpPr>
          <p:cNvPr id="84" name="TextBox 83">
            <a:extLst>
              <a:ext uri="{FF2B5EF4-FFF2-40B4-BE49-F238E27FC236}">
                <a16:creationId xmlns:a16="http://schemas.microsoft.com/office/drawing/2014/main" id="{7E139557-77E5-44A2-97FF-991C2C9AADCD}"/>
              </a:ext>
            </a:extLst>
          </p:cNvPr>
          <p:cNvSpPr txBox="1">
            <a:spLocks/>
          </p:cNvSpPr>
          <p:nvPr>
            <p:custDataLst>
              <p:tags r:id="rId26"/>
            </p:custDataLst>
          </p:nvPr>
        </p:nvSpPr>
        <p:spPr>
          <a:xfrm>
            <a:off x="9946244" y="1241797"/>
            <a:ext cx="793038" cy="184666"/>
          </a:xfrm>
          <a:prstGeom prst="rect">
            <a:avLst/>
          </a:prstGeom>
        </p:spPr>
        <p:txBody>
          <a:bodyPr vert="horz" wrap="non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dirty="0">
                <a:solidFill>
                  <a:srgbClr val="000000"/>
                </a:solidFill>
                <a:latin typeface="Arial"/>
              </a:rPr>
              <a:t>Very limited</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85" name="TextBox 84">
            <a:extLst>
              <a:ext uri="{FF2B5EF4-FFF2-40B4-BE49-F238E27FC236}">
                <a16:creationId xmlns:a16="http://schemas.microsoft.com/office/drawing/2014/main" id="{911BCEC7-284A-438F-B956-B10129CBF235}"/>
              </a:ext>
            </a:extLst>
          </p:cNvPr>
          <p:cNvSpPr txBox="1">
            <a:spLocks/>
          </p:cNvSpPr>
          <p:nvPr>
            <p:custDataLst>
              <p:tags r:id="rId27"/>
            </p:custDataLst>
          </p:nvPr>
        </p:nvSpPr>
        <p:spPr>
          <a:xfrm>
            <a:off x="10978832" y="1241797"/>
            <a:ext cx="493725" cy="184666"/>
          </a:xfrm>
          <a:prstGeom prst="rect">
            <a:avLst/>
          </a:prstGeom>
        </p:spPr>
        <p:txBody>
          <a:bodyPr vert="horz" wrap="non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Limited</a:t>
            </a:r>
          </a:p>
        </p:txBody>
      </p:sp>
      <p:sp>
        <p:nvSpPr>
          <p:cNvPr id="86" name="Oval 85">
            <a:extLst>
              <a:ext uri="{FF2B5EF4-FFF2-40B4-BE49-F238E27FC236}">
                <a16:creationId xmlns:a16="http://schemas.microsoft.com/office/drawing/2014/main" id="{87DDDA64-BCE1-4423-AF78-3C643EFC7951}"/>
              </a:ext>
            </a:extLst>
          </p:cNvPr>
          <p:cNvSpPr/>
          <p:nvPr/>
        </p:nvSpPr>
        <p:spPr>
          <a:xfrm>
            <a:off x="9182888" y="1271719"/>
            <a:ext cx="124822" cy="124822"/>
          </a:xfrm>
          <a:prstGeom prst="ellipse">
            <a:avLst/>
          </a:prstGeom>
          <a:solidFill>
            <a:srgbClr val="D0D0D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F2D38D27-A442-4FC5-9CA2-8B5F83EC6528}"/>
              </a:ext>
            </a:extLst>
          </p:cNvPr>
          <p:cNvSpPr/>
          <p:nvPr/>
        </p:nvSpPr>
        <p:spPr>
          <a:xfrm>
            <a:off x="9791961" y="1271719"/>
            <a:ext cx="124822" cy="124822"/>
          </a:xfrm>
          <a:prstGeom prst="ellipse">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02" name="Oval 101">
            <a:extLst>
              <a:ext uri="{FF2B5EF4-FFF2-40B4-BE49-F238E27FC236}">
                <a16:creationId xmlns:a16="http://schemas.microsoft.com/office/drawing/2014/main" id="{395CA365-4B8C-42BB-8117-D501BC37BF91}"/>
              </a:ext>
            </a:extLst>
          </p:cNvPr>
          <p:cNvSpPr/>
          <p:nvPr/>
        </p:nvSpPr>
        <p:spPr>
          <a:xfrm>
            <a:off x="10824549" y="1271719"/>
            <a:ext cx="124822" cy="124822"/>
          </a:xfrm>
          <a:prstGeom prst="ellipse">
            <a:avLst/>
          </a:prstGeom>
          <a:solidFill>
            <a:srgbClr val="0A365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6" name="TextBox 65">
            <a:extLst>
              <a:ext uri="{FF2B5EF4-FFF2-40B4-BE49-F238E27FC236}">
                <a16:creationId xmlns:a16="http://schemas.microsoft.com/office/drawing/2014/main" id="{0B916015-A7F7-4D9D-8101-16E32DE25C82}"/>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67" name="TextBox 66">
            <a:extLst>
              <a:ext uri="{FF2B5EF4-FFF2-40B4-BE49-F238E27FC236}">
                <a16:creationId xmlns:a16="http://schemas.microsoft.com/office/drawing/2014/main" id="{EA85489C-AB91-4E9F-B9A5-FEF42E475922}"/>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70" name="TextBox 69">
            <a:extLst>
              <a:ext uri="{FF2B5EF4-FFF2-40B4-BE49-F238E27FC236}">
                <a16:creationId xmlns:a16="http://schemas.microsoft.com/office/drawing/2014/main" id="{E7A976F7-4395-4CC3-BF01-8FE598B70EBB}"/>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5" name="Rectangle 74">
            <a:extLst>
              <a:ext uri="{FF2B5EF4-FFF2-40B4-BE49-F238E27FC236}">
                <a16:creationId xmlns:a16="http://schemas.microsoft.com/office/drawing/2014/main" id="{19F78323-9A0E-42F7-979C-C266A9DDE4CC}"/>
              </a:ext>
            </a:extLst>
          </p:cNvPr>
          <p:cNvSpPr/>
          <p:nvPr/>
        </p:nvSpPr>
        <p:spPr>
          <a:xfrm>
            <a:off x="9182888" y="954197"/>
            <a:ext cx="261257" cy="184666"/>
          </a:xfrm>
          <a:prstGeom prst="rect">
            <a:avLst/>
          </a:prstGeom>
          <a:solidFill>
            <a:srgbClr val="888FA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6" name="TextBox 75">
            <a:extLst>
              <a:ext uri="{FF2B5EF4-FFF2-40B4-BE49-F238E27FC236}">
                <a16:creationId xmlns:a16="http://schemas.microsoft.com/office/drawing/2014/main" id="{A3603175-5E38-4D01-A669-2482ACA2DA2D}"/>
              </a:ext>
            </a:extLst>
          </p:cNvPr>
          <p:cNvSpPr txBox="1"/>
          <p:nvPr/>
        </p:nvSpPr>
        <p:spPr>
          <a:xfrm>
            <a:off x="9531231" y="970390"/>
            <a:ext cx="1623633" cy="1581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dirty="0"/>
              <a:t>Key differences from ARPA</a:t>
            </a:r>
          </a:p>
        </p:txBody>
      </p:sp>
      <p:sp>
        <p:nvSpPr>
          <p:cNvPr id="81" name="TextBox 80">
            <a:extLst>
              <a:ext uri="{FF2B5EF4-FFF2-40B4-BE49-F238E27FC236}">
                <a16:creationId xmlns:a16="http://schemas.microsoft.com/office/drawing/2014/main" id="{32E72803-B011-4E84-9348-DC19A0E1E139}"/>
              </a:ext>
            </a:extLst>
          </p:cNvPr>
          <p:cNvSpPr txBox="1"/>
          <p:nvPr/>
        </p:nvSpPr>
        <p:spPr>
          <a:xfrm>
            <a:off x="571499" y="6538065"/>
            <a:ext cx="1104901"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BEAD NOFO</a:t>
            </a:r>
          </a:p>
        </p:txBody>
      </p:sp>
    </p:spTree>
    <p:extLst>
      <p:ext uri="{BB962C8B-B14F-4D97-AF65-F5344CB8AC3E}">
        <p14:creationId xmlns:p14="http://schemas.microsoft.com/office/powerpoint/2010/main" val="161906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3CEDDD08-D15B-4506-88FC-2C260672EE7F}"/>
              </a:ext>
            </a:extLst>
          </p:cNvPr>
          <p:cNvGraphicFramePr>
            <a:graphicFrameLocks noChangeAspect="1"/>
          </p:cNvGraphicFramePr>
          <p:nvPr>
            <p:custDataLst>
              <p:tags r:id="rId1"/>
            </p:custDataLst>
            <p:extLst>
              <p:ext uri="{D42A27DB-BD31-4B8C-83A1-F6EECF244321}">
                <p14:modId xmlns:p14="http://schemas.microsoft.com/office/powerpoint/2010/main" val="398797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5" name="Object 2" hidden="1">
                        <a:extLst>
                          <a:ext uri="{FF2B5EF4-FFF2-40B4-BE49-F238E27FC236}">
                            <a16:creationId xmlns:a16="http://schemas.microsoft.com/office/drawing/2014/main" id="{3CEDDD08-D15B-4506-88FC-2C260672EE7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2. Slide Title">
            <a:extLst>
              <a:ext uri="{FF2B5EF4-FFF2-40B4-BE49-F238E27FC236}">
                <a16:creationId xmlns:a16="http://schemas.microsoft.com/office/drawing/2014/main" id="{98A3E599-3C37-4DFD-8B0E-7828B0CECBAE}"/>
              </a:ext>
            </a:extLst>
          </p:cNvPr>
          <p:cNvSpPr>
            <a:spLocks noGrp="1"/>
          </p:cNvSpPr>
          <p:nvPr>
            <p:ph type="title"/>
            <p:custDataLst>
              <p:tags r:id="rId2"/>
            </p:custDataLst>
          </p:nvPr>
        </p:nvSpPr>
        <p:spPr>
          <a:xfrm>
            <a:off x="571917" y="482623"/>
            <a:ext cx="10037064" cy="35779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a:lnSpc>
                <a:spcPct val="93000"/>
              </a:lnSpc>
              <a:spcAft>
                <a:spcPts val="800"/>
              </a:spcAft>
            </a:pPr>
            <a:r>
              <a:rPr lang="en-US" dirty="0">
                <a:solidFill>
                  <a:srgbClr val="000000"/>
                </a:solidFill>
              </a:rPr>
              <a:t>Potential detailed agenda for July Commission Meeting</a:t>
            </a:r>
          </a:p>
        </p:txBody>
      </p:sp>
      <p:sp>
        <p:nvSpPr>
          <p:cNvPr id="37" name="TextBox 36">
            <a:extLst>
              <a:ext uri="{FF2B5EF4-FFF2-40B4-BE49-F238E27FC236}">
                <a16:creationId xmlns:a16="http://schemas.microsoft.com/office/drawing/2014/main" id="{B9497647-E38C-45FE-ABFA-B12F7BEE3926}"/>
              </a:ext>
            </a:extLst>
          </p:cNvPr>
          <p:cNvSpPr txBox="1"/>
          <p:nvPr/>
        </p:nvSpPr>
        <p:spPr>
          <a:xfrm>
            <a:off x="559130" y="6649601"/>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DOCUMENT INTENDED TO PROVIDE INSIGHT BASED ON CURRENTLY AVAILABLE INFORMATION FOR CONSIDERATION AND NOT PRESCRIBE SPECIFIC ACTION</a:t>
            </a:r>
            <a:endParaRPr lang="en-GB" sz="800" dirty="0"/>
          </a:p>
        </p:txBody>
      </p:sp>
      <p:sp>
        <p:nvSpPr>
          <p:cNvPr id="38" name="TextBox 37">
            <a:extLst>
              <a:ext uri="{FF2B5EF4-FFF2-40B4-BE49-F238E27FC236}">
                <a16:creationId xmlns:a16="http://schemas.microsoft.com/office/drawing/2014/main" id="{222878BF-ADF6-4910-AC1B-03AE2801FB01}"/>
              </a:ext>
            </a:extLst>
          </p:cNvPr>
          <p:cNvSpPr txBox="1"/>
          <p:nvPr/>
        </p:nvSpPr>
        <p:spPr>
          <a:xfrm>
            <a:off x="6929032" y="8458"/>
            <a:ext cx="4043768" cy="123111"/>
          </a:xfrm>
          <a:prstGeom prst="rect">
            <a:avLst/>
          </a:prstGeom>
          <a:noFill/>
          <a:ln w="6350">
            <a:noFill/>
            <a:miter lim="800000"/>
          </a:ln>
        </p:spPr>
        <p:txBody>
          <a:bodyPr wrap="square" lIns="0" tIns="0" rIns="0" bIns="0">
            <a:spAutoFit/>
          </a:bodyPr>
          <a:lstStyle/>
          <a:p>
            <a:pPr algn="r"/>
            <a:r>
              <a:rPr lang="en-US" sz="800" dirty="0">
                <a:solidFill>
                  <a:srgbClr val="1D1C1D"/>
                </a:solidFill>
                <a:effectLst/>
                <a:latin typeface="+mj-lt"/>
              </a:rPr>
              <a:t>Working Draft Subject to Legal Review</a:t>
            </a:r>
            <a:endParaRPr lang="cs-CZ" sz="800" dirty="0">
              <a:latin typeface="+mj-lt"/>
            </a:endParaRPr>
          </a:p>
        </p:txBody>
      </p:sp>
      <p:sp>
        <p:nvSpPr>
          <p:cNvPr id="22" name="TextBox 21">
            <a:extLst>
              <a:ext uri="{FF2B5EF4-FFF2-40B4-BE49-F238E27FC236}">
                <a16:creationId xmlns:a16="http://schemas.microsoft.com/office/drawing/2014/main" id="{1BE1DC93-629C-4B92-B17A-EEF31ACBBFB3}"/>
              </a:ext>
            </a:extLst>
          </p:cNvPr>
          <p:cNvSpPr txBox="1"/>
          <p:nvPr/>
        </p:nvSpPr>
        <p:spPr>
          <a:xfrm>
            <a:off x="571917" y="970388"/>
            <a:ext cx="405121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9" name="TextBox 8">
            <a:extLst>
              <a:ext uri="{FF2B5EF4-FFF2-40B4-BE49-F238E27FC236}">
                <a16:creationId xmlns:a16="http://schemas.microsoft.com/office/drawing/2014/main" id="{93566F22-96F0-4F76-9292-363634DAEFD4}"/>
              </a:ext>
            </a:extLst>
          </p:cNvPr>
          <p:cNvSpPr txBox="1"/>
          <p:nvPr/>
        </p:nvSpPr>
        <p:spPr>
          <a:xfrm>
            <a:off x="571917" y="1457855"/>
            <a:ext cx="345481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Agenda Item</a:t>
            </a:r>
          </a:p>
        </p:txBody>
      </p:sp>
      <p:cxnSp>
        <p:nvCxnSpPr>
          <p:cNvPr id="10" name="LineBasicDefault 10">
            <a:extLst>
              <a:ext uri="{FF2B5EF4-FFF2-40B4-BE49-F238E27FC236}">
                <a16:creationId xmlns:a16="http://schemas.microsoft.com/office/drawing/2014/main" id="{98092AF7-5D96-4703-A81E-194B248A6FE3}"/>
              </a:ext>
            </a:extLst>
          </p:cNvPr>
          <p:cNvCxnSpPr>
            <a:cxnSpLocks/>
          </p:cNvCxnSpPr>
          <p:nvPr>
            <p:custDataLst>
              <p:tags r:id="rId3"/>
            </p:custDataLst>
          </p:nvPr>
        </p:nvCxnSpPr>
        <p:spPr>
          <a:xfrm>
            <a:off x="559130" y="1774825"/>
            <a:ext cx="1106095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21CABB9-377F-49C2-94E9-44EAA5B7E7AE}"/>
              </a:ext>
            </a:extLst>
          </p:cNvPr>
          <p:cNvSpPr txBox="1"/>
          <p:nvPr/>
        </p:nvSpPr>
        <p:spPr>
          <a:xfrm>
            <a:off x="6415404" y="1457855"/>
            <a:ext cx="229552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Facilitator</a:t>
            </a:r>
          </a:p>
        </p:txBody>
      </p:sp>
      <p:sp>
        <p:nvSpPr>
          <p:cNvPr id="33" name="TextBox 32">
            <a:extLst>
              <a:ext uri="{FF2B5EF4-FFF2-40B4-BE49-F238E27FC236}">
                <a16:creationId xmlns:a16="http://schemas.microsoft.com/office/drawing/2014/main" id="{A5DB4B65-3714-485C-887D-673F73889E2F}"/>
              </a:ext>
            </a:extLst>
          </p:cNvPr>
          <p:cNvSpPr txBox="1"/>
          <p:nvPr/>
        </p:nvSpPr>
        <p:spPr>
          <a:xfrm>
            <a:off x="9877641" y="1457855"/>
            <a:ext cx="1219416" cy="24620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Time</a:t>
            </a:r>
          </a:p>
        </p:txBody>
      </p:sp>
      <p:pic>
        <p:nvPicPr>
          <p:cNvPr id="47" name="Graphic 46">
            <a:extLst>
              <a:ext uri="{FF2B5EF4-FFF2-40B4-BE49-F238E27FC236}">
                <a16:creationId xmlns:a16="http://schemas.microsoft.com/office/drawing/2014/main" id="{9E896AF5-37B0-41CE-A4C2-EEB94D023D41}"/>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1895892" y="1246876"/>
            <a:ext cx="457200" cy="457200"/>
          </a:xfrm>
          <a:prstGeom prst="rect">
            <a:avLst/>
          </a:prstGeom>
        </p:spPr>
      </p:pic>
      <p:pic>
        <p:nvPicPr>
          <p:cNvPr id="48" name="Graphic 47">
            <a:extLst>
              <a:ext uri="{FF2B5EF4-FFF2-40B4-BE49-F238E27FC236}">
                <a16:creationId xmlns:a16="http://schemas.microsoft.com/office/drawing/2014/main" id="{B80C7CBF-3160-4C6C-9FAD-E5E0279EE8C3}"/>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7491729" y="1246875"/>
            <a:ext cx="457200" cy="457200"/>
          </a:xfrm>
          <a:prstGeom prst="rect">
            <a:avLst/>
          </a:prstGeom>
        </p:spPr>
      </p:pic>
      <p:pic>
        <p:nvPicPr>
          <p:cNvPr id="49" name="Graphic 48">
            <a:extLst>
              <a:ext uri="{FF2B5EF4-FFF2-40B4-BE49-F238E27FC236}">
                <a16:creationId xmlns:a16="http://schemas.microsoft.com/office/drawing/2014/main" id="{9DDEA21C-0052-4E00-B29F-38C55B48CD10}"/>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10430091" y="1246875"/>
            <a:ext cx="457200" cy="457200"/>
          </a:xfrm>
          <a:prstGeom prst="rect">
            <a:avLst/>
          </a:prstGeom>
        </p:spPr>
      </p:pic>
      <p:sp>
        <p:nvSpPr>
          <p:cNvPr id="46" name="TextBox 45">
            <a:extLst>
              <a:ext uri="{FF2B5EF4-FFF2-40B4-BE49-F238E27FC236}">
                <a16:creationId xmlns:a16="http://schemas.microsoft.com/office/drawing/2014/main" id="{2CB3B83D-8BEF-4484-9DB8-BF50837C6541}"/>
              </a:ext>
            </a:extLst>
          </p:cNvPr>
          <p:cNvSpPr txBox="1"/>
          <p:nvPr/>
        </p:nvSpPr>
        <p:spPr>
          <a:xfrm>
            <a:off x="554734" y="1843775"/>
            <a:ext cx="4750691" cy="72327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Open Meeting</a:t>
            </a:r>
          </a:p>
          <a:p>
            <a:pPr marL="571500" lvl="1" indent="-342900">
              <a:buFont typeface="+mj-lt"/>
              <a:buAutoNum type="alphaLcPeriod"/>
            </a:pPr>
            <a:r>
              <a:rPr lang="en-US" sz="1400" dirty="0"/>
              <a:t>Call to order and notice of audio / video recording</a:t>
            </a:r>
          </a:p>
          <a:p>
            <a:pPr marL="571500" lvl="1" indent="-342900">
              <a:buFont typeface="+mj-lt"/>
              <a:buAutoNum type="alphaLcPeriod"/>
            </a:pPr>
            <a:r>
              <a:rPr lang="en-US" sz="1400" dirty="0"/>
              <a:t>Roll call and proxies</a:t>
            </a:r>
          </a:p>
        </p:txBody>
      </p:sp>
      <p:sp>
        <p:nvSpPr>
          <p:cNvPr id="53" name="TextBox 52">
            <a:extLst>
              <a:ext uri="{FF2B5EF4-FFF2-40B4-BE49-F238E27FC236}">
                <a16:creationId xmlns:a16="http://schemas.microsoft.com/office/drawing/2014/main" id="{383DACC2-FFC1-4B3C-92B0-4B2A076B7AF8}"/>
              </a:ext>
            </a:extLst>
          </p:cNvPr>
          <p:cNvSpPr txBox="1"/>
          <p:nvPr/>
        </p:nvSpPr>
        <p:spPr>
          <a:xfrm>
            <a:off x="6415404" y="1843774"/>
            <a:ext cx="2852421" cy="215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Commission Chair</a:t>
            </a:r>
          </a:p>
        </p:txBody>
      </p:sp>
      <p:sp>
        <p:nvSpPr>
          <p:cNvPr id="54" name="TextBox 53">
            <a:extLst>
              <a:ext uri="{FF2B5EF4-FFF2-40B4-BE49-F238E27FC236}">
                <a16:creationId xmlns:a16="http://schemas.microsoft.com/office/drawing/2014/main" id="{C56D2943-A586-40C3-84D4-38BF381510E0}"/>
              </a:ext>
            </a:extLst>
          </p:cNvPr>
          <p:cNvSpPr txBox="1"/>
          <p:nvPr/>
        </p:nvSpPr>
        <p:spPr>
          <a:xfrm>
            <a:off x="9928000" y="1845588"/>
            <a:ext cx="1689953" cy="2136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5 minutes</a:t>
            </a:r>
          </a:p>
        </p:txBody>
      </p:sp>
      <p:sp>
        <p:nvSpPr>
          <p:cNvPr id="55" name="TextBox 54">
            <a:extLst>
              <a:ext uri="{FF2B5EF4-FFF2-40B4-BE49-F238E27FC236}">
                <a16:creationId xmlns:a16="http://schemas.microsoft.com/office/drawing/2014/main" id="{9555E7D5-29EE-4099-B298-F48BB77C246E}"/>
              </a:ext>
            </a:extLst>
          </p:cNvPr>
          <p:cNvSpPr txBox="1"/>
          <p:nvPr/>
        </p:nvSpPr>
        <p:spPr>
          <a:xfrm>
            <a:off x="554734" y="2640823"/>
            <a:ext cx="4750692" cy="9771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IIJA: Digital Opportunity Plan</a:t>
            </a:r>
          </a:p>
          <a:p>
            <a:pPr marL="571500" lvl="1" indent="-342900">
              <a:buFont typeface="+mj-lt"/>
              <a:buAutoNum type="alphaLcPeriod"/>
            </a:pPr>
            <a:r>
              <a:rPr lang="en-US" sz="1400" dirty="0"/>
              <a:t>Review DO program timeline</a:t>
            </a:r>
          </a:p>
          <a:p>
            <a:pPr marL="571500" lvl="1" indent="-342900">
              <a:buFont typeface="+mj-lt"/>
              <a:buAutoNum type="alphaLcPeriod"/>
            </a:pPr>
            <a:r>
              <a:rPr lang="en-US" sz="1400" dirty="0"/>
              <a:t>Summarize feedback from public comment period</a:t>
            </a:r>
          </a:p>
          <a:p>
            <a:pPr marL="571500" lvl="1" indent="-342900">
              <a:buFont typeface="+mj-lt"/>
              <a:buAutoNum type="alphaLcPeriod"/>
            </a:pPr>
            <a:r>
              <a:rPr lang="en-US" sz="1400" dirty="0"/>
              <a:t>Discuss progress to date and next steps</a:t>
            </a:r>
          </a:p>
        </p:txBody>
      </p:sp>
      <p:sp>
        <p:nvSpPr>
          <p:cNvPr id="56" name="TextBox 55">
            <a:extLst>
              <a:ext uri="{FF2B5EF4-FFF2-40B4-BE49-F238E27FC236}">
                <a16:creationId xmlns:a16="http://schemas.microsoft.com/office/drawing/2014/main" id="{672E8EA0-9A7C-4C93-A281-74944D6C540A}"/>
              </a:ext>
            </a:extLst>
          </p:cNvPr>
          <p:cNvSpPr txBox="1"/>
          <p:nvPr/>
        </p:nvSpPr>
        <p:spPr>
          <a:xfrm>
            <a:off x="559130" y="3669058"/>
            <a:ext cx="5536870" cy="46935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IIJA: BEAD Initial Proposal Overview</a:t>
            </a:r>
          </a:p>
          <a:p>
            <a:pPr marL="571500" lvl="1" indent="-342900">
              <a:buFont typeface="+mj-lt"/>
              <a:buAutoNum type="alphaLcPeriod"/>
            </a:pPr>
            <a:r>
              <a:rPr lang="en-US" sz="1400" dirty="0"/>
              <a:t>Summary of key components, including allocation implications</a:t>
            </a:r>
          </a:p>
        </p:txBody>
      </p:sp>
      <p:sp>
        <p:nvSpPr>
          <p:cNvPr id="57" name="TextBox 56">
            <a:extLst>
              <a:ext uri="{FF2B5EF4-FFF2-40B4-BE49-F238E27FC236}">
                <a16:creationId xmlns:a16="http://schemas.microsoft.com/office/drawing/2014/main" id="{15D6AD19-23EC-4186-AFA2-A29E5E4D3156}"/>
              </a:ext>
            </a:extLst>
          </p:cNvPr>
          <p:cNvSpPr txBox="1"/>
          <p:nvPr/>
        </p:nvSpPr>
        <p:spPr>
          <a:xfrm>
            <a:off x="559131" y="4215456"/>
            <a:ext cx="4746296" cy="72327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IIJA: Initial Proposal Volume 1 Preliminary Approach</a:t>
            </a:r>
          </a:p>
          <a:p>
            <a:pPr marL="571500" lvl="1" indent="-342900">
              <a:buFont typeface="+mj-lt"/>
              <a:buAutoNum type="alphaLcPeriod"/>
            </a:pPr>
            <a:r>
              <a:rPr lang="en-US" sz="1400" dirty="0"/>
              <a:t>Challenge process and timeline</a:t>
            </a:r>
          </a:p>
          <a:p>
            <a:pPr marL="571500" lvl="1" indent="-342900">
              <a:buFont typeface="+mj-lt"/>
              <a:buAutoNum type="alphaLcPeriod"/>
            </a:pPr>
            <a:r>
              <a:rPr lang="en-US" sz="1400" dirty="0"/>
              <a:t>Key design choices</a:t>
            </a:r>
          </a:p>
        </p:txBody>
      </p:sp>
      <p:sp>
        <p:nvSpPr>
          <p:cNvPr id="58" name="TextBox 57">
            <a:extLst>
              <a:ext uri="{FF2B5EF4-FFF2-40B4-BE49-F238E27FC236}">
                <a16:creationId xmlns:a16="http://schemas.microsoft.com/office/drawing/2014/main" id="{E244AAF7-D2D4-4DAF-8B51-A03E7B8A301F}"/>
              </a:ext>
            </a:extLst>
          </p:cNvPr>
          <p:cNvSpPr txBox="1"/>
          <p:nvPr/>
        </p:nvSpPr>
        <p:spPr>
          <a:xfrm>
            <a:off x="554732" y="4986695"/>
            <a:ext cx="4746295" cy="9771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IIJA: Initial Proposal Volume 2 Decision Points</a:t>
            </a:r>
          </a:p>
          <a:p>
            <a:pPr marL="571500" lvl="1" indent="-342900">
              <a:buFont typeface="+mj-lt"/>
              <a:buAutoNum type="alphaLcPeriod"/>
            </a:pPr>
            <a:r>
              <a:rPr lang="en-US" sz="1400" dirty="0"/>
              <a:t>Affordability</a:t>
            </a:r>
          </a:p>
          <a:p>
            <a:pPr marL="571500" lvl="1" indent="-342900">
              <a:buFont typeface="+mj-lt"/>
              <a:buAutoNum type="alphaLcPeriod"/>
            </a:pPr>
            <a:r>
              <a:rPr lang="en-US" sz="1400" dirty="0"/>
              <a:t>Workforce strategy</a:t>
            </a:r>
          </a:p>
          <a:p>
            <a:pPr marL="571500" lvl="1" indent="-342900">
              <a:buFont typeface="+mj-lt"/>
              <a:buAutoNum type="alphaLcPeriod"/>
            </a:pPr>
            <a:r>
              <a:rPr lang="en-US" sz="1400" dirty="0"/>
              <a:t>Subgrantee process</a:t>
            </a:r>
          </a:p>
        </p:txBody>
      </p:sp>
      <p:sp>
        <p:nvSpPr>
          <p:cNvPr id="59" name="TextBox 58">
            <a:extLst>
              <a:ext uri="{FF2B5EF4-FFF2-40B4-BE49-F238E27FC236}">
                <a16:creationId xmlns:a16="http://schemas.microsoft.com/office/drawing/2014/main" id="{006F320E-E3BD-451E-A8B2-B3C7E6297B29}"/>
              </a:ext>
            </a:extLst>
          </p:cNvPr>
          <p:cNvSpPr txBox="1"/>
          <p:nvPr/>
        </p:nvSpPr>
        <p:spPr>
          <a:xfrm>
            <a:off x="6415403" y="2640823"/>
            <a:ext cx="2852421" cy="215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Misty Ann Giles, Director of DOA</a:t>
            </a:r>
          </a:p>
        </p:txBody>
      </p:sp>
      <p:sp>
        <p:nvSpPr>
          <p:cNvPr id="60" name="TextBox 59">
            <a:extLst>
              <a:ext uri="{FF2B5EF4-FFF2-40B4-BE49-F238E27FC236}">
                <a16:creationId xmlns:a16="http://schemas.microsoft.com/office/drawing/2014/main" id="{9EBC87E6-E7B8-495F-9337-014292019E58}"/>
              </a:ext>
            </a:extLst>
          </p:cNvPr>
          <p:cNvSpPr txBox="1"/>
          <p:nvPr/>
        </p:nvSpPr>
        <p:spPr>
          <a:xfrm>
            <a:off x="6415404" y="3641945"/>
            <a:ext cx="2852421" cy="215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Misty Ann Giles, Director of DOA</a:t>
            </a:r>
          </a:p>
        </p:txBody>
      </p:sp>
      <p:sp>
        <p:nvSpPr>
          <p:cNvPr id="61" name="TextBox 60">
            <a:extLst>
              <a:ext uri="{FF2B5EF4-FFF2-40B4-BE49-F238E27FC236}">
                <a16:creationId xmlns:a16="http://schemas.microsoft.com/office/drawing/2014/main" id="{E4F040B6-285F-4E58-9541-29318FB7152F}"/>
              </a:ext>
            </a:extLst>
          </p:cNvPr>
          <p:cNvSpPr txBox="1"/>
          <p:nvPr/>
        </p:nvSpPr>
        <p:spPr>
          <a:xfrm>
            <a:off x="6415405" y="4215456"/>
            <a:ext cx="2852421" cy="215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Adam Carpenter, Chief Data Officer</a:t>
            </a:r>
          </a:p>
        </p:txBody>
      </p:sp>
      <p:sp>
        <p:nvSpPr>
          <p:cNvPr id="62" name="TextBox 61">
            <a:extLst>
              <a:ext uri="{FF2B5EF4-FFF2-40B4-BE49-F238E27FC236}">
                <a16:creationId xmlns:a16="http://schemas.microsoft.com/office/drawing/2014/main" id="{9C041C63-EB48-428E-9528-FCD01C19A275}"/>
              </a:ext>
            </a:extLst>
          </p:cNvPr>
          <p:cNvSpPr txBox="1"/>
          <p:nvPr/>
        </p:nvSpPr>
        <p:spPr>
          <a:xfrm>
            <a:off x="6415402" y="4991143"/>
            <a:ext cx="2852421" cy="215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Misty Ann Giles, Director of DOA</a:t>
            </a:r>
          </a:p>
        </p:txBody>
      </p:sp>
      <p:sp>
        <p:nvSpPr>
          <p:cNvPr id="63" name="TextBox 62">
            <a:extLst>
              <a:ext uri="{FF2B5EF4-FFF2-40B4-BE49-F238E27FC236}">
                <a16:creationId xmlns:a16="http://schemas.microsoft.com/office/drawing/2014/main" id="{2DEEE875-533F-4CE9-A97C-C3FB4D74F4C6}"/>
              </a:ext>
            </a:extLst>
          </p:cNvPr>
          <p:cNvSpPr txBox="1"/>
          <p:nvPr/>
        </p:nvSpPr>
        <p:spPr>
          <a:xfrm>
            <a:off x="554732" y="6016970"/>
            <a:ext cx="4750695" cy="213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Public Comment</a:t>
            </a:r>
          </a:p>
        </p:txBody>
      </p:sp>
      <p:sp>
        <p:nvSpPr>
          <p:cNvPr id="64" name="TextBox 63">
            <a:extLst>
              <a:ext uri="{FF2B5EF4-FFF2-40B4-BE49-F238E27FC236}">
                <a16:creationId xmlns:a16="http://schemas.microsoft.com/office/drawing/2014/main" id="{C59FE30A-27D0-4714-8C5E-7F882BFBBCCC}"/>
              </a:ext>
            </a:extLst>
          </p:cNvPr>
          <p:cNvSpPr txBox="1"/>
          <p:nvPr/>
        </p:nvSpPr>
        <p:spPr>
          <a:xfrm>
            <a:off x="554732" y="6285453"/>
            <a:ext cx="474629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Next Steps / Timelines</a:t>
            </a:r>
          </a:p>
        </p:txBody>
      </p:sp>
      <p:sp>
        <p:nvSpPr>
          <p:cNvPr id="65" name="TextBox 64">
            <a:extLst>
              <a:ext uri="{FF2B5EF4-FFF2-40B4-BE49-F238E27FC236}">
                <a16:creationId xmlns:a16="http://schemas.microsoft.com/office/drawing/2014/main" id="{7EAB26FF-2060-4A14-9536-B30181249759}"/>
              </a:ext>
            </a:extLst>
          </p:cNvPr>
          <p:cNvSpPr txBox="1"/>
          <p:nvPr/>
        </p:nvSpPr>
        <p:spPr>
          <a:xfrm>
            <a:off x="6415405" y="6016974"/>
            <a:ext cx="2852421" cy="215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Commission Chair</a:t>
            </a:r>
          </a:p>
        </p:txBody>
      </p:sp>
      <p:sp>
        <p:nvSpPr>
          <p:cNvPr id="66" name="TextBox 65">
            <a:extLst>
              <a:ext uri="{FF2B5EF4-FFF2-40B4-BE49-F238E27FC236}">
                <a16:creationId xmlns:a16="http://schemas.microsoft.com/office/drawing/2014/main" id="{FEF5C69A-956D-43D7-B1D4-5C8023C1E199}"/>
              </a:ext>
            </a:extLst>
          </p:cNvPr>
          <p:cNvSpPr txBox="1"/>
          <p:nvPr/>
        </p:nvSpPr>
        <p:spPr>
          <a:xfrm>
            <a:off x="6415401" y="6290893"/>
            <a:ext cx="2852421" cy="2154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Misty Ann Giles, Director of DOA</a:t>
            </a:r>
          </a:p>
        </p:txBody>
      </p:sp>
      <p:sp>
        <p:nvSpPr>
          <p:cNvPr id="67" name="TextBox 66">
            <a:extLst>
              <a:ext uri="{FF2B5EF4-FFF2-40B4-BE49-F238E27FC236}">
                <a16:creationId xmlns:a16="http://schemas.microsoft.com/office/drawing/2014/main" id="{99A62128-89CD-43C7-9814-C54F7B987E8F}"/>
              </a:ext>
            </a:extLst>
          </p:cNvPr>
          <p:cNvSpPr txBox="1"/>
          <p:nvPr/>
        </p:nvSpPr>
        <p:spPr>
          <a:xfrm>
            <a:off x="9928000" y="2636421"/>
            <a:ext cx="1689953" cy="2136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30 minutes</a:t>
            </a:r>
          </a:p>
        </p:txBody>
      </p:sp>
      <p:cxnSp>
        <p:nvCxnSpPr>
          <p:cNvPr id="51" name="LineBasicDefault 67">
            <a:extLst>
              <a:ext uri="{FF2B5EF4-FFF2-40B4-BE49-F238E27FC236}">
                <a16:creationId xmlns:a16="http://schemas.microsoft.com/office/drawing/2014/main" id="{51160467-7183-4EE2-980F-9B8AB48FE5D0}"/>
              </a:ext>
            </a:extLst>
          </p:cNvPr>
          <p:cNvCxnSpPr>
            <a:cxnSpLocks/>
          </p:cNvCxnSpPr>
          <p:nvPr>
            <p:custDataLst>
              <p:tags r:id="rId4"/>
            </p:custDataLst>
          </p:nvPr>
        </p:nvCxnSpPr>
        <p:spPr>
          <a:xfrm>
            <a:off x="559130" y="2586100"/>
            <a:ext cx="11060953"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LineBasicDefault 67">
            <a:extLst>
              <a:ext uri="{FF2B5EF4-FFF2-40B4-BE49-F238E27FC236}">
                <a16:creationId xmlns:a16="http://schemas.microsoft.com/office/drawing/2014/main" id="{C2B66052-47C6-4178-83AE-2AC886C1A7E3}"/>
              </a:ext>
            </a:extLst>
          </p:cNvPr>
          <p:cNvCxnSpPr>
            <a:cxnSpLocks/>
          </p:cNvCxnSpPr>
          <p:nvPr>
            <p:custDataLst>
              <p:tags r:id="rId5"/>
            </p:custDataLst>
          </p:nvPr>
        </p:nvCxnSpPr>
        <p:spPr>
          <a:xfrm>
            <a:off x="559130" y="3614800"/>
            <a:ext cx="11060953"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LineBasicDefault 67">
            <a:extLst>
              <a:ext uri="{FF2B5EF4-FFF2-40B4-BE49-F238E27FC236}">
                <a16:creationId xmlns:a16="http://schemas.microsoft.com/office/drawing/2014/main" id="{14CB3B73-DA3E-4A57-A211-E0DE50AA561F}"/>
              </a:ext>
            </a:extLst>
          </p:cNvPr>
          <p:cNvCxnSpPr>
            <a:cxnSpLocks/>
          </p:cNvCxnSpPr>
          <p:nvPr>
            <p:custDataLst>
              <p:tags r:id="rId6"/>
            </p:custDataLst>
          </p:nvPr>
        </p:nvCxnSpPr>
        <p:spPr>
          <a:xfrm>
            <a:off x="559130" y="4186300"/>
            <a:ext cx="11060953"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73" name="LineBasicDefault 67">
            <a:extLst>
              <a:ext uri="{FF2B5EF4-FFF2-40B4-BE49-F238E27FC236}">
                <a16:creationId xmlns:a16="http://schemas.microsoft.com/office/drawing/2014/main" id="{DE48D882-7389-4637-8D1A-DACF0048A018}"/>
              </a:ext>
            </a:extLst>
          </p:cNvPr>
          <p:cNvCxnSpPr>
            <a:cxnSpLocks/>
          </p:cNvCxnSpPr>
          <p:nvPr>
            <p:custDataLst>
              <p:tags r:id="rId7"/>
            </p:custDataLst>
          </p:nvPr>
        </p:nvCxnSpPr>
        <p:spPr>
          <a:xfrm>
            <a:off x="559130" y="4957825"/>
            <a:ext cx="11060953"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74" name="LineBasicDefault 67">
            <a:extLst>
              <a:ext uri="{FF2B5EF4-FFF2-40B4-BE49-F238E27FC236}">
                <a16:creationId xmlns:a16="http://schemas.microsoft.com/office/drawing/2014/main" id="{EE1C61EE-3309-412D-8BCF-9DB365FC90EC}"/>
              </a:ext>
            </a:extLst>
          </p:cNvPr>
          <p:cNvCxnSpPr>
            <a:cxnSpLocks/>
          </p:cNvCxnSpPr>
          <p:nvPr>
            <p:custDataLst>
              <p:tags r:id="rId8"/>
            </p:custDataLst>
          </p:nvPr>
        </p:nvCxnSpPr>
        <p:spPr>
          <a:xfrm>
            <a:off x="559130" y="5996050"/>
            <a:ext cx="11060953"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LineBasicDefault 67">
            <a:extLst>
              <a:ext uri="{FF2B5EF4-FFF2-40B4-BE49-F238E27FC236}">
                <a16:creationId xmlns:a16="http://schemas.microsoft.com/office/drawing/2014/main" id="{1C45012C-4889-4FE1-BABC-4336188E790E}"/>
              </a:ext>
            </a:extLst>
          </p:cNvPr>
          <p:cNvCxnSpPr>
            <a:cxnSpLocks/>
          </p:cNvCxnSpPr>
          <p:nvPr>
            <p:custDataLst>
              <p:tags r:id="rId9"/>
            </p:custDataLst>
          </p:nvPr>
        </p:nvCxnSpPr>
        <p:spPr>
          <a:xfrm>
            <a:off x="559130" y="6262750"/>
            <a:ext cx="11060953"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56CF277-10CA-42AD-9350-6E6DC54E659D}"/>
              </a:ext>
            </a:extLst>
          </p:cNvPr>
          <p:cNvSpPr txBox="1"/>
          <p:nvPr/>
        </p:nvSpPr>
        <p:spPr>
          <a:xfrm>
            <a:off x="9928000" y="3645724"/>
            <a:ext cx="1689953" cy="2136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20 minutes</a:t>
            </a:r>
          </a:p>
        </p:txBody>
      </p:sp>
      <p:sp>
        <p:nvSpPr>
          <p:cNvPr id="77" name="TextBox 76">
            <a:extLst>
              <a:ext uri="{FF2B5EF4-FFF2-40B4-BE49-F238E27FC236}">
                <a16:creationId xmlns:a16="http://schemas.microsoft.com/office/drawing/2014/main" id="{89040D23-F79A-4334-9B21-5732AE2DC946}"/>
              </a:ext>
            </a:extLst>
          </p:cNvPr>
          <p:cNvSpPr txBox="1"/>
          <p:nvPr/>
        </p:nvSpPr>
        <p:spPr>
          <a:xfrm>
            <a:off x="9928000" y="4217169"/>
            <a:ext cx="1689953" cy="2136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20 minutes</a:t>
            </a:r>
          </a:p>
        </p:txBody>
      </p:sp>
      <p:sp>
        <p:nvSpPr>
          <p:cNvPr id="78" name="TextBox 77">
            <a:extLst>
              <a:ext uri="{FF2B5EF4-FFF2-40B4-BE49-F238E27FC236}">
                <a16:creationId xmlns:a16="http://schemas.microsoft.com/office/drawing/2014/main" id="{F598937C-C15E-4E7B-9073-67077EF89167}"/>
              </a:ext>
            </a:extLst>
          </p:cNvPr>
          <p:cNvSpPr txBox="1"/>
          <p:nvPr/>
        </p:nvSpPr>
        <p:spPr>
          <a:xfrm>
            <a:off x="9928000" y="4988693"/>
            <a:ext cx="1689953" cy="2136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60 minutes</a:t>
            </a:r>
          </a:p>
        </p:txBody>
      </p:sp>
      <p:sp>
        <p:nvSpPr>
          <p:cNvPr id="79" name="TextBox 78">
            <a:extLst>
              <a:ext uri="{FF2B5EF4-FFF2-40B4-BE49-F238E27FC236}">
                <a16:creationId xmlns:a16="http://schemas.microsoft.com/office/drawing/2014/main" id="{A780CFD6-3C8D-490A-A318-37427F1D2D2F}"/>
              </a:ext>
            </a:extLst>
          </p:cNvPr>
          <p:cNvSpPr txBox="1"/>
          <p:nvPr/>
        </p:nvSpPr>
        <p:spPr>
          <a:xfrm>
            <a:off x="9928000" y="6016974"/>
            <a:ext cx="1689953" cy="2136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30 minutes</a:t>
            </a:r>
          </a:p>
        </p:txBody>
      </p:sp>
      <p:sp>
        <p:nvSpPr>
          <p:cNvPr id="80" name="TextBox 79">
            <a:extLst>
              <a:ext uri="{FF2B5EF4-FFF2-40B4-BE49-F238E27FC236}">
                <a16:creationId xmlns:a16="http://schemas.microsoft.com/office/drawing/2014/main" id="{F9BE8160-3A21-40D0-8861-E5119DA7D583}"/>
              </a:ext>
            </a:extLst>
          </p:cNvPr>
          <p:cNvSpPr txBox="1"/>
          <p:nvPr/>
        </p:nvSpPr>
        <p:spPr>
          <a:xfrm>
            <a:off x="9928000" y="6283673"/>
            <a:ext cx="1689953" cy="2136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15 minutes</a:t>
            </a:r>
          </a:p>
        </p:txBody>
      </p:sp>
    </p:spTree>
    <p:extLst>
      <p:ext uri="{BB962C8B-B14F-4D97-AF65-F5344CB8AC3E}">
        <p14:creationId xmlns:p14="http://schemas.microsoft.com/office/powerpoint/2010/main" val="181819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hidden="1">
            <a:extLst>
              <a:ext uri="{FF2B5EF4-FFF2-40B4-BE49-F238E27FC236}">
                <a16:creationId xmlns:a16="http://schemas.microsoft.com/office/drawing/2014/main" id="{4AAA4A23-CF99-404A-A730-DDA3FAB85900}"/>
              </a:ext>
            </a:extLst>
          </p:cNvPr>
          <p:cNvGraphicFramePr>
            <a:graphicFrameLocks noChangeAspect="1"/>
          </p:cNvGraphicFramePr>
          <p:nvPr>
            <p:custDataLst>
              <p:tags r:id="rId1"/>
            </p:custDataLst>
            <p:extLst>
              <p:ext uri="{D42A27DB-BD31-4B8C-83A1-F6EECF244321}">
                <p14:modId xmlns:p14="http://schemas.microsoft.com/office/powerpoint/2010/main" val="1341204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6" name="Object 9" hidden="1">
                        <a:extLst>
                          <a:ext uri="{FF2B5EF4-FFF2-40B4-BE49-F238E27FC236}">
                            <a16:creationId xmlns:a16="http://schemas.microsoft.com/office/drawing/2014/main" id="{4AAA4A23-CF99-404A-A730-DDA3FAB8590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391532F-286C-4BCA-8AC6-08D7D972D3CE}"/>
              </a:ext>
            </a:extLst>
          </p:cNvPr>
          <p:cNvSpPr>
            <a:spLocks noGrp="1"/>
          </p:cNvSpPr>
          <p:nvPr>
            <p:custDataLst>
              <p:tags r:id="rId2"/>
            </p:custDataLst>
          </p:nvPr>
        </p:nvSpPr>
        <p:spPr bwMode="auto">
          <a:xfrm>
            <a:off x="4233863" y="3022600"/>
            <a:ext cx="3724275" cy="406400"/>
          </a:xfrm>
          <a:prstGeom prst="rect">
            <a:avLst/>
          </a:prstGeom>
          <a:solidFill>
            <a:schemeClr val="accent1"/>
          </a:solidFill>
          <a:ln>
            <a:noFill/>
          </a:ln>
          <a:effec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b="1" dirty="0">
                <a:solidFill>
                  <a:schemeClr val="tx2"/>
                </a:solidFill>
                <a:effectLst/>
                <a:cs typeface="+mn-cs"/>
              </a:rPr>
              <a:t>IIJA: </a:t>
            </a:r>
            <a:r>
              <a:rPr lang="en-US" altLang="en-US" b="1">
                <a:solidFill>
                  <a:schemeClr val="tx2"/>
                </a:solidFill>
                <a:effectLst/>
                <a:cs typeface="+mn-cs"/>
              </a:rPr>
              <a:t>DOP Approval</a:t>
            </a:r>
            <a:endParaRPr lang="en-US" b="1" dirty="0">
              <a:solidFill>
                <a:schemeClr val="tx2"/>
              </a:solidFill>
              <a:cs typeface="+mn-cs"/>
            </a:endParaRPr>
          </a:p>
        </p:txBody>
      </p:sp>
      <p:sp>
        <p:nvSpPr>
          <p:cNvPr id="12" name="Text Placeholder 4">
            <a:hlinkClick r:id="rId8" action="ppaction://hlinksldjump"/>
            <a:extLst>
              <a:ext uri="{FF2B5EF4-FFF2-40B4-BE49-F238E27FC236}">
                <a16:creationId xmlns:a16="http://schemas.microsoft.com/office/drawing/2014/main" id="{AF73CD5F-5E2C-45F3-9D90-E5AC6A86A9BD}"/>
              </a:ext>
            </a:extLst>
          </p:cNvPr>
          <p:cNvSpPr>
            <a:spLocks noGrp="1"/>
          </p:cNvSpPr>
          <p:nvPr>
            <p:custDataLst>
              <p:tags r:id="rId3"/>
            </p:custDataLst>
          </p:nvPr>
        </p:nvSpPr>
        <p:spPr bwMode="auto">
          <a:xfrm>
            <a:off x="4233863" y="3429000"/>
            <a:ext cx="3724275"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IIJA: BEAD Initial </a:t>
            </a:r>
            <a:r>
              <a:rPr lang="en-US" altLang="en-US">
                <a:effectLst/>
                <a:cs typeface="+mn-cs"/>
              </a:rPr>
              <a:t>Proposal Overview</a:t>
            </a:r>
            <a:endParaRPr lang="en-US" dirty="0">
              <a:cs typeface="+mn-cs"/>
            </a:endParaRPr>
          </a:p>
        </p:txBody>
      </p:sp>
      <p:sp>
        <p:nvSpPr>
          <p:cNvPr id="4" name="2. Slide Title">
            <a:extLst>
              <a:ext uri="{FF2B5EF4-FFF2-40B4-BE49-F238E27FC236}">
                <a16:creationId xmlns:a16="http://schemas.microsoft.com/office/drawing/2014/main" id="{C4B505ED-318D-4A67-927A-A1DB060B3899}"/>
              </a:ext>
            </a:extLst>
          </p:cNvPr>
          <p:cNvSpPr>
            <a:spLocks noGrp="1"/>
          </p:cNvSpPr>
          <p:nvPr>
            <p:ph type="title"/>
            <p:custDataLst>
              <p:tags r:id="rId4"/>
            </p:custDataLst>
          </p:nvPr>
        </p:nvSpPr>
        <p:spPr/>
        <p:txBody>
          <a:bodyPr vert="horz"/>
          <a:lstStyle/>
          <a:p>
            <a:r>
              <a:rPr lang="en-US" dirty="0"/>
              <a:t>Agenda</a:t>
            </a:r>
          </a:p>
        </p:txBody>
      </p:sp>
      <p:sp>
        <p:nvSpPr>
          <p:cNvPr id="22" name="TextBox 21">
            <a:extLst>
              <a:ext uri="{FF2B5EF4-FFF2-40B4-BE49-F238E27FC236}">
                <a16:creationId xmlns:a16="http://schemas.microsoft.com/office/drawing/2014/main" id="{B27DB326-7C71-407B-9E32-4AFB9DBD7212}"/>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11" name="TextBox 10">
            <a:extLst>
              <a:ext uri="{FF2B5EF4-FFF2-40B4-BE49-F238E27FC236}">
                <a16:creationId xmlns:a16="http://schemas.microsoft.com/office/drawing/2014/main" id="{B3B42686-7B3C-492B-830B-F3C93001EAC3}"/>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50459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A9B3DD6-85EB-4B05-B4D2-D84D5BA5E114}"/>
              </a:ext>
            </a:extLst>
          </p:cNvPr>
          <p:cNvGraphicFramePr>
            <a:graphicFrameLocks noChangeAspect="1"/>
          </p:cNvGraphicFramePr>
          <p:nvPr>
            <p:custDataLst>
              <p:tags r:id="rId1"/>
            </p:custDataLst>
            <p:extLst>
              <p:ext uri="{D42A27DB-BD31-4B8C-83A1-F6EECF244321}">
                <p14:modId xmlns:p14="http://schemas.microsoft.com/office/powerpoint/2010/main" val="316189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7" name="Object 6" hidden="1">
                        <a:extLst>
                          <a:ext uri="{FF2B5EF4-FFF2-40B4-BE49-F238E27FC236}">
                            <a16:creationId xmlns:a16="http://schemas.microsoft.com/office/drawing/2014/main" id="{8A9B3DD6-85EB-4B05-B4D2-D84D5BA5E11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6" name="Rectangle 95">
            <a:extLst>
              <a:ext uri="{FF2B5EF4-FFF2-40B4-BE49-F238E27FC236}">
                <a16:creationId xmlns:a16="http://schemas.microsoft.com/office/drawing/2014/main" id="{7F5EE84F-B609-440E-9676-6C83A9AEF0F0}"/>
              </a:ext>
            </a:extLst>
          </p:cNvPr>
          <p:cNvSpPr>
            <a:spLocks/>
          </p:cNvSpPr>
          <p:nvPr/>
        </p:nvSpPr>
        <p:spPr>
          <a:xfrm>
            <a:off x="5959401" y="4201883"/>
            <a:ext cx="5212080" cy="45719"/>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82" name="Rectangle 81">
            <a:extLst>
              <a:ext uri="{FF2B5EF4-FFF2-40B4-BE49-F238E27FC236}">
                <a16:creationId xmlns:a16="http://schemas.microsoft.com/office/drawing/2014/main" id="{3B1714C4-8C74-43C4-9B55-143DEF5FB3FB}"/>
              </a:ext>
            </a:extLst>
          </p:cNvPr>
          <p:cNvSpPr/>
          <p:nvPr/>
        </p:nvSpPr>
        <p:spPr>
          <a:xfrm>
            <a:off x="90" y="-16941"/>
            <a:ext cx="12191910" cy="2188642"/>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1" hidden="1">
            <a:extLst>
              <a:ext uri="{FF2B5EF4-FFF2-40B4-BE49-F238E27FC236}">
                <a16:creationId xmlns:a16="http://schemas.microsoft.com/office/drawing/2014/main" id="{7F4B662A-939D-4565-8484-ACBEB02D44A2}"/>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76" name="Rectangle 75">
            <a:extLst>
              <a:ext uri="{FF2B5EF4-FFF2-40B4-BE49-F238E27FC236}">
                <a16:creationId xmlns:a16="http://schemas.microsoft.com/office/drawing/2014/main" id="{4295686C-5C7A-40C6-AA68-1A766324CF64}"/>
              </a:ext>
            </a:extLst>
          </p:cNvPr>
          <p:cNvSpPr>
            <a:spLocks/>
          </p:cNvSpPr>
          <p:nvPr/>
        </p:nvSpPr>
        <p:spPr>
          <a:xfrm>
            <a:off x="356596" y="2284462"/>
            <a:ext cx="1020825" cy="42307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rgbClr val="758AA7"/>
                </a:solidFill>
                <a:effectLst/>
                <a:uLnTx/>
                <a:uFillTx/>
                <a:latin typeface="Georgia"/>
                <a:ea typeface="+mn-ea"/>
                <a:cs typeface="+mn-cs"/>
              </a:rPr>
              <a:t>2023</a:t>
            </a:r>
          </a:p>
        </p:txBody>
      </p:sp>
      <p:sp>
        <p:nvSpPr>
          <p:cNvPr id="55" name="Rectangle 54">
            <a:extLst>
              <a:ext uri="{FF2B5EF4-FFF2-40B4-BE49-F238E27FC236}">
                <a16:creationId xmlns:a16="http://schemas.microsoft.com/office/drawing/2014/main" id="{FD05BB6C-91D6-45C3-866D-1D5B6853D838}"/>
              </a:ext>
            </a:extLst>
          </p:cNvPr>
          <p:cNvSpPr>
            <a:spLocks/>
          </p:cNvSpPr>
          <p:nvPr/>
        </p:nvSpPr>
        <p:spPr>
          <a:xfrm>
            <a:off x="4791171" y="2284462"/>
            <a:ext cx="801501" cy="36933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rgbClr val="4169E1"/>
                </a:solidFill>
                <a:effectLst/>
                <a:uLnTx/>
                <a:uFillTx/>
                <a:latin typeface="Georgia"/>
                <a:ea typeface="+mn-ea"/>
                <a:cs typeface="+mn-cs"/>
              </a:rPr>
              <a:t>2024</a:t>
            </a:r>
          </a:p>
        </p:txBody>
      </p:sp>
      <p:pic>
        <p:nvPicPr>
          <p:cNvPr id="58" name="Picture 57">
            <a:extLst>
              <a:ext uri="{FF2B5EF4-FFF2-40B4-BE49-F238E27FC236}">
                <a16:creationId xmlns:a16="http://schemas.microsoft.com/office/drawing/2014/main" id="{82CF01D1-B616-4005-B94B-8D3F8DC28A4A}"/>
              </a:ext>
            </a:extLst>
          </p:cNvPr>
          <p:cNvPicPr>
            <a:picLocks/>
          </p:cNvPicPr>
          <p:nvPr/>
        </p:nvPicPr>
        <p:blipFill rotWithShape="1">
          <a:blip r:embed="rId9" cstate="hqprint">
            <a:extLst>
              <a:ext uri="{28A0092B-C50C-407E-A947-70E740481C1C}">
                <a14:useLocalDpi xmlns:a14="http://schemas.microsoft.com/office/drawing/2010/main"/>
              </a:ext>
            </a:extLst>
          </a:blip>
          <a:srcRect b="-8934"/>
          <a:stretch/>
        </p:blipFill>
        <p:spPr>
          <a:xfrm flipH="1">
            <a:off x="8870080" y="-45817"/>
            <a:ext cx="3321920" cy="2412463"/>
          </a:xfrm>
          <a:prstGeom prst="rect">
            <a:avLst/>
          </a:prstGeom>
        </p:spPr>
      </p:pic>
      <p:cxnSp>
        <p:nvCxnSpPr>
          <p:cNvPr id="8" name="Straight Connector 7">
            <a:extLst>
              <a:ext uri="{FF2B5EF4-FFF2-40B4-BE49-F238E27FC236}">
                <a16:creationId xmlns:a16="http://schemas.microsoft.com/office/drawing/2014/main" id="{4D5436DD-E866-45AE-A9BC-81E831CF29C3}"/>
              </a:ext>
            </a:extLst>
          </p:cNvPr>
          <p:cNvCxnSpPr>
            <a:cxnSpLocks/>
          </p:cNvCxnSpPr>
          <p:nvPr/>
        </p:nvCxnSpPr>
        <p:spPr>
          <a:xfrm>
            <a:off x="3176" y="3116748"/>
            <a:ext cx="12188823" cy="0"/>
          </a:xfrm>
          <a:prstGeom prst="line">
            <a:avLst/>
          </a:prstGeom>
          <a:ln w="28575"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DA47E6F5-E46C-41D9-A84B-DC37EF112065}"/>
              </a:ext>
            </a:extLst>
          </p:cNvPr>
          <p:cNvGrpSpPr>
            <a:grpSpLocks/>
          </p:cNvGrpSpPr>
          <p:nvPr/>
        </p:nvGrpSpPr>
        <p:grpSpPr>
          <a:xfrm>
            <a:off x="4851005" y="2772609"/>
            <a:ext cx="681833" cy="688279"/>
            <a:chOff x="10717654" y="3109400"/>
            <a:chExt cx="681833" cy="688279"/>
          </a:xfrm>
          <a:solidFill>
            <a:schemeClr val="accent2"/>
          </a:solidFill>
        </p:grpSpPr>
        <p:sp>
          <p:nvSpPr>
            <p:cNvPr id="93" name="Oval 92">
              <a:extLst>
                <a:ext uri="{FF2B5EF4-FFF2-40B4-BE49-F238E27FC236}">
                  <a16:creationId xmlns:a16="http://schemas.microsoft.com/office/drawing/2014/main" id="{D0045C81-7853-4BE3-8081-241ED66D070D}"/>
                </a:ext>
              </a:extLst>
            </p:cNvPr>
            <p:cNvSpPr>
              <a:spLocks noChangeAspect="1"/>
            </p:cNvSpPr>
            <p:nvPr/>
          </p:nvSpPr>
          <p:spPr>
            <a:xfrm>
              <a:off x="10717654" y="3109400"/>
              <a:ext cx="681833" cy="688279"/>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5" name="Graphic 94">
              <a:extLst>
                <a:ext uri="{FF2B5EF4-FFF2-40B4-BE49-F238E27FC236}">
                  <a16:creationId xmlns:a16="http://schemas.microsoft.com/office/drawing/2014/main" id="{028D954B-11F3-4753-8FD6-1B34A4663F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54785" y="3247827"/>
              <a:ext cx="407571" cy="411425"/>
            </a:xfrm>
            <a:prstGeom prst="rect">
              <a:avLst/>
            </a:prstGeom>
          </p:spPr>
        </p:pic>
      </p:grpSp>
      <p:grpSp>
        <p:nvGrpSpPr>
          <p:cNvPr id="49" name="Group 48">
            <a:extLst>
              <a:ext uri="{FF2B5EF4-FFF2-40B4-BE49-F238E27FC236}">
                <a16:creationId xmlns:a16="http://schemas.microsoft.com/office/drawing/2014/main" id="{F52536C3-2006-4623-96C4-CF61273A14B1}"/>
              </a:ext>
            </a:extLst>
          </p:cNvPr>
          <p:cNvGrpSpPr/>
          <p:nvPr/>
        </p:nvGrpSpPr>
        <p:grpSpPr>
          <a:xfrm>
            <a:off x="486032" y="2772609"/>
            <a:ext cx="681833" cy="688279"/>
            <a:chOff x="3628267" y="3109400"/>
            <a:chExt cx="681833" cy="688279"/>
          </a:xfrm>
        </p:grpSpPr>
        <p:sp>
          <p:nvSpPr>
            <p:cNvPr id="42" name="Oval 41">
              <a:extLst>
                <a:ext uri="{FF2B5EF4-FFF2-40B4-BE49-F238E27FC236}">
                  <a16:creationId xmlns:a16="http://schemas.microsoft.com/office/drawing/2014/main" id="{D9354E3E-ACEE-4A94-8709-DD4049042212}"/>
                </a:ext>
              </a:extLst>
            </p:cNvPr>
            <p:cNvSpPr>
              <a:spLocks noChangeAspect="1"/>
            </p:cNvSpPr>
            <p:nvPr/>
          </p:nvSpPr>
          <p:spPr>
            <a:xfrm>
              <a:off x="3628267" y="3109400"/>
              <a:ext cx="681833" cy="688279"/>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0" name="Graphic 59">
              <a:extLst>
                <a:ext uri="{FF2B5EF4-FFF2-40B4-BE49-F238E27FC236}">
                  <a16:creationId xmlns:a16="http://schemas.microsoft.com/office/drawing/2014/main" id="{7E024C64-E98E-434A-95FA-95761921BF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65398" y="3247827"/>
              <a:ext cx="407571" cy="411425"/>
            </a:xfrm>
            <a:prstGeom prst="rect">
              <a:avLst/>
            </a:prstGeom>
          </p:spPr>
        </p:pic>
      </p:grpSp>
      <p:sp>
        <p:nvSpPr>
          <p:cNvPr id="2" name="2. Slide Title">
            <a:extLst>
              <a:ext uri="{FF2B5EF4-FFF2-40B4-BE49-F238E27FC236}">
                <a16:creationId xmlns:a16="http://schemas.microsoft.com/office/drawing/2014/main" id="{246CD722-E9BF-413C-9B30-42E0D2C1F033}"/>
              </a:ext>
            </a:extLst>
          </p:cNvPr>
          <p:cNvSpPr>
            <a:spLocks noGrp="1"/>
          </p:cNvSpPr>
          <p:nvPr>
            <p:ph type="title"/>
            <p:custDataLst>
              <p:tags r:id="rId3"/>
            </p:custDataLst>
          </p:nvPr>
        </p:nvSpPr>
        <p:spPr>
          <a:xfrm>
            <a:off x="553970" y="172212"/>
            <a:ext cx="10244659" cy="731520"/>
          </a:xfrm>
        </p:spPr>
        <p:txBody>
          <a:bodyPr vert="horz"/>
          <a:lstStyle/>
          <a:p>
            <a:r>
              <a:rPr kumimoji="0" lang="en-US" b="1" i="0" u="none" strike="noStrike" kern="1200" cap="none" spc="0" normalizeH="0" baseline="0" noProof="0" dirty="0">
                <a:ln w="6350" cap="flat">
                  <a:noFill/>
                  <a:miter lim="800000"/>
                </a:ln>
                <a:solidFill>
                  <a:srgbClr val="051C2C"/>
                </a:solidFill>
                <a:effectLst/>
                <a:uLnTx/>
                <a:uFillTx/>
                <a:ea typeface="+mj-ea"/>
                <a:cs typeface="+mj-cs"/>
              </a:rPr>
              <a:t>Recall: Digital Opportunity </a:t>
            </a:r>
            <a:r>
              <a:rPr lang="en-US" dirty="0">
                <a:solidFill>
                  <a:srgbClr val="051C2C"/>
                </a:solidFill>
              </a:rPr>
              <a:t>Program</a:t>
            </a:r>
            <a:r>
              <a:rPr kumimoji="0" lang="en-US" b="1" i="0" u="none" strike="noStrike" kern="1200" cap="none" spc="0" normalizeH="0" baseline="0" noProof="0" dirty="0">
                <a:ln w="6350" cap="flat">
                  <a:noFill/>
                  <a:miter lim="800000"/>
                </a:ln>
                <a:solidFill>
                  <a:srgbClr val="051C2C"/>
                </a:solidFill>
                <a:effectLst/>
                <a:uLnTx/>
                <a:uFillTx/>
                <a:ea typeface="+mj-ea"/>
                <a:cs typeface="+mj-cs"/>
              </a:rPr>
              <a:t> timeline</a:t>
            </a:r>
            <a:endParaRPr lang="en-US" dirty="0"/>
          </a:p>
        </p:txBody>
      </p:sp>
      <p:sp>
        <p:nvSpPr>
          <p:cNvPr id="12" name="Rectangle 11">
            <a:extLst>
              <a:ext uri="{FF2B5EF4-FFF2-40B4-BE49-F238E27FC236}">
                <a16:creationId xmlns:a16="http://schemas.microsoft.com/office/drawing/2014/main" id="{92B284C0-D935-97DB-EF95-66D029CF96DA}"/>
              </a:ext>
            </a:extLst>
          </p:cNvPr>
          <p:cNvSpPr>
            <a:spLocks/>
          </p:cNvSpPr>
          <p:nvPr/>
        </p:nvSpPr>
        <p:spPr>
          <a:xfrm>
            <a:off x="8023076" y="2284462"/>
            <a:ext cx="1879998" cy="36933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a:ln>
                  <a:noFill/>
                </a:ln>
                <a:solidFill>
                  <a:srgbClr val="051C2C"/>
                </a:solidFill>
                <a:effectLst/>
                <a:uLnTx/>
                <a:uFillTx/>
                <a:latin typeface="Georgia"/>
                <a:ea typeface="+mn-ea"/>
                <a:cs typeface="+mn-cs"/>
              </a:rPr>
              <a:t>2025 - 2029</a:t>
            </a:r>
          </a:p>
        </p:txBody>
      </p:sp>
      <p:grpSp>
        <p:nvGrpSpPr>
          <p:cNvPr id="19" name="CustomIcon">
            <a:extLst>
              <a:ext uri="{FF2B5EF4-FFF2-40B4-BE49-F238E27FC236}">
                <a16:creationId xmlns:a16="http://schemas.microsoft.com/office/drawing/2014/main" id="{93815759-B621-A3D9-5929-C9BD77608689}"/>
              </a:ext>
            </a:extLst>
          </p:cNvPr>
          <p:cNvGrpSpPr>
            <a:grpSpLocks/>
          </p:cNvGrpSpPr>
          <p:nvPr>
            <p:custDataLst>
              <p:tags r:id="rId4"/>
            </p:custDataLst>
          </p:nvPr>
        </p:nvGrpSpPr>
        <p:grpSpPr>
          <a:xfrm>
            <a:off x="8617010" y="2772609"/>
            <a:ext cx="681833" cy="688279"/>
            <a:chOff x="-205105" y="-205105"/>
            <a:chExt cx="1019810" cy="1019810"/>
          </a:xfrm>
          <a:solidFill>
            <a:schemeClr val="accent1"/>
          </a:solidFill>
        </p:grpSpPr>
        <p:sp>
          <p:nvSpPr>
            <p:cNvPr id="16" name="Oval 15">
              <a:extLst>
                <a:ext uri="{FF2B5EF4-FFF2-40B4-BE49-F238E27FC236}">
                  <a16:creationId xmlns:a16="http://schemas.microsoft.com/office/drawing/2014/main" id="{6DAEBA51-D9AA-7720-7072-E659CD87C36F}"/>
                </a:ext>
              </a:extLst>
            </p:cNvPr>
            <p:cNvSpPr>
              <a:spLocks noChangeAspect="1"/>
            </p:cNvSpPr>
            <p:nvPr/>
          </p:nvSpPr>
          <p:spPr>
            <a:xfrm>
              <a:off x="-205105" y="-205105"/>
              <a:ext cx="1019810" cy="101981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18" name="Graphic 17">
              <a:extLst>
                <a:ext uri="{FF2B5EF4-FFF2-40B4-BE49-F238E27FC236}">
                  <a16:creationId xmlns:a16="http://schemas.microsoft.com/office/drawing/2014/main" id="{E6394309-F0DA-4581-B57F-4663108871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sp>
        <p:nvSpPr>
          <p:cNvPr id="39" name="TextBox 38">
            <a:extLst>
              <a:ext uri="{FF2B5EF4-FFF2-40B4-BE49-F238E27FC236}">
                <a16:creationId xmlns:a16="http://schemas.microsoft.com/office/drawing/2014/main" id="{9F069503-2BAA-7B8F-A59F-3446B38AFCBE}"/>
              </a:ext>
            </a:extLst>
          </p:cNvPr>
          <p:cNvSpPr txBox="1"/>
          <p:nvPr/>
        </p:nvSpPr>
        <p:spPr>
          <a:xfrm>
            <a:off x="6929032" y="27508"/>
            <a:ext cx="4043768" cy="123111"/>
          </a:xfrm>
          <a:prstGeom prst="rect">
            <a:avLst/>
          </a:prstGeom>
          <a:noFill/>
          <a:ln w="6350">
            <a:noFill/>
            <a:miter lim="800000"/>
          </a:ln>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1C1D"/>
                </a:solidFill>
                <a:effectLst/>
                <a:uLnTx/>
                <a:uFillTx/>
                <a:latin typeface="+mj-lt"/>
                <a:ea typeface="+mn-ea"/>
                <a:cs typeface="+mn-cs"/>
              </a:rPr>
              <a:t>Working Draft Subject to Legal Review</a:t>
            </a:r>
            <a:endParaRPr kumimoji="0" lang="cs-CZ" sz="800" b="0" i="0" u="none" strike="noStrike" kern="1200" cap="none" spc="0" normalizeH="0" baseline="0" noProof="0" dirty="0">
              <a:ln>
                <a:noFill/>
              </a:ln>
              <a:solidFill>
                <a:srgbClr val="000000"/>
              </a:solidFill>
              <a:effectLst/>
              <a:uLnTx/>
              <a:uFillTx/>
              <a:latin typeface="+mj-lt"/>
              <a:ea typeface="+mn-ea"/>
              <a:cs typeface="+mn-cs"/>
            </a:endParaRPr>
          </a:p>
        </p:txBody>
      </p:sp>
      <p:sp>
        <p:nvSpPr>
          <p:cNvPr id="40" name="TextBox 39">
            <a:extLst>
              <a:ext uri="{FF2B5EF4-FFF2-40B4-BE49-F238E27FC236}">
                <a16:creationId xmlns:a16="http://schemas.microsoft.com/office/drawing/2014/main" id="{D73BCFA9-E9B7-B199-32D4-D5FDBD9BA9AB}"/>
              </a:ext>
            </a:extLst>
          </p:cNvPr>
          <p:cNvSpPr txBox="1"/>
          <p:nvPr/>
        </p:nvSpPr>
        <p:spPr>
          <a:xfrm>
            <a:off x="553970" y="6649600"/>
            <a:ext cx="993279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8" name="TextBox 67">
            <a:extLst>
              <a:ext uri="{FF2B5EF4-FFF2-40B4-BE49-F238E27FC236}">
                <a16:creationId xmlns:a16="http://schemas.microsoft.com/office/drawing/2014/main" id="{2DBA37AE-E1C0-4B34-BA8F-A79801852A89}"/>
              </a:ext>
            </a:extLst>
          </p:cNvPr>
          <p:cNvSpPr txBox="1"/>
          <p:nvPr/>
        </p:nvSpPr>
        <p:spPr>
          <a:xfrm>
            <a:off x="553970" y="970389"/>
            <a:ext cx="406915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81" name="Rectangle 80">
            <a:extLst>
              <a:ext uri="{FF2B5EF4-FFF2-40B4-BE49-F238E27FC236}">
                <a16:creationId xmlns:a16="http://schemas.microsoft.com/office/drawing/2014/main" id="{5C7F4AE5-2B94-4D16-8629-E215E2914EF9}"/>
              </a:ext>
            </a:extLst>
          </p:cNvPr>
          <p:cNvSpPr>
            <a:spLocks/>
          </p:cNvSpPr>
          <p:nvPr/>
        </p:nvSpPr>
        <p:spPr>
          <a:xfrm>
            <a:off x="289921" y="4201883"/>
            <a:ext cx="1104944" cy="4571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83" name="Rectangle 82">
            <a:extLst>
              <a:ext uri="{FF2B5EF4-FFF2-40B4-BE49-F238E27FC236}">
                <a16:creationId xmlns:a16="http://schemas.microsoft.com/office/drawing/2014/main" id="{D886BC4D-8097-4C43-B2BF-B8CA69229FE8}"/>
              </a:ext>
            </a:extLst>
          </p:cNvPr>
          <p:cNvSpPr>
            <a:spLocks/>
          </p:cNvSpPr>
          <p:nvPr/>
        </p:nvSpPr>
        <p:spPr>
          <a:xfrm>
            <a:off x="333232" y="3730752"/>
            <a:ext cx="977514" cy="220498"/>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Dec</a:t>
            </a:r>
          </a:p>
        </p:txBody>
      </p:sp>
      <p:sp>
        <p:nvSpPr>
          <p:cNvPr id="84" name="TextBox 83">
            <a:extLst>
              <a:ext uri="{FF2B5EF4-FFF2-40B4-BE49-F238E27FC236}">
                <a16:creationId xmlns:a16="http://schemas.microsoft.com/office/drawing/2014/main" id="{DB7F14D6-83CA-4349-9081-F669B68AE297}"/>
              </a:ext>
            </a:extLst>
          </p:cNvPr>
          <p:cNvSpPr txBox="1">
            <a:spLocks/>
          </p:cNvSpPr>
          <p:nvPr/>
        </p:nvSpPr>
        <p:spPr>
          <a:xfrm>
            <a:off x="393122" y="4424514"/>
            <a:ext cx="841424" cy="738664"/>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effectLst/>
                <a:uLnTx/>
                <a:uFillTx/>
                <a:latin typeface="Arial"/>
                <a:ea typeface="Calibri" panose="020F0502020204030204" pitchFamily="34" charset="0"/>
                <a:cs typeface="Times New Roman" panose="02020603050405020304" pitchFamily="18" charset="0"/>
                <a:sym typeface="Arial"/>
              </a:rPr>
              <a:t>Digital Opportunity Plan due </a:t>
            </a:r>
            <a:r>
              <a:rPr kumimoji="0" lang="en-US" sz="1200" b="0" i="1" u="none" strike="noStrike" kern="1200" cap="none" spc="0" normalizeH="0" baseline="0" noProof="0" dirty="0">
                <a:ln>
                  <a:noFill/>
                </a:ln>
                <a:effectLst/>
                <a:uLnTx/>
                <a:uFillTx/>
                <a:latin typeface="Arial"/>
                <a:ea typeface="Calibri" panose="020F0502020204030204" pitchFamily="34" charset="0"/>
                <a:cs typeface="Times New Roman" panose="02020603050405020304" pitchFamily="18" charset="0"/>
                <a:sym typeface="Arial"/>
              </a:rPr>
              <a:t>(</a:t>
            </a:r>
            <a:r>
              <a:rPr lang="en-US" sz="1200" i="1" dirty="0">
                <a:latin typeface="Arial"/>
                <a:ea typeface="Calibri" panose="020F0502020204030204" pitchFamily="34" charset="0"/>
                <a:cs typeface="Times New Roman" panose="02020603050405020304" pitchFamily="18" charset="0"/>
                <a:sym typeface="Arial"/>
              </a:rPr>
              <a:t>12/12</a:t>
            </a:r>
            <a:r>
              <a:rPr kumimoji="0" lang="en-US" sz="1200" b="0" i="1" u="none" strike="noStrike" kern="1200" cap="none" spc="0" normalizeH="0" baseline="0" noProof="0" dirty="0">
                <a:ln>
                  <a:noFill/>
                </a:ln>
                <a:effectLst/>
                <a:uLnTx/>
                <a:uFillTx/>
                <a:latin typeface="Arial"/>
                <a:ea typeface="Calibri" panose="020F0502020204030204" pitchFamily="34" charset="0"/>
                <a:cs typeface="Times New Roman" panose="02020603050405020304" pitchFamily="18" charset="0"/>
                <a:sym typeface="Arial"/>
              </a:rPr>
              <a:t>)</a:t>
            </a:r>
            <a:endParaRPr kumimoji="0" lang="en-US" sz="1200" b="0" i="1" u="none" strike="noStrike" kern="1200" cap="none" spc="0" normalizeH="0" baseline="0" noProof="0" dirty="0">
              <a:ln>
                <a:noFill/>
              </a:ln>
              <a:effectLst/>
              <a:uLnTx/>
              <a:uFillTx/>
              <a:latin typeface="Arial"/>
              <a:ea typeface="+mn-ea"/>
              <a:cs typeface="Arial" panose="020B0604020202020204" pitchFamily="34" charset="0"/>
              <a:sym typeface="Arial"/>
            </a:endParaRPr>
          </a:p>
        </p:txBody>
      </p:sp>
      <p:sp>
        <p:nvSpPr>
          <p:cNvPr id="85" name="Oval 84">
            <a:extLst>
              <a:ext uri="{FF2B5EF4-FFF2-40B4-BE49-F238E27FC236}">
                <a16:creationId xmlns:a16="http://schemas.microsoft.com/office/drawing/2014/main" id="{B641C0E4-8A8E-4312-8C94-77D7061CDA2F}"/>
              </a:ext>
            </a:extLst>
          </p:cNvPr>
          <p:cNvSpPr/>
          <p:nvPr/>
        </p:nvSpPr>
        <p:spPr>
          <a:xfrm>
            <a:off x="758216" y="4160849"/>
            <a:ext cx="127787" cy="127787"/>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35B98A4D-88D0-4036-B7FF-99B43683ADFA}"/>
              </a:ext>
            </a:extLst>
          </p:cNvPr>
          <p:cNvSpPr>
            <a:spLocks/>
          </p:cNvSpPr>
          <p:nvPr/>
        </p:nvSpPr>
        <p:spPr>
          <a:xfrm>
            <a:off x="2351045" y="3730752"/>
            <a:ext cx="977514" cy="24622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1</a:t>
            </a:r>
            <a:r>
              <a:rPr kumimoji="0" lang="en-US" sz="1600" b="1" i="0" u="none" strike="noStrike" kern="1200" cap="none" spc="0" normalizeH="0" baseline="30000" noProof="0" dirty="0">
                <a:ln>
                  <a:noFill/>
                </a:ln>
                <a:solidFill>
                  <a:srgbClr val="000000"/>
                </a:solidFill>
                <a:effectLst/>
                <a:uLnTx/>
                <a:uFillTx/>
                <a:latin typeface="Arial"/>
                <a:ea typeface="+mn-ea"/>
                <a:cs typeface="+mn-cs"/>
                <a:sym typeface="Arial"/>
              </a:rPr>
              <a:t>st</a:t>
            </a: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 Half</a:t>
            </a:r>
          </a:p>
        </p:txBody>
      </p:sp>
      <p:sp>
        <p:nvSpPr>
          <p:cNvPr id="91" name="Oval 90">
            <a:extLst>
              <a:ext uri="{FF2B5EF4-FFF2-40B4-BE49-F238E27FC236}">
                <a16:creationId xmlns:a16="http://schemas.microsoft.com/office/drawing/2014/main" id="{4A364A8C-A2DE-47AD-89B8-6C1B90CABC1F}"/>
              </a:ext>
            </a:extLst>
          </p:cNvPr>
          <p:cNvSpPr/>
          <p:nvPr/>
        </p:nvSpPr>
        <p:spPr>
          <a:xfrm>
            <a:off x="3410608" y="4160849"/>
            <a:ext cx="127787" cy="127787"/>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92" name="Rectangle 91">
            <a:extLst>
              <a:ext uri="{FF2B5EF4-FFF2-40B4-BE49-F238E27FC236}">
                <a16:creationId xmlns:a16="http://schemas.microsoft.com/office/drawing/2014/main" id="{51569066-8082-47FB-835E-44B59107060D}"/>
              </a:ext>
            </a:extLst>
          </p:cNvPr>
          <p:cNvSpPr>
            <a:spLocks/>
          </p:cNvSpPr>
          <p:nvPr/>
        </p:nvSpPr>
        <p:spPr>
          <a:xfrm>
            <a:off x="5033239" y="3730752"/>
            <a:ext cx="977514" cy="24622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2</a:t>
            </a:r>
            <a:r>
              <a:rPr kumimoji="0" lang="en-US" sz="1600" b="1" i="0" u="none" strike="noStrike" kern="1200" cap="none" spc="0" normalizeH="0" baseline="30000" noProof="0" dirty="0">
                <a:ln>
                  <a:noFill/>
                </a:ln>
                <a:solidFill>
                  <a:srgbClr val="000000"/>
                </a:solidFill>
                <a:effectLst/>
                <a:uLnTx/>
                <a:uFillTx/>
                <a:latin typeface="Arial"/>
                <a:ea typeface="+mn-ea"/>
                <a:cs typeface="+mn-cs"/>
                <a:sym typeface="Arial"/>
              </a:rPr>
              <a:t>nd</a:t>
            </a: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 Half</a:t>
            </a:r>
          </a:p>
        </p:txBody>
      </p:sp>
      <p:sp>
        <p:nvSpPr>
          <p:cNvPr id="94" name="Oval 93">
            <a:extLst>
              <a:ext uri="{FF2B5EF4-FFF2-40B4-BE49-F238E27FC236}">
                <a16:creationId xmlns:a16="http://schemas.microsoft.com/office/drawing/2014/main" id="{751B5768-8CD3-4B8A-B226-2D3D12E0635A}"/>
              </a:ext>
            </a:extLst>
          </p:cNvPr>
          <p:cNvSpPr/>
          <p:nvPr/>
        </p:nvSpPr>
        <p:spPr>
          <a:xfrm>
            <a:off x="4806961" y="4160849"/>
            <a:ext cx="127787" cy="127787"/>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100" name="Oval 99">
            <a:extLst>
              <a:ext uri="{FF2B5EF4-FFF2-40B4-BE49-F238E27FC236}">
                <a16:creationId xmlns:a16="http://schemas.microsoft.com/office/drawing/2014/main" id="{02CEA551-6003-4ACF-AF14-5BFEDDAC044E}"/>
              </a:ext>
            </a:extLst>
          </p:cNvPr>
          <p:cNvSpPr/>
          <p:nvPr/>
        </p:nvSpPr>
        <p:spPr>
          <a:xfrm>
            <a:off x="2063119" y="4160849"/>
            <a:ext cx="127787" cy="127787"/>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101" name="TextBox 100">
            <a:extLst>
              <a:ext uri="{FF2B5EF4-FFF2-40B4-BE49-F238E27FC236}">
                <a16:creationId xmlns:a16="http://schemas.microsoft.com/office/drawing/2014/main" id="{6294008A-8BEA-427C-ACFA-AC023AC801EF}"/>
              </a:ext>
            </a:extLst>
          </p:cNvPr>
          <p:cNvSpPr txBox="1">
            <a:spLocks/>
          </p:cNvSpPr>
          <p:nvPr/>
        </p:nvSpPr>
        <p:spPr>
          <a:xfrm>
            <a:off x="1685218" y="4424514"/>
            <a:ext cx="971936" cy="1107996"/>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rPr>
              <a:t>Submit State DO Capacity Grant Application to NTIA ($1.44B, formula)</a:t>
            </a:r>
            <a:endParaRPr kumimoji="0" lang="en-US" sz="12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endParaRPr>
          </a:p>
        </p:txBody>
      </p:sp>
      <p:sp>
        <p:nvSpPr>
          <p:cNvPr id="102" name="TextBox 101">
            <a:extLst>
              <a:ext uri="{FF2B5EF4-FFF2-40B4-BE49-F238E27FC236}">
                <a16:creationId xmlns:a16="http://schemas.microsoft.com/office/drawing/2014/main" id="{1B11346B-6FD7-4D9C-912B-2D862ECFFB89}"/>
              </a:ext>
            </a:extLst>
          </p:cNvPr>
          <p:cNvSpPr txBox="1">
            <a:spLocks/>
          </p:cNvSpPr>
          <p:nvPr/>
        </p:nvSpPr>
        <p:spPr>
          <a:xfrm>
            <a:off x="3034892" y="4424514"/>
            <a:ext cx="873332" cy="923330"/>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rPr>
              <a:t>Receive Year 1 of DO Capacity Grant Funds from NTIA </a:t>
            </a:r>
            <a:endParaRPr kumimoji="0" lang="en-US" sz="12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endParaRPr>
          </a:p>
        </p:txBody>
      </p:sp>
      <p:sp>
        <p:nvSpPr>
          <p:cNvPr id="105" name="TextBox 104">
            <a:extLst>
              <a:ext uri="{FF2B5EF4-FFF2-40B4-BE49-F238E27FC236}">
                <a16:creationId xmlns:a16="http://schemas.microsoft.com/office/drawing/2014/main" id="{297535EA-8271-4C89-9A7C-3420600FF09C}"/>
              </a:ext>
            </a:extLst>
          </p:cNvPr>
          <p:cNvSpPr txBox="1">
            <a:spLocks/>
          </p:cNvSpPr>
          <p:nvPr/>
        </p:nvSpPr>
        <p:spPr>
          <a:xfrm>
            <a:off x="4323590" y="4424514"/>
            <a:ext cx="1108535" cy="923330"/>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rPr>
              <a:t>Conduct grant process (or transfer funds to other state agencies)</a:t>
            </a:r>
            <a:endParaRPr kumimoji="0" lang="en-US" sz="12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endParaRPr>
          </a:p>
        </p:txBody>
      </p:sp>
      <p:sp>
        <p:nvSpPr>
          <p:cNvPr id="107" name="Oval 106">
            <a:extLst>
              <a:ext uri="{FF2B5EF4-FFF2-40B4-BE49-F238E27FC236}">
                <a16:creationId xmlns:a16="http://schemas.microsoft.com/office/drawing/2014/main" id="{A50DE254-6A84-49DC-BA01-A260C4A8268A}"/>
              </a:ext>
            </a:extLst>
          </p:cNvPr>
          <p:cNvSpPr/>
          <p:nvPr/>
        </p:nvSpPr>
        <p:spPr>
          <a:xfrm>
            <a:off x="8906364" y="4160849"/>
            <a:ext cx="127787" cy="127787"/>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108" name="Rectangle 107">
            <a:extLst>
              <a:ext uri="{FF2B5EF4-FFF2-40B4-BE49-F238E27FC236}">
                <a16:creationId xmlns:a16="http://schemas.microsoft.com/office/drawing/2014/main" id="{9232FA8A-1347-4CED-A9E1-65F18D677899}"/>
              </a:ext>
            </a:extLst>
          </p:cNvPr>
          <p:cNvSpPr>
            <a:spLocks/>
          </p:cNvSpPr>
          <p:nvPr/>
        </p:nvSpPr>
        <p:spPr>
          <a:xfrm>
            <a:off x="8481500" y="3730752"/>
            <a:ext cx="977514" cy="24622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Annually</a:t>
            </a:r>
          </a:p>
        </p:txBody>
      </p:sp>
      <p:sp>
        <p:nvSpPr>
          <p:cNvPr id="111" name="Oval 110">
            <a:extLst>
              <a:ext uri="{FF2B5EF4-FFF2-40B4-BE49-F238E27FC236}">
                <a16:creationId xmlns:a16="http://schemas.microsoft.com/office/drawing/2014/main" id="{61DB6B24-45B9-45A2-9598-9640F75F2595}"/>
              </a:ext>
            </a:extLst>
          </p:cNvPr>
          <p:cNvSpPr/>
          <p:nvPr/>
        </p:nvSpPr>
        <p:spPr>
          <a:xfrm>
            <a:off x="10532529" y="4160849"/>
            <a:ext cx="127787" cy="127787"/>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112" name="Rectangle 111">
            <a:extLst>
              <a:ext uri="{FF2B5EF4-FFF2-40B4-BE49-F238E27FC236}">
                <a16:creationId xmlns:a16="http://schemas.microsoft.com/office/drawing/2014/main" id="{3FA19D1B-3BD5-42DA-8E00-FD726D78439E}"/>
              </a:ext>
            </a:extLst>
          </p:cNvPr>
          <p:cNvSpPr>
            <a:spLocks/>
          </p:cNvSpPr>
          <p:nvPr/>
        </p:nvSpPr>
        <p:spPr>
          <a:xfrm>
            <a:off x="10058400" y="3730752"/>
            <a:ext cx="1083929" cy="239266"/>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1</a:t>
            </a:r>
            <a:r>
              <a:rPr kumimoji="0" lang="en-US" sz="1600" b="1" i="0" u="none" strike="noStrike" kern="1200" cap="none" spc="0" normalizeH="0" baseline="30000" noProof="0" dirty="0">
                <a:ln>
                  <a:noFill/>
                </a:ln>
                <a:solidFill>
                  <a:srgbClr val="000000"/>
                </a:solidFill>
                <a:effectLst/>
                <a:uLnTx/>
                <a:uFillTx/>
                <a:latin typeface="Arial"/>
                <a:ea typeface="+mn-ea"/>
                <a:cs typeface="+mn-cs"/>
                <a:sym typeface="Arial"/>
              </a:rPr>
              <a:t>st</a:t>
            </a: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 Half ‘29</a:t>
            </a:r>
          </a:p>
        </p:txBody>
      </p:sp>
      <p:sp>
        <p:nvSpPr>
          <p:cNvPr id="115" name="TextBox 114">
            <a:extLst>
              <a:ext uri="{FF2B5EF4-FFF2-40B4-BE49-F238E27FC236}">
                <a16:creationId xmlns:a16="http://schemas.microsoft.com/office/drawing/2014/main" id="{8AE8B30E-7730-4D17-875B-7F1A093B2FC5}"/>
              </a:ext>
            </a:extLst>
          </p:cNvPr>
          <p:cNvSpPr txBox="1">
            <a:spLocks/>
          </p:cNvSpPr>
          <p:nvPr/>
        </p:nvSpPr>
        <p:spPr>
          <a:xfrm>
            <a:off x="8404076" y="4424514"/>
            <a:ext cx="1138635" cy="1477328"/>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rPr>
              <a:t>Receive DO Capacity Grant funding annually from NTIA and disburse funds to implementing entities, as needed</a:t>
            </a:r>
          </a:p>
        </p:txBody>
      </p:sp>
      <p:sp>
        <p:nvSpPr>
          <p:cNvPr id="116" name="Rectangle 115">
            <a:extLst>
              <a:ext uri="{FF2B5EF4-FFF2-40B4-BE49-F238E27FC236}">
                <a16:creationId xmlns:a16="http://schemas.microsoft.com/office/drawing/2014/main" id="{63965B25-46D6-4EBD-B125-57CA3E60157C}"/>
              </a:ext>
            </a:extLst>
          </p:cNvPr>
          <p:cNvSpPr>
            <a:spLocks/>
          </p:cNvSpPr>
          <p:nvPr/>
        </p:nvSpPr>
        <p:spPr>
          <a:xfrm>
            <a:off x="1310746" y="4200584"/>
            <a:ext cx="5447105" cy="48316"/>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119" name="Oval 118">
            <a:extLst>
              <a:ext uri="{FF2B5EF4-FFF2-40B4-BE49-F238E27FC236}">
                <a16:creationId xmlns:a16="http://schemas.microsoft.com/office/drawing/2014/main" id="{2A88771D-5E6D-4019-B2E4-8705FB58A11B}"/>
              </a:ext>
            </a:extLst>
          </p:cNvPr>
          <p:cNvSpPr/>
          <p:nvPr/>
        </p:nvSpPr>
        <p:spPr>
          <a:xfrm>
            <a:off x="6138478" y="4160849"/>
            <a:ext cx="127787" cy="127787"/>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120" name="TextBox 119">
            <a:extLst>
              <a:ext uri="{FF2B5EF4-FFF2-40B4-BE49-F238E27FC236}">
                <a16:creationId xmlns:a16="http://schemas.microsoft.com/office/drawing/2014/main" id="{771F4FA8-EB10-45C9-8B24-AC5EC602AF5B}"/>
              </a:ext>
            </a:extLst>
          </p:cNvPr>
          <p:cNvSpPr txBox="1">
            <a:spLocks/>
          </p:cNvSpPr>
          <p:nvPr/>
        </p:nvSpPr>
        <p:spPr>
          <a:xfrm>
            <a:off x="5717807" y="4424514"/>
            <a:ext cx="971936" cy="129266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rPr>
              <a:t>NTIA holds competitive DO grant program for implementing entities ($1.25B)</a:t>
            </a:r>
            <a:endParaRPr kumimoji="0" lang="en-US" sz="12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endParaRPr>
          </a:p>
        </p:txBody>
      </p:sp>
      <p:sp>
        <p:nvSpPr>
          <p:cNvPr id="123" name="TextBox 122">
            <a:extLst>
              <a:ext uri="{FF2B5EF4-FFF2-40B4-BE49-F238E27FC236}">
                <a16:creationId xmlns:a16="http://schemas.microsoft.com/office/drawing/2014/main" id="{C5427681-B4D1-4A1E-A4EA-5046FFC4AB01}"/>
              </a:ext>
            </a:extLst>
          </p:cNvPr>
          <p:cNvSpPr txBox="1">
            <a:spLocks/>
          </p:cNvSpPr>
          <p:nvPr/>
        </p:nvSpPr>
        <p:spPr>
          <a:xfrm>
            <a:off x="9934310" y="4424514"/>
            <a:ext cx="1302963" cy="923330"/>
          </a:xfrm>
          <a:prstGeom prst="rect">
            <a:avLst/>
          </a:prstGeom>
          <a:ln>
            <a:noFill/>
          </a:ln>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Digital Opportunity program concludes (</a:t>
            </a:r>
            <a:r>
              <a:rPr lang="en-US" sz="1200" i="1" dirty="0">
                <a:solidFill>
                  <a:srgbClr val="000000"/>
                </a:solidFill>
                <a:latin typeface="Arial"/>
                <a:cs typeface="Times New Roman" panose="02020603050405020304" pitchFamily="18" charset="0"/>
              </a:rPr>
              <a:t>5</a:t>
            </a:r>
            <a:r>
              <a:rPr kumimoji="0" lang="en-US" sz="12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years after initial allocation to sub-grantees</a:t>
            </a: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p>
        </p:txBody>
      </p:sp>
      <p:sp>
        <p:nvSpPr>
          <p:cNvPr id="124" name="Oval 123">
            <a:extLst>
              <a:ext uri="{FF2B5EF4-FFF2-40B4-BE49-F238E27FC236}">
                <a16:creationId xmlns:a16="http://schemas.microsoft.com/office/drawing/2014/main" id="{F9C5B40D-967B-48F0-8F92-07F5FBB28135}"/>
              </a:ext>
            </a:extLst>
          </p:cNvPr>
          <p:cNvSpPr/>
          <p:nvPr/>
        </p:nvSpPr>
        <p:spPr>
          <a:xfrm>
            <a:off x="7191864" y="4160849"/>
            <a:ext cx="127787" cy="127787"/>
          </a:xfrm>
          <a:prstGeom prst="ellipse">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125" name="Rectangle 124">
            <a:extLst>
              <a:ext uri="{FF2B5EF4-FFF2-40B4-BE49-F238E27FC236}">
                <a16:creationId xmlns:a16="http://schemas.microsoft.com/office/drawing/2014/main" id="{78707941-5C31-45D3-9507-7F141545F930}"/>
              </a:ext>
            </a:extLst>
          </p:cNvPr>
          <p:cNvSpPr>
            <a:spLocks/>
          </p:cNvSpPr>
          <p:nvPr/>
        </p:nvSpPr>
        <p:spPr>
          <a:xfrm>
            <a:off x="6709343" y="3730752"/>
            <a:ext cx="1083929" cy="220498"/>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1</a:t>
            </a:r>
            <a:r>
              <a:rPr kumimoji="0" lang="en-US" sz="1600" b="1" i="0" u="none" strike="noStrike" kern="1200" cap="none" spc="0" normalizeH="0" baseline="30000" noProof="0" dirty="0">
                <a:ln>
                  <a:noFill/>
                </a:ln>
                <a:solidFill>
                  <a:srgbClr val="000000"/>
                </a:solidFill>
                <a:effectLst/>
                <a:uLnTx/>
                <a:uFillTx/>
                <a:latin typeface="Arial"/>
                <a:ea typeface="+mn-ea"/>
                <a:cs typeface="+mn-cs"/>
                <a:sym typeface="Arial"/>
              </a:rPr>
              <a:t>st</a:t>
            </a: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 Half ‘25</a:t>
            </a:r>
          </a:p>
        </p:txBody>
      </p:sp>
      <p:sp>
        <p:nvSpPr>
          <p:cNvPr id="126" name="TextBox 125">
            <a:extLst>
              <a:ext uri="{FF2B5EF4-FFF2-40B4-BE49-F238E27FC236}">
                <a16:creationId xmlns:a16="http://schemas.microsoft.com/office/drawing/2014/main" id="{A2628456-A129-43F3-87CC-DB497F93239C}"/>
              </a:ext>
            </a:extLst>
          </p:cNvPr>
          <p:cNvSpPr txBox="1">
            <a:spLocks/>
          </p:cNvSpPr>
          <p:nvPr/>
        </p:nvSpPr>
        <p:spPr>
          <a:xfrm>
            <a:off x="6780093" y="4441362"/>
            <a:ext cx="946503" cy="129266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300"/>
              </a:spcAft>
              <a:buClrTx/>
              <a:buSzTx/>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rPr>
              <a:t>NTIA disburses competitive DO grant funds to implementing entities</a:t>
            </a:r>
            <a:endParaRPr kumimoji="0" lang="en-US" sz="12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sym typeface="Arial"/>
            </a:endParaRPr>
          </a:p>
        </p:txBody>
      </p:sp>
      <p:sp>
        <p:nvSpPr>
          <p:cNvPr id="48" name="TextBox 47">
            <a:extLst>
              <a:ext uri="{FF2B5EF4-FFF2-40B4-BE49-F238E27FC236}">
                <a16:creationId xmlns:a16="http://schemas.microsoft.com/office/drawing/2014/main" id="{5D39F923-85AB-4C6D-865C-496DC5951F09}"/>
              </a:ext>
            </a:extLst>
          </p:cNvPr>
          <p:cNvSpPr txBox="1"/>
          <p:nvPr/>
        </p:nvSpPr>
        <p:spPr>
          <a:xfrm>
            <a:off x="553970" y="6464550"/>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800" dirty="0"/>
              <a:t>Source: Digital Equity Planning Grant NOFO</a:t>
            </a:r>
          </a:p>
        </p:txBody>
      </p:sp>
    </p:spTree>
    <p:extLst>
      <p:ext uri="{BB962C8B-B14F-4D97-AF65-F5344CB8AC3E}">
        <p14:creationId xmlns:p14="http://schemas.microsoft.com/office/powerpoint/2010/main" val="25198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407AC5D-9E5F-4A67-86B0-9F6A4E1935A8}"/>
              </a:ext>
            </a:extLst>
          </p:cNvPr>
          <p:cNvGraphicFramePr>
            <a:graphicFrameLocks noChangeAspect="1"/>
          </p:cNvGraphicFramePr>
          <p:nvPr>
            <p:custDataLst>
              <p:tags r:id="rId1"/>
            </p:custDataLst>
            <p:extLst>
              <p:ext uri="{D42A27DB-BD31-4B8C-83A1-F6EECF244321}">
                <p14:modId xmlns:p14="http://schemas.microsoft.com/office/powerpoint/2010/main" val="2845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70" imgH="371" progId="TCLayout.ActiveDocument.1">
                  <p:embed/>
                </p:oleObj>
              </mc:Choice>
              <mc:Fallback>
                <p:oleObj name="think-cell Slide" r:id="rId9" imgW="370" imgH="371" progId="TCLayout.ActiveDocument.1">
                  <p:embed/>
                  <p:pic>
                    <p:nvPicPr>
                      <p:cNvPr id="2" name="Object 6" hidden="1">
                        <a:extLst>
                          <a:ext uri="{FF2B5EF4-FFF2-40B4-BE49-F238E27FC236}">
                            <a16:creationId xmlns:a16="http://schemas.microsoft.com/office/drawing/2014/main" id="{B407AC5D-9E5F-4A67-86B0-9F6A4E1935A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F9C0E1B-1C55-4552-8891-BB3BB1986114}"/>
              </a:ext>
            </a:extLst>
          </p:cNvPr>
          <p:cNvSpPr>
            <a:spLocks noGrp="1"/>
          </p:cNvSpPr>
          <p:nvPr>
            <p:ph type="title"/>
            <p:custDataLst>
              <p:tags r:id="rId2"/>
            </p:custDataLst>
          </p:nvPr>
        </p:nvSpPr>
        <p:spPr>
          <a:xfrm>
            <a:off x="554736" y="519011"/>
            <a:ext cx="10243893"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Summary of DOP feedback received during public comment period</a:t>
            </a:r>
            <a:endParaRPr lang="cs-CZ" dirty="0"/>
          </a:p>
        </p:txBody>
      </p:sp>
      <p:sp>
        <p:nvSpPr>
          <p:cNvPr id="45" name="TextBox 44">
            <a:extLst>
              <a:ext uri="{FF2B5EF4-FFF2-40B4-BE49-F238E27FC236}">
                <a16:creationId xmlns:a16="http://schemas.microsoft.com/office/drawing/2014/main" id="{1D4BFFE0-143F-4E0A-A929-46AD8D1CFA47}"/>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47" name="TextBox 46">
            <a:extLst>
              <a:ext uri="{FF2B5EF4-FFF2-40B4-BE49-F238E27FC236}">
                <a16:creationId xmlns:a16="http://schemas.microsoft.com/office/drawing/2014/main" id="{46A98BD6-D86A-4F9C-AC9B-F4E017719806}"/>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3" name="TextBox 72">
            <a:extLst>
              <a:ext uri="{FF2B5EF4-FFF2-40B4-BE49-F238E27FC236}">
                <a16:creationId xmlns:a16="http://schemas.microsoft.com/office/drawing/2014/main" id="{5AE4A4C6-B55C-4295-BD7B-6FCF15B4CB7D}"/>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10" name="Rectangle 9">
            <a:extLst>
              <a:ext uri="{FF2B5EF4-FFF2-40B4-BE49-F238E27FC236}">
                <a16:creationId xmlns:a16="http://schemas.microsoft.com/office/drawing/2014/main" id="{AEE85D0B-AA17-493C-919C-0A1C52B8F5E4}"/>
              </a:ext>
            </a:extLst>
          </p:cNvPr>
          <p:cNvSpPr>
            <a:spLocks/>
          </p:cNvSpPr>
          <p:nvPr/>
        </p:nvSpPr>
        <p:spPr>
          <a:xfrm>
            <a:off x="554734" y="4127998"/>
            <a:ext cx="1550290" cy="1123234"/>
          </a:xfrm>
          <a:prstGeom prst="rect">
            <a:avLst/>
          </a:prstGeom>
          <a:solidFill>
            <a:srgbClr val="5E6E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1"/>
                </a:solidFill>
              </a:rPr>
              <a:t>Stakeholder Engagement</a:t>
            </a:r>
          </a:p>
        </p:txBody>
      </p:sp>
      <p:sp>
        <p:nvSpPr>
          <p:cNvPr id="11" name="TextBox 10">
            <a:extLst>
              <a:ext uri="{FF2B5EF4-FFF2-40B4-BE49-F238E27FC236}">
                <a16:creationId xmlns:a16="http://schemas.microsoft.com/office/drawing/2014/main" id="{CC6AD474-EE1E-4D9A-8732-C4E34EA564C6}"/>
              </a:ext>
            </a:extLst>
          </p:cNvPr>
          <p:cNvSpPr txBox="1"/>
          <p:nvPr/>
        </p:nvSpPr>
        <p:spPr>
          <a:xfrm>
            <a:off x="554734" y="1315164"/>
            <a:ext cx="155029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Theme</a:t>
            </a:r>
          </a:p>
        </p:txBody>
      </p:sp>
      <p:sp>
        <p:nvSpPr>
          <p:cNvPr id="28" name="TextBox 27">
            <a:extLst>
              <a:ext uri="{FF2B5EF4-FFF2-40B4-BE49-F238E27FC236}">
                <a16:creationId xmlns:a16="http://schemas.microsoft.com/office/drawing/2014/main" id="{7254A80B-0ADA-4125-8132-806093B045C6}"/>
              </a:ext>
            </a:extLst>
          </p:cNvPr>
          <p:cNvSpPr txBox="1"/>
          <p:nvPr/>
        </p:nvSpPr>
        <p:spPr>
          <a:xfrm>
            <a:off x="2266951" y="1315164"/>
            <a:ext cx="546735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Examples</a:t>
            </a:r>
          </a:p>
        </p:txBody>
      </p:sp>
      <p:sp>
        <p:nvSpPr>
          <p:cNvPr id="29" name="TextBox 28">
            <a:extLst>
              <a:ext uri="{FF2B5EF4-FFF2-40B4-BE49-F238E27FC236}">
                <a16:creationId xmlns:a16="http://schemas.microsoft.com/office/drawing/2014/main" id="{17AE9028-063E-4D3A-A682-1D2ACF207D39}"/>
              </a:ext>
            </a:extLst>
          </p:cNvPr>
          <p:cNvSpPr txBox="1"/>
          <p:nvPr/>
        </p:nvSpPr>
        <p:spPr>
          <a:xfrm>
            <a:off x="7877175" y="1315165"/>
            <a:ext cx="376009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Relevant Updates</a:t>
            </a:r>
          </a:p>
        </p:txBody>
      </p:sp>
      <p:cxnSp>
        <p:nvCxnSpPr>
          <p:cNvPr id="12" name="LineBasicDefault 12">
            <a:extLst>
              <a:ext uri="{FF2B5EF4-FFF2-40B4-BE49-F238E27FC236}">
                <a16:creationId xmlns:a16="http://schemas.microsoft.com/office/drawing/2014/main" id="{ECCE3767-C82C-4DD1-8B9E-6C61E11BA070}"/>
              </a:ext>
            </a:extLst>
          </p:cNvPr>
          <p:cNvCxnSpPr>
            <a:cxnSpLocks/>
          </p:cNvCxnSpPr>
          <p:nvPr>
            <p:custDataLst>
              <p:tags r:id="rId3"/>
            </p:custDataLst>
          </p:nvPr>
        </p:nvCxnSpPr>
        <p:spPr>
          <a:xfrm>
            <a:off x="554735" y="1589960"/>
            <a:ext cx="11082531"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9FCB395-7295-46E3-B910-B469E1660C34}"/>
              </a:ext>
            </a:extLst>
          </p:cNvPr>
          <p:cNvSpPr>
            <a:spLocks/>
          </p:cNvSpPr>
          <p:nvPr/>
        </p:nvSpPr>
        <p:spPr>
          <a:xfrm>
            <a:off x="554734" y="2899273"/>
            <a:ext cx="1550290" cy="1123234"/>
          </a:xfrm>
          <a:prstGeom prst="rect">
            <a:avLst/>
          </a:prstGeom>
          <a:solidFill>
            <a:srgbClr val="5E6E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1"/>
                </a:solidFill>
              </a:rPr>
              <a:t>Program Design</a:t>
            </a:r>
          </a:p>
        </p:txBody>
      </p:sp>
      <p:cxnSp>
        <p:nvCxnSpPr>
          <p:cNvPr id="36" name="LineBasicDefault 12">
            <a:extLst>
              <a:ext uri="{FF2B5EF4-FFF2-40B4-BE49-F238E27FC236}">
                <a16:creationId xmlns:a16="http://schemas.microsoft.com/office/drawing/2014/main" id="{F4BACD9D-B2AC-404B-954B-AED9A3C6EFF4}"/>
              </a:ext>
            </a:extLst>
          </p:cNvPr>
          <p:cNvCxnSpPr>
            <a:cxnSpLocks/>
          </p:cNvCxnSpPr>
          <p:nvPr>
            <p:custDataLst>
              <p:tags r:id="rId4"/>
            </p:custDataLst>
          </p:nvPr>
        </p:nvCxnSpPr>
        <p:spPr>
          <a:xfrm>
            <a:off x="554735" y="4070133"/>
            <a:ext cx="11082531"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BasicDefault 12">
            <a:extLst>
              <a:ext uri="{FF2B5EF4-FFF2-40B4-BE49-F238E27FC236}">
                <a16:creationId xmlns:a16="http://schemas.microsoft.com/office/drawing/2014/main" id="{1F616274-A32F-4821-9BD6-DC2B4FBF607F}"/>
              </a:ext>
            </a:extLst>
          </p:cNvPr>
          <p:cNvCxnSpPr>
            <a:cxnSpLocks/>
          </p:cNvCxnSpPr>
          <p:nvPr>
            <p:custDataLst>
              <p:tags r:id="rId5"/>
            </p:custDataLst>
          </p:nvPr>
        </p:nvCxnSpPr>
        <p:spPr>
          <a:xfrm>
            <a:off x="554734" y="5308383"/>
            <a:ext cx="11082531"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BasicDefault 12">
            <a:extLst>
              <a:ext uri="{FF2B5EF4-FFF2-40B4-BE49-F238E27FC236}">
                <a16:creationId xmlns:a16="http://schemas.microsoft.com/office/drawing/2014/main" id="{AD3927CD-844C-4FAB-918A-065EF2BE003D}"/>
              </a:ext>
            </a:extLst>
          </p:cNvPr>
          <p:cNvCxnSpPr>
            <a:cxnSpLocks/>
          </p:cNvCxnSpPr>
          <p:nvPr>
            <p:custDataLst>
              <p:tags r:id="rId6"/>
            </p:custDataLst>
          </p:nvPr>
        </p:nvCxnSpPr>
        <p:spPr>
          <a:xfrm>
            <a:off x="554734" y="2841408"/>
            <a:ext cx="11082531" cy="0"/>
          </a:xfrm>
          <a:prstGeom prst="straightConnector1">
            <a:avLst/>
          </a:prstGeom>
          <a:ln w="6350" cap="flat">
            <a:solidFill>
              <a:schemeClr val="bg1">
                <a:lumMod val="75000"/>
              </a:schemeClr>
            </a:solidFill>
            <a:prstDash val="lgDash"/>
            <a:miter lim="800000"/>
            <a:tailEnd type="non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1BAE280-F824-4EA7-98D5-DA218888B974}"/>
              </a:ext>
            </a:extLst>
          </p:cNvPr>
          <p:cNvSpPr>
            <a:spLocks/>
          </p:cNvSpPr>
          <p:nvPr/>
        </p:nvSpPr>
        <p:spPr>
          <a:xfrm>
            <a:off x="554734" y="5372820"/>
            <a:ext cx="1550290" cy="1123234"/>
          </a:xfrm>
          <a:prstGeom prst="rect">
            <a:avLst/>
          </a:prstGeom>
          <a:solidFill>
            <a:srgbClr val="5E6E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1"/>
                </a:solidFill>
              </a:rPr>
              <a:t>Clarifications</a:t>
            </a:r>
          </a:p>
        </p:txBody>
      </p:sp>
      <p:sp>
        <p:nvSpPr>
          <p:cNvPr id="16" name="TextBox 15">
            <a:extLst>
              <a:ext uri="{FF2B5EF4-FFF2-40B4-BE49-F238E27FC236}">
                <a16:creationId xmlns:a16="http://schemas.microsoft.com/office/drawing/2014/main" id="{93161F14-2B6F-46F8-975A-43CD7867EEDF}"/>
              </a:ext>
            </a:extLst>
          </p:cNvPr>
          <p:cNvSpPr txBox="1"/>
          <p:nvPr/>
        </p:nvSpPr>
        <p:spPr>
          <a:xfrm>
            <a:off x="2266951" y="4127998"/>
            <a:ext cx="5048250" cy="11285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150"/>
              </a:spcAft>
              <a:buFont typeface="Arial" panose="020B0604020202020204" pitchFamily="34" charset="0"/>
              <a:buChar char="•"/>
            </a:pPr>
            <a:r>
              <a:rPr lang="en-US" sz="1400" dirty="0"/>
              <a:t>Importance of ongoing stakeholder engagement</a:t>
            </a:r>
          </a:p>
          <a:p>
            <a:pPr marL="285750" indent="-285750">
              <a:spcBef>
                <a:spcPts val="0"/>
              </a:spcBef>
              <a:spcAft>
                <a:spcPts val="150"/>
              </a:spcAft>
              <a:buFont typeface="Arial" panose="020B0604020202020204" pitchFamily="34" charset="0"/>
              <a:buChar char="•"/>
            </a:pPr>
            <a:r>
              <a:rPr lang="en-US" sz="1400" dirty="0"/>
              <a:t>Desire from specific stakeholder groups to engage in the planning process</a:t>
            </a:r>
          </a:p>
          <a:p>
            <a:pPr marL="285750" indent="-285750">
              <a:spcBef>
                <a:spcPts val="0"/>
              </a:spcBef>
              <a:spcAft>
                <a:spcPts val="150"/>
              </a:spcAft>
              <a:buFont typeface="Arial" panose="020B0604020202020204" pitchFamily="34" charset="0"/>
              <a:buChar char="•"/>
            </a:pPr>
            <a:r>
              <a:rPr lang="en-US" sz="1400" dirty="0"/>
              <a:t>Consider creating advisory committee for Covered Populations</a:t>
            </a:r>
          </a:p>
        </p:txBody>
      </p:sp>
      <p:sp>
        <p:nvSpPr>
          <p:cNvPr id="40" name="TextBox 39">
            <a:extLst>
              <a:ext uri="{FF2B5EF4-FFF2-40B4-BE49-F238E27FC236}">
                <a16:creationId xmlns:a16="http://schemas.microsoft.com/office/drawing/2014/main" id="{26AEE79D-E0BE-43E4-819A-364DE994C8A2}"/>
              </a:ext>
            </a:extLst>
          </p:cNvPr>
          <p:cNvSpPr txBox="1"/>
          <p:nvPr/>
        </p:nvSpPr>
        <p:spPr>
          <a:xfrm>
            <a:off x="2266950" y="2899272"/>
            <a:ext cx="5048249"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150"/>
              </a:spcAft>
              <a:buFont typeface="Arial" panose="020B0604020202020204" pitchFamily="34" charset="0"/>
              <a:buChar char="•"/>
            </a:pPr>
            <a:r>
              <a:rPr lang="en-US" sz="1400" dirty="0"/>
              <a:t>Leverage CAIs in implementing the Digital Opportunity Plan</a:t>
            </a:r>
          </a:p>
          <a:p>
            <a:pPr marL="285750" indent="-285750">
              <a:spcBef>
                <a:spcPts val="0"/>
              </a:spcBef>
              <a:spcAft>
                <a:spcPts val="150"/>
              </a:spcAft>
              <a:buFont typeface="Arial" panose="020B0604020202020204" pitchFamily="34" charset="0"/>
              <a:buChar char="•"/>
            </a:pPr>
            <a:r>
              <a:rPr lang="en-US" sz="1400" dirty="0"/>
              <a:t>Adapt digital skills curricula from other states / contexts</a:t>
            </a:r>
          </a:p>
          <a:p>
            <a:pPr marL="285750" indent="-285750">
              <a:spcBef>
                <a:spcPts val="0"/>
              </a:spcBef>
              <a:spcAft>
                <a:spcPts val="150"/>
              </a:spcAft>
              <a:buFont typeface="Arial" panose="020B0604020202020204" pitchFamily="34" charset="0"/>
              <a:buChar char="•"/>
            </a:pPr>
            <a:r>
              <a:rPr lang="en-US" sz="1400" dirty="0"/>
              <a:t>Consider promoting device ownership via subsidies, partnering with ISPs, etc.</a:t>
            </a:r>
          </a:p>
          <a:p>
            <a:pPr marL="285750" indent="-285750">
              <a:spcBef>
                <a:spcPts val="0"/>
              </a:spcBef>
              <a:spcAft>
                <a:spcPts val="150"/>
              </a:spcAft>
              <a:buFont typeface="Arial" panose="020B0604020202020204" pitchFamily="34" charset="0"/>
              <a:buChar char="•"/>
            </a:pPr>
            <a:r>
              <a:rPr lang="en-US" sz="1400" dirty="0"/>
              <a:t>Importance of cybersecurity in protecting citizen data</a:t>
            </a:r>
          </a:p>
        </p:txBody>
      </p:sp>
      <p:grpSp>
        <p:nvGrpSpPr>
          <p:cNvPr id="24" name="ChevronBlue 24">
            <a:extLst>
              <a:ext uri="{FF2B5EF4-FFF2-40B4-BE49-F238E27FC236}">
                <a16:creationId xmlns:a16="http://schemas.microsoft.com/office/drawing/2014/main" id="{1B44B028-D746-4CE6-B368-D4F488A26AA4}"/>
              </a:ext>
            </a:extLst>
          </p:cNvPr>
          <p:cNvGrpSpPr>
            <a:grpSpLocks noChangeAspect="1"/>
          </p:cNvGrpSpPr>
          <p:nvPr>
            <p:custDataLst>
              <p:tags r:id="rId7"/>
            </p:custDataLst>
          </p:nvPr>
        </p:nvGrpSpPr>
        <p:grpSpPr>
          <a:xfrm>
            <a:off x="7353301" y="1377559"/>
            <a:ext cx="396228" cy="396228"/>
            <a:chOff x="1016000" y="1016000"/>
            <a:chExt cx="396228" cy="396228"/>
          </a:xfrm>
        </p:grpSpPr>
        <p:sp>
          <p:nvSpPr>
            <p:cNvPr id="17" name="Oval 16">
              <a:extLst>
                <a:ext uri="{FF2B5EF4-FFF2-40B4-BE49-F238E27FC236}">
                  <a16:creationId xmlns:a16="http://schemas.microsoft.com/office/drawing/2014/main" id="{4CC797E7-1B63-4EDA-BC53-09D690175FD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3" name="Graphic 22">
              <a:extLst>
                <a:ext uri="{FF2B5EF4-FFF2-40B4-BE49-F238E27FC236}">
                  <a16:creationId xmlns:a16="http://schemas.microsoft.com/office/drawing/2014/main" id="{75281BDF-146E-4E06-B6F6-A6180B1823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46" name="TextBox 45">
            <a:extLst>
              <a:ext uri="{FF2B5EF4-FFF2-40B4-BE49-F238E27FC236}">
                <a16:creationId xmlns:a16="http://schemas.microsoft.com/office/drawing/2014/main" id="{0CD0A418-2D52-40FD-B1A3-7DF807976DAA}"/>
              </a:ext>
            </a:extLst>
          </p:cNvPr>
          <p:cNvSpPr txBox="1"/>
          <p:nvPr/>
        </p:nvSpPr>
        <p:spPr>
          <a:xfrm>
            <a:off x="7877174" y="4127998"/>
            <a:ext cx="3760089" cy="11028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150"/>
              </a:spcAft>
              <a:buFont typeface="Arial" panose="020B0604020202020204" pitchFamily="34" charset="0"/>
              <a:buChar char="•"/>
            </a:pPr>
            <a:r>
              <a:rPr lang="en-US" sz="1400" dirty="0"/>
              <a:t>MBO is committed to furthering engagement with key stakeholder groups throughout planning &amp; implementation</a:t>
            </a:r>
          </a:p>
          <a:p>
            <a:pPr marL="285750" indent="-285750">
              <a:spcBef>
                <a:spcPts val="0"/>
              </a:spcBef>
              <a:spcAft>
                <a:spcPts val="150"/>
              </a:spcAft>
              <a:buFont typeface="Arial" panose="020B0604020202020204" pitchFamily="34" charset="0"/>
              <a:buChar char="•"/>
            </a:pPr>
            <a:r>
              <a:rPr lang="en-US" sz="1400" dirty="0"/>
              <a:t>The draft DOP has also been reposted for additional public comments until 30 Jul</a:t>
            </a:r>
          </a:p>
        </p:txBody>
      </p:sp>
      <p:sp>
        <p:nvSpPr>
          <p:cNvPr id="53" name="TextBox 52">
            <a:extLst>
              <a:ext uri="{FF2B5EF4-FFF2-40B4-BE49-F238E27FC236}">
                <a16:creationId xmlns:a16="http://schemas.microsoft.com/office/drawing/2014/main" id="{DB25DF41-0427-4F3D-8BC4-F4FA843FB838}"/>
              </a:ext>
            </a:extLst>
          </p:cNvPr>
          <p:cNvSpPr txBox="1"/>
          <p:nvPr/>
        </p:nvSpPr>
        <p:spPr>
          <a:xfrm>
            <a:off x="2266951" y="5385523"/>
            <a:ext cx="5467350" cy="6976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150"/>
              </a:spcAft>
              <a:buFont typeface="Arial" panose="020B0604020202020204" pitchFamily="34" charset="0"/>
              <a:buChar char="•"/>
            </a:pPr>
            <a:r>
              <a:rPr lang="en-US" sz="1400" dirty="0"/>
              <a:t>Clarity of language and key terms</a:t>
            </a:r>
          </a:p>
          <a:p>
            <a:pPr marL="285750" indent="-285750">
              <a:spcBef>
                <a:spcPts val="0"/>
              </a:spcBef>
              <a:spcAft>
                <a:spcPts val="150"/>
              </a:spcAft>
              <a:buFont typeface="Arial" panose="020B0604020202020204" pitchFamily="34" charset="0"/>
              <a:buChar char="•"/>
            </a:pPr>
            <a:r>
              <a:rPr lang="en-US" sz="1400" dirty="0"/>
              <a:t>Delineation of funding between BEAD and DOP</a:t>
            </a:r>
          </a:p>
          <a:p>
            <a:pPr marL="285750" indent="-285750">
              <a:spcBef>
                <a:spcPts val="0"/>
              </a:spcBef>
              <a:spcAft>
                <a:spcPts val="150"/>
              </a:spcAft>
              <a:buFont typeface="Arial" panose="020B0604020202020204" pitchFamily="34" charset="0"/>
              <a:buChar char="•"/>
            </a:pPr>
            <a:r>
              <a:rPr lang="en-US" sz="1400" dirty="0"/>
              <a:t>Definition of CAIs</a:t>
            </a:r>
          </a:p>
        </p:txBody>
      </p:sp>
      <p:sp>
        <p:nvSpPr>
          <p:cNvPr id="54" name="Rectangle 53">
            <a:extLst>
              <a:ext uri="{FF2B5EF4-FFF2-40B4-BE49-F238E27FC236}">
                <a16:creationId xmlns:a16="http://schemas.microsoft.com/office/drawing/2014/main" id="{977364E3-8167-4F00-9E98-C5F8139B7FF9}"/>
              </a:ext>
            </a:extLst>
          </p:cNvPr>
          <p:cNvSpPr>
            <a:spLocks/>
          </p:cNvSpPr>
          <p:nvPr/>
        </p:nvSpPr>
        <p:spPr>
          <a:xfrm>
            <a:off x="554734" y="1661024"/>
            <a:ext cx="1550290" cy="1123234"/>
          </a:xfrm>
          <a:prstGeom prst="rect">
            <a:avLst/>
          </a:prstGeom>
          <a:solidFill>
            <a:srgbClr val="5E6E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dirty="0">
                <a:solidFill>
                  <a:schemeClr val="bg1"/>
                </a:solidFill>
              </a:rPr>
              <a:t>Overall</a:t>
            </a:r>
          </a:p>
        </p:txBody>
      </p:sp>
      <p:sp>
        <p:nvSpPr>
          <p:cNvPr id="55" name="TextBox 54">
            <a:extLst>
              <a:ext uri="{FF2B5EF4-FFF2-40B4-BE49-F238E27FC236}">
                <a16:creationId xmlns:a16="http://schemas.microsoft.com/office/drawing/2014/main" id="{F6666B81-D295-4E3C-8C8E-150A8987E19B}"/>
              </a:ext>
            </a:extLst>
          </p:cNvPr>
          <p:cNvSpPr txBox="1"/>
          <p:nvPr/>
        </p:nvSpPr>
        <p:spPr>
          <a:xfrm>
            <a:off x="2266951" y="1661024"/>
            <a:ext cx="5048249" cy="88742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150"/>
              </a:spcAft>
              <a:buFont typeface="Arial" panose="020B0604020202020204" pitchFamily="34" charset="0"/>
              <a:buChar char="•"/>
            </a:pPr>
            <a:r>
              <a:rPr lang="en-US" sz="1400" dirty="0"/>
              <a:t>Sharing of resources that may be helpful as MBO further develops its Digital Opportunity Plan</a:t>
            </a:r>
          </a:p>
          <a:p>
            <a:pPr marL="285750" indent="-285750">
              <a:spcBef>
                <a:spcPts val="0"/>
              </a:spcBef>
              <a:spcAft>
                <a:spcPts val="150"/>
              </a:spcAft>
              <a:buFont typeface="Arial" panose="020B0604020202020204" pitchFamily="34" charset="0"/>
              <a:buChar char="•"/>
            </a:pPr>
            <a:r>
              <a:rPr lang="en-US" sz="1400" dirty="0"/>
              <a:t>Appreciation for the hard work and detailed analysis put into this draft by the MBO to date</a:t>
            </a:r>
          </a:p>
        </p:txBody>
      </p:sp>
      <p:sp>
        <p:nvSpPr>
          <p:cNvPr id="56" name="TextBox 55">
            <a:extLst>
              <a:ext uri="{FF2B5EF4-FFF2-40B4-BE49-F238E27FC236}">
                <a16:creationId xmlns:a16="http://schemas.microsoft.com/office/drawing/2014/main" id="{855C770D-A5F8-47CD-B8E2-E4C5EC207939}"/>
              </a:ext>
            </a:extLst>
          </p:cNvPr>
          <p:cNvSpPr txBox="1"/>
          <p:nvPr/>
        </p:nvSpPr>
        <p:spPr>
          <a:xfrm>
            <a:off x="7877175" y="1661024"/>
            <a:ext cx="376008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dirty="0"/>
              <a:t>MBO will explore the additional resources as it finalizes the plan</a:t>
            </a:r>
          </a:p>
        </p:txBody>
      </p:sp>
      <p:sp>
        <p:nvSpPr>
          <p:cNvPr id="57" name="TextBox 56">
            <a:extLst>
              <a:ext uri="{FF2B5EF4-FFF2-40B4-BE49-F238E27FC236}">
                <a16:creationId xmlns:a16="http://schemas.microsoft.com/office/drawing/2014/main" id="{4842F9EA-072F-43D9-8EB2-FD53B9EEB281}"/>
              </a:ext>
            </a:extLst>
          </p:cNvPr>
          <p:cNvSpPr txBox="1"/>
          <p:nvPr/>
        </p:nvSpPr>
        <p:spPr>
          <a:xfrm>
            <a:off x="7877175" y="2899272"/>
            <a:ext cx="3760089" cy="11028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150"/>
              </a:spcAft>
              <a:buFont typeface="Arial" panose="020B0604020202020204" pitchFamily="34" charset="0"/>
              <a:buChar char="•"/>
            </a:pPr>
            <a:r>
              <a:rPr lang="en-US" sz="1400" dirty="0"/>
              <a:t>Program design suggestions have been incorporated throughout the DOP</a:t>
            </a:r>
          </a:p>
          <a:p>
            <a:pPr marL="285750" indent="-285750">
              <a:spcBef>
                <a:spcPts val="0"/>
              </a:spcBef>
              <a:spcAft>
                <a:spcPts val="150"/>
              </a:spcAft>
              <a:buFont typeface="Arial" panose="020B0604020202020204" pitchFamily="34" charset="0"/>
              <a:buChar char="•"/>
            </a:pPr>
            <a:r>
              <a:rPr lang="en-US" sz="1400" dirty="0"/>
              <a:t>One of the core goals of the DOP is focused on online privacy and cybersecurity and MBO will ensure it remains a key focus</a:t>
            </a:r>
          </a:p>
        </p:txBody>
      </p:sp>
      <p:sp>
        <p:nvSpPr>
          <p:cNvPr id="58" name="TextBox 57">
            <a:extLst>
              <a:ext uri="{FF2B5EF4-FFF2-40B4-BE49-F238E27FC236}">
                <a16:creationId xmlns:a16="http://schemas.microsoft.com/office/drawing/2014/main" id="{F420C889-C084-4E18-9C0A-5016331AA254}"/>
              </a:ext>
            </a:extLst>
          </p:cNvPr>
          <p:cNvSpPr txBox="1"/>
          <p:nvPr/>
        </p:nvSpPr>
        <p:spPr>
          <a:xfrm>
            <a:off x="7877174" y="5385523"/>
            <a:ext cx="3760089" cy="11285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150"/>
              </a:spcAft>
              <a:buFont typeface="Arial" panose="020B0604020202020204" pitchFamily="34" charset="0"/>
              <a:buChar char="•"/>
            </a:pPr>
            <a:r>
              <a:rPr lang="en-US" sz="1400" dirty="0"/>
              <a:t>Language has been revised for clarity</a:t>
            </a:r>
          </a:p>
          <a:p>
            <a:pPr marL="285750" indent="-285750">
              <a:spcBef>
                <a:spcPts val="0"/>
              </a:spcBef>
              <a:spcAft>
                <a:spcPts val="150"/>
              </a:spcAft>
              <a:buFont typeface="Arial" panose="020B0604020202020204" pitchFamily="34" charset="0"/>
              <a:buChar char="•"/>
            </a:pPr>
            <a:r>
              <a:rPr lang="en-US" sz="1400" dirty="0"/>
              <a:t>BEAD will focus on infrastructure, while DOP will focus on other barriers to adoption</a:t>
            </a:r>
          </a:p>
          <a:p>
            <a:pPr marL="285750" indent="-285750">
              <a:spcBef>
                <a:spcPts val="0"/>
              </a:spcBef>
              <a:spcAft>
                <a:spcPts val="150"/>
              </a:spcAft>
              <a:buFont typeface="Arial" panose="020B0604020202020204" pitchFamily="34" charset="0"/>
              <a:buChar char="•"/>
            </a:pPr>
            <a:r>
              <a:rPr lang="en-US" sz="1400" dirty="0"/>
              <a:t>CAIs will be defined as part of the Initial Proposal</a:t>
            </a:r>
          </a:p>
        </p:txBody>
      </p:sp>
    </p:spTree>
    <p:extLst>
      <p:ext uri="{BB962C8B-B14F-4D97-AF65-F5344CB8AC3E}">
        <p14:creationId xmlns:p14="http://schemas.microsoft.com/office/powerpoint/2010/main" val="262488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407AC5D-9E5F-4A67-86B0-9F6A4E1935A8}"/>
              </a:ext>
            </a:extLst>
          </p:cNvPr>
          <p:cNvGraphicFramePr>
            <a:graphicFrameLocks noChangeAspect="1"/>
          </p:cNvGraphicFramePr>
          <p:nvPr>
            <p:custDataLst>
              <p:tags r:id="rId1"/>
            </p:custDataLst>
            <p:extLst>
              <p:ext uri="{D42A27DB-BD31-4B8C-83A1-F6EECF244321}">
                <p14:modId xmlns:p14="http://schemas.microsoft.com/office/powerpoint/2010/main" val="891360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70" imgH="371" progId="TCLayout.ActiveDocument.1">
                  <p:embed/>
                </p:oleObj>
              </mc:Choice>
              <mc:Fallback>
                <p:oleObj name="think-cell Slide" r:id="rId6" imgW="370" imgH="371" progId="TCLayout.ActiveDocument.1">
                  <p:embed/>
                  <p:pic>
                    <p:nvPicPr>
                      <p:cNvPr id="2" name="Object 6" hidden="1">
                        <a:extLst>
                          <a:ext uri="{FF2B5EF4-FFF2-40B4-BE49-F238E27FC236}">
                            <a16:creationId xmlns:a16="http://schemas.microsoft.com/office/drawing/2014/main" id="{B407AC5D-9E5F-4A67-86B0-9F6A4E1935A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F9C0E1B-1C55-4552-8891-BB3BB1986114}"/>
              </a:ext>
            </a:extLst>
          </p:cNvPr>
          <p:cNvSpPr>
            <a:spLocks noGrp="1"/>
          </p:cNvSpPr>
          <p:nvPr>
            <p:ph type="title"/>
            <p:custDataLst>
              <p:tags r:id="rId2"/>
            </p:custDataLst>
          </p:nvPr>
        </p:nvSpPr>
        <p:spPr>
          <a:xfrm>
            <a:off x="554736" y="519011"/>
            <a:ext cx="10243893"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Overview of progress to date</a:t>
            </a:r>
            <a:endParaRPr lang="cs-CZ" dirty="0"/>
          </a:p>
        </p:txBody>
      </p:sp>
      <p:sp>
        <p:nvSpPr>
          <p:cNvPr id="45" name="TextBox 44">
            <a:extLst>
              <a:ext uri="{FF2B5EF4-FFF2-40B4-BE49-F238E27FC236}">
                <a16:creationId xmlns:a16="http://schemas.microsoft.com/office/drawing/2014/main" id="{1D4BFFE0-143F-4E0A-A929-46AD8D1CFA47}"/>
              </a:ext>
            </a:extLst>
          </p:cNvPr>
          <p:cNvSpPr txBox="1"/>
          <p:nvPr/>
        </p:nvSpPr>
        <p:spPr>
          <a:xfrm>
            <a:off x="6929032" y="26214"/>
            <a:ext cx="4043768" cy="123111"/>
          </a:xfrm>
          <a:prstGeom prst="rect">
            <a:avLst/>
          </a:prstGeom>
          <a:noFill/>
          <a:ln w="6350">
            <a:noFill/>
            <a:miter lim="800000"/>
          </a:ln>
        </p:spPr>
        <p:txBody>
          <a:bodyPr wrap="square" lIns="0" tIns="0" rIns="0" bIns="0">
            <a:spAutoFit/>
          </a:bodyPr>
          <a:lstStyle>
            <a:defPPr>
              <a:defRPr lang="en-US"/>
            </a:defPPr>
            <a:lvl1pPr algn="r">
              <a:defRPr sz="800">
                <a:solidFill>
                  <a:srgbClr val="1D1C1D"/>
                </a:solidFill>
                <a:effectLst/>
                <a:latin typeface="+mj-lt"/>
              </a:defRPr>
            </a:lvl1pPr>
          </a:lstStyle>
          <a:p>
            <a:r>
              <a:rPr lang="en-US" dirty="0"/>
              <a:t>Working Draft Subject to Legal Review</a:t>
            </a:r>
            <a:endParaRPr lang="cs-CZ" dirty="0"/>
          </a:p>
        </p:txBody>
      </p:sp>
      <p:sp>
        <p:nvSpPr>
          <p:cNvPr id="47" name="TextBox 46">
            <a:extLst>
              <a:ext uri="{FF2B5EF4-FFF2-40B4-BE49-F238E27FC236}">
                <a16:creationId xmlns:a16="http://schemas.microsoft.com/office/drawing/2014/main" id="{46A98BD6-D86A-4F9C-AC9B-F4E017719806}"/>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3" name="TextBox 72">
            <a:extLst>
              <a:ext uri="{FF2B5EF4-FFF2-40B4-BE49-F238E27FC236}">
                <a16:creationId xmlns:a16="http://schemas.microsoft.com/office/drawing/2014/main" id="{5AE4A4C6-B55C-4295-BD7B-6FCF15B4CB7D}"/>
              </a:ext>
            </a:extLst>
          </p:cNvPr>
          <p:cNvSpPr txBox="1"/>
          <p:nvPr/>
        </p:nvSpPr>
        <p:spPr>
          <a:xfrm>
            <a:off x="571499" y="970389"/>
            <a:ext cx="405162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dirty="0"/>
              <a:t>As of 12 July 2023</a:t>
            </a:r>
          </a:p>
        </p:txBody>
      </p:sp>
      <p:sp>
        <p:nvSpPr>
          <p:cNvPr id="7" name="Arrow: Pentagon 6">
            <a:extLst>
              <a:ext uri="{FF2B5EF4-FFF2-40B4-BE49-F238E27FC236}">
                <a16:creationId xmlns:a16="http://schemas.microsoft.com/office/drawing/2014/main" id="{4683B956-7E66-41FB-80D6-7BD622B1533C}"/>
              </a:ext>
            </a:extLst>
          </p:cNvPr>
          <p:cNvSpPr>
            <a:spLocks/>
          </p:cNvSpPr>
          <p:nvPr/>
        </p:nvSpPr>
        <p:spPr>
          <a:xfrm>
            <a:off x="571500" y="1885530"/>
            <a:ext cx="2268531" cy="1162050"/>
          </a:xfrm>
          <a:prstGeom prst="homePlate">
            <a:avLst/>
          </a:prstGeom>
          <a:solidFill>
            <a:srgbClr val="758AA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30 May 2023 –</a:t>
            </a:r>
          </a:p>
          <a:p>
            <a:pPr algn="ctr"/>
            <a:r>
              <a:rPr lang="en-US" sz="1600" dirty="0">
                <a:solidFill>
                  <a:schemeClr val="bg1"/>
                </a:solidFill>
              </a:rPr>
              <a:t>16 Jun 2023</a:t>
            </a:r>
          </a:p>
        </p:txBody>
      </p:sp>
      <p:sp>
        <p:nvSpPr>
          <p:cNvPr id="8" name="Arrow: Chevron 7">
            <a:extLst>
              <a:ext uri="{FF2B5EF4-FFF2-40B4-BE49-F238E27FC236}">
                <a16:creationId xmlns:a16="http://schemas.microsoft.com/office/drawing/2014/main" id="{39CBF5D6-0F85-4829-9349-0440F8055D9B}"/>
              </a:ext>
            </a:extLst>
          </p:cNvPr>
          <p:cNvSpPr>
            <a:spLocks/>
          </p:cNvSpPr>
          <p:nvPr/>
        </p:nvSpPr>
        <p:spPr>
          <a:xfrm>
            <a:off x="2327699" y="1885530"/>
            <a:ext cx="2268531" cy="1162050"/>
          </a:xfrm>
          <a:prstGeom prst="chevron">
            <a:avLst/>
          </a:prstGeom>
          <a:solidFill>
            <a:srgbClr val="758AA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4" name="Arrow: Chevron 33">
            <a:extLst>
              <a:ext uri="{FF2B5EF4-FFF2-40B4-BE49-F238E27FC236}">
                <a16:creationId xmlns:a16="http://schemas.microsoft.com/office/drawing/2014/main" id="{23159E46-3E4E-479E-8573-A2EC324C03D3}"/>
              </a:ext>
            </a:extLst>
          </p:cNvPr>
          <p:cNvSpPr>
            <a:spLocks/>
          </p:cNvSpPr>
          <p:nvPr/>
        </p:nvSpPr>
        <p:spPr>
          <a:xfrm>
            <a:off x="4083898" y="1885530"/>
            <a:ext cx="2268531" cy="1162050"/>
          </a:xfrm>
          <a:prstGeom prst="chevron">
            <a:avLst/>
          </a:prstGeom>
          <a:solidFill>
            <a:srgbClr val="758AA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5" name="Arrow: Chevron 34">
            <a:extLst>
              <a:ext uri="{FF2B5EF4-FFF2-40B4-BE49-F238E27FC236}">
                <a16:creationId xmlns:a16="http://schemas.microsoft.com/office/drawing/2014/main" id="{F9EFFBEC-88F2-498D-80C9-108D9169C381}"/>
              </a:ext>
            </a:extLst>
          </p:cNvPr>
          <p:cNvSpPr>
            <a:spLocks/>
          </p:cNvSpPr>
          <p:nvPr/>
        </p:nvSpPr>
        <p:spPr>
          <a:xfrm>
            <a:off x="5840097" y="1885530"/>
            <a:ext cx="2268531" cy="1162050"/>
          </a:xfrm>
          <a:prstGeom prst="chevron">
            <a:avLst/>
          </a:prstGeom>
          <a:solidFill>
            <a:srgbClr val="758AA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 name="TextBox 8">
            <a:extLst>
              <a:ext uri="{FF2B5EF4-FFF2-40B4-BE49-F238E27FC236}">
                <a16:creationId xmlns:a16="http://schemas.microsoft.com/office/drawing/2014/main" id="{868B9C56-644D-4324-8649-114CE1996474}"/>
              </a:ext>
            </a:extLst>
          </p:cNvPr>
          <p:cNvSpPr txBox="1"/>
          <p:nvPr/>
        </p:nvSpPr>
        <p:spPr>
          <a:xfrm>
            <a:off x="571499" y="1404707"/>
            <a:ext cx="40472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Timeline for completion of DOP</a:t>
            </a:r>
          </a:p>
        </p:txBody>
      </p:sp>
      <p:pic>
        <p:nvPicPr>
          <p:cNvPr id="41" name="Graphic 40">
            <a:extLst>
              <a:ext uri="{FF2B5EF4-FFF2-40B4-BE49-F238E27FC236}">
                <a16:creationId xmlns:a16="http://schemas.microsoft.com/office/drawing/2014/main" id="{7BDE6FE9-596E-472D-8805-7E97C05439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5714" y="1238575"/>
            <a:ext cx="457200" cy="457200"/>
          </a:xfrm>
          <a:prstGeom prst="rect">
            <a:avLst/>
          </a:prstGeom>
        </p:spPr>
      </p:pic>
      <p:cxnSp>
        <p:nvCxnSpPr>
          <p:cNvPr id="14" name="LineBasicDefault 14">
            <a:extLst>
              <a:ext uri="{FF2B5EF4-FFF2-40B4-BE49-F238E27FC236}">
                <a16:creationId xmlns:a16="http://schemas.microsoft.com/office/drawing/2014/main" id="{07A77D44-CE97-4813-88BE-8C0419FA595D}"/>
              </a:ext>
            </a:extLst>
          </p:cNvPr>
          <p:cNvCxnSpPr>
            <a:cxnSpLocks/>
          </p:cNvCxnSpPr>
          <p:nvPr>
            <p:custDataLst>
              <p:tags r:id="rId3"/>
            </p:custDataLst>
          </p:nvPr>
        </p:nvCxnSpPr>
        <p:spPr>
          <a:xfrm>
            <a:off x="571500" y="1737050"/>
            <a:ext cx="1104899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A456D9-FF7F-4D81-9B9F-38673CED9A5E}"/>
              </a:ext>
            </a:extLst>
          </p:cNvPr>
          <p:cNvSpPr txBox="1"/>
          <p:nvPr/>
        </p:nvSpPr>
        <p:spPr>
          <a:xfrm>
            <a:off x="571500" y="3139658"/>
            <a:ext cx="1654864"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Posted DOP for public comment on </a:t>
            </a:r>
            <a:r>
              <a:rPr lang="en-US" dirty="0" err="1"/>
              <a:t>ConnectMT</a:t>
            </a:r>
            <a:r>
              <a:rPr lang="en-US" dirty="0"/>
              <a:t> website</a:t>
            </a:r>
          </a:p>
        </p:txBody>
      </p:sp>
      <p:sp>
        <p:nvSpPr>
          <p:cNvPr id="48" name="TextBox 47">
            <a:extLst>
              <a:ext uri="{FF2B5EF4-FFF2-40B4-BE49-F238E27FC236}">
                <a16:creationId xmlns:a16="http://schemas.microsoft.com/office/drawing/2014/main" id="{19C10378-90E6-4320-A190-DF28D7E798AC}"/>
              </a:ext>
            </a:extLst>
          </p:cNvPr>
          <p:cNvSpPr txBox="1"/>
          <p:nvPr/>
        </p:nvSpPr>
        <p:spPr>
          <a:xfrm>
            <a:off x="4083898" y="3139658"/>
            <a:ext cx="1654865" cy="12311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Consolidated feedback received from Commission + Public Comment period</a:t>
            </a:r>
          </a:p>
        </p:txBody>
      </p:sp>
      <p:sp>
        <p:nvSpPr>
          <p:cNvPr id="49" name="TextBox 48">
            <a:extLst>
              <a:ext uri="{FF2B5EF4-FFF2-40B4-BE49-F238E27FC236}">
                <a16:creationId xmlns:a16="http://schemas.microsoft.com/office/drawing/2014/main" id="{2A6A531F-89C2-4829-8030-BF08DEDA5A5B}"/>
              </a:ext>
            </a:extLst>
          </p:cNvPr>
          <p:cNvSpPr txBox="1"/>
          <p:nvPr/>
        </p:nvSpPr>
        <p:spPr>
          <a:xfrm>
            <a:off x="5840097" y="3139658"/>
            <a:ext cx="1654865"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Updated DOP with all input received</a:t>
            </a:r>
          </a:p>
        </p:txBody>
      </p:sp>
      <p:sp>
        <p:nvSpPr>
          <p:cNvPr id="50" name="TextBox 49">
            <a:extLst>
              <a:ext uri="{FF2B5EF4-FFF2-40B4-BE49-F238E27FC236}">
                <a16:creationId xmlns:a16="http://schemas.microsoft.com/office/drawing/2014/main" id="{DA6236E4-ED2D-486F-845F-E9234BB4A9E5}"/>
              </a:ext>
            </a:extLst>
          </p:cNvPr>
          <p:cNvSpPr txBox="1"/>
          <p:nvPr/>
        </p:nvSpPr>
        <p:spPr>
          <a:xfrm>
            <a:off x="7596296" y="3139658"/>
            <a:ext cx="1654865"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Reopen a second public comment period</a:t>
            </a:r>
          </a:p>
        </p:txBody>
      </p:sp>
      <p:sp>
        <p:nvSpPr>
          <p:cNvPr id="51" name="TextBox 50">
            <a:extLst>
              <a:ext uri="{FF2B5EF4-FFF2-40B4-BE49-F238E27FC236}">
                <a16:creationId xmlns:a16="http://schemas.microsoft.com/office/drawing/2014/main" id="{B4B53C51-DA58-44AE-8F22-3C4DE7872D07}"/>
              </a:ext>
            </a:extLst>
          </p:cNvPr>
          <p:cNvSpPr txBox="1"/>
          <p:nvPr/>
        </p:nvSpPr>
        <p:spPr>
          <a:xfrm>
            <a:off x="2327699" y="3139658"/>
            <a:ext cx="1654865" cy="196977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Discussed key aspects of DOP during June Commission meeting + requested additional comments</a:t>
            </a:r>
          </a:p>
        </p:txBody>
      </p:sp>
      <p:sp>
        <p:nvSpPr>
          <p:cNvPr id="52" name="Arrow: Chevron 51">
            <a:extLst>
              <a:ext uri="{FF2B5EF4-FFF2-40B4-BE49-F238E27FC236}">
                <a16:creationId xmlns:a16="http://schemas.microsoft.com/office/drawing/2014/main" id="{EA33C106-A9C2-4C37-A37F-70C50B068497}"/>
              </a:ext>
            </a:extLst>
          </p:cNvPr>
          <p:cNvSpPr>
            <a:spLocks/>
          </p:cNvSpPr>
          <p:nvPr/>
        </p:nvSpPr>
        <p:spPr>
          <a:xfrm>
            <a:off x="7596296" y="1885530"/>
            <a:ext cx="2268531" cy="1162050"/>
          </a:xfrm>
          <a:prstGeom prst="chevron">
            <a:avLst/>
          </a:prstGeom>
          <a:solidFill>
            <a:srgbClr val="758AA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9" name="TextBox 18">
            <a:extLst>
              <a:ext uri="{FF2B5EF4-FFF2-40B4-BE49-F238E27FC236}">
                <a16:creationId xmlns:a16="http://schemas.microsoft.com/office/drawing/2014/main" id="{6861D745-6359-4408-BA28-586FF5F322BC}"/>
              </a:ext>
            </a:extLst>
          </p:cNvPr>
          <p:cNvSpPr txBox="1"/>
          <p:nvPr/>
        </p:nvSpPr>
        <p:spPr>
          <a:xfrm>
            <a:off x="571500" y="5373382"/>
            <a:ext cx="61912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b="1" dirty="0"/>
              <a:t>Next Steps</a:t>
            </a:r>
          </a:p>
        </p:txBody>
      </p:sp>
      <p:sp>
        <p:nvSpPr>
          <p:cNvPr id="20" name="Rectangle 19">
            <a:extLst>
              <a:ext uri="{FF2B5EF4-FFF2-40B4-BE49-F238E27FC236}">
                <a16:creationId xmlns:a16="http://schemas.microsoft.com/office/drawing/2014/main" id="{8718BAF4-1C3E-4AFF-A3F8-E3CFDB9D0E5E}"/>
              </a:ext>
            </a:extLst>
          </p:cNvPr>
          <p:cNvSpPr/>
          <p:nvPr/>
        </p:nvSpPr>
        <p:spPr>
          <a:xfrm>
            <a:off x="1467443" y="5408709"/>
            <a:ext cx="10153055" cy="925416"/>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Bef>
                <a:spcPts val="300"/>
              </a:spcBef>
              <a:spcAft>
                <a:spcPts val="300"/>
              </a:spcAft>
              <a:buFont typeface="Arial" panose="020B0604020202020204" pitchFamily="34" charset="0"/>
              <a:buChar char="•"/>
            </a:pPr>
            <a:r>
              <a:rPr lang="en-US" sz="1600" dirty="0">
                <a:solidFill>
                  <a:schemeClr val="tx1"/>
                </a:solidFill>
              </a:rPr>
              <a:t>Commission to review draft motion today for approval</a:t>
            </a:r>
          </a:p>
          <a:p>
            <a:pPr marL="285750" indent="-285750">
              <a:spcBef>
                <a:spcPts val="300"/>
              </a:spcBef>
              <a:spcAft>
                <a:spcPts val="300"/>
              </a:spcAft>
              <a:buFont typeface="Arial" panose="020B0604020202020204" pitchFamily="34" charset="0"/>
              <a:buChar char="•"/>
            </a:pPr>
            <a:r>
              <a:rPr lang="en-US" sz="1600" dirty="0">
                <a:solidFill>
                  <a:schemeClr val="tx1"/>
                </a:solidFill>
              </a:rPr>
              <a:t>MBO to make any final edits after second public comment period and submit to NTIA by August 30th</a:t>
            </a:r>
          </a:p>
        </p:txBody>
      </p:sp>
      <p:cxnSp>
        <p:nvCxnSpPr>
          <p:cNvPr id="21" name="LineBasicVerticalDefault 21">
            <a:extLst>
              <a:ext uri="{FF2B5EF4-FFF2-40B4-BE49-F238E27FC236}">
                <a16:creationId xmlns:a16="http://schemas.microsoft.com/office/drawing/2014/main" id="{2397584C-56B2-476C-915C-53D4C9BE22B5}"/>
              </a:ext>
            </a:extLst>
          </p:cNvPr>
          <p:cNvCxnSpPr>
            <a:cxnSpLocks/>
          </p:cNvCxnSpPr>
          <p:nvPr>
            <p:custDataLst>
              <p:tags r:id="rId4"/>
            </p:custDataLst>
          </p:nvPr>
        </p:nvCxnSpPr>
        <p:spPr>
          <a:xfrm>
            <a:off x="1279525" y="5408709"/>
            <a:ext cx="0" cy="925416"/>
          </a:xfrm>
          <a:prstGeom prst="straightConnector1">
            <a:avLst/>
          </a:prstGeom>
          <a:ln w="571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Arrow: Chevron 23">
            <a:extLst>
              <a:ext uri="{FF2B5EF4-FFF2-40B4-BE49-F238E27FC236}">
                <a16:creationId xmlns:a16="http://schemas.microsoft.com/office/drawing/2014/main" id="{429B8209-B078-432B-BDE5-9C473007C8AE}"/>
              </a:ext>
            </a:extLst>
          </p:cNvPr>
          <p:cNvSpPr>
            <a:spLocks/>
          </p:cNvSpPr>
          <p:nvPr/>
        </p:nvSpPr>
        <p:spPr>
          <a:xfrm>
            <a:off x="9352494" y="1885530"/>
            <a:ext cx="2268531" cy="1162050"/>
          </a:xfrm>
          <a:prstGeom prst="chevron">
            <a:avLst/>
          </a:prstGeom>
          <a:solidFill>
            <a:srgbClr val="758AA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25" name="TextBox 24">
            <a:extLst>
              <a:ext uri="{FF2B5EF4-FFF2-40B4-BE49-F238E27FC236}">
                <a16:creationId xmlns:a16="http://schemas.microsoft.com/office/drawing/2014/main" id="{137463E2-3F63-4B5C-846F-B00B641DB34B}"/>
              </a:ext>
            </a:extLst>
          </p:cNvPr>
          <p:cNvSpPr txBox="1"/>
          <p:nvPr/>
        </p:nvSpPr>
        <p:spPr>
          <a:xfrm>
            <a:off x="9352494" y="3139657"/>
            <a:ext cx="1654865" cy="9848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dirty="0"/>
              <a:t>Incorporate additional feedback and submit to NTIA</a:t>
            </a:r>
          </a:p>
        </p:txBody>
      </p:sp>
      <p:sp>
        <p:nvSpPr>
          <p:cNvPr id="6" name="TextBox 5">
            <a:extLst>
              <a:ext uri="{FF2B5EF4-FFF2-40B4-BE49-F238E27FC236}">
                <a16:creationId xmlns:a16="http://schemas.microsoft.com/office/drawing/2014/main" id="{4F4C4097-273F-48EC-BDD9-D4E36C65D6EE}"/>
              </a:ext>
            </a:extLst>
          </p:cNvPr>
          <p:cNvSpPr txBox="1"/>
          <p:nvPr/>
        </p:nvSpPr>
        <p:spPr>
          <a:xfrm>
            <a:off x="2966711" y="2343444"/>
            <a:ext cx="122105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bg1"/>
                </a:solidFill>
              </a:rPr>
              <a:t>12 Jun 2023</a:t>
            </a:r>
          </a:p>
        </p:txBody>
      </p:sp>
      <p:sp>
        <p:nvSpPr>
          <p:cNvPr id="29" name="TextBox 28">
            <a:extLst>
              <a:ext uri="{FF2B5EF4-FFF2-40B4-BE49-F238E27FC236}">
                <a16:creationId xmlns:a16="http://schemas.microsoft.com/office/drawing/2014/main" id="{081C0FB2-1FA5-4376-8243-E90B0F6B88B0}"/>
              </a:ext>
            </a:extLst>
          </p:cNvPr>
          <p:cNvSpPr txBox="1"/>
          <p:nvPr/>
        </p:nvSpPr>
        <p:spPr>
          <a:xfrm>
            <a:off x="4739309" y="2342309"/>
            <a:ext cx="122105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bg1"/>
                </a:solidFill>
              </a:rPr>
              <a:t>19 Jun 2023</a:t>
            </a:r>
          </a:p>
        </p:txBody>
      </p:sp>
      <p:sp>
        <p:nvSpPr>
          <p:cNvPr id="30" name="TextBox 29">
            <a:extLst>
              <a:ext uri="{FF2B5EF4-FFF2-40B4-BE49-F238E27FC236}">
                <a16:creationId xmlns:a16="http://schemas.microsoft.com/office/drawing/2014/main" id="{90460CA6-BC3B-43D0-B3AB-CC7CEFA2A089}"/>
              </a:ext>
            </a:extLst>
          </p:cNvPr>
          <p:cNvSpPr txBox="1"/>
          <p:nvPr/>
        </p:nvSpPr>
        <p:spPr>
          <a:xfrm>
            <a:off x="6495507" y="2181291"/>
            <a:ext cx="1363031"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bg1"/>
                </a:solidFill>
              </a:rPr>
              <a:t>20 Jun 2023 – 28 Jun 2023</a:t>
            </a:r>
          </a:p>
        </p:txBody>
      </p:sp>
      <p:sp>
        <p:nvSpPr>
          <p:cNvPr id="31" name="TextBox 30">
            <a:extLst>
              <a:ext uri="{FF2B5EF4-FFF2-40B4-BE49-F238E27FC236}">
                <a16:creationId xmlns:a16="http://schemas.microsoft.com/office/drawing/2014/main" id="{9C3ADD09-DB89-4EA5-A9D1-79D4CB959B82}"/>
              </a:ext>
            </a:extLst>
          </p:cNvPr>
          <p:cNvSpPr txBox="1"/>
          <p:nvPr/>
        </p:nvSpPr>
        <p:spPr>
          <a:xfrm>
            <a:off x="8251706" y="2181291"/>
            <a:ext cx="1363031"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bg1"/>
                </a:solidFill>
              </a:rPr>
              <a:t>29 Jun 2023 – 30 Jul 2023</a:t>
            </a:r>
          </a:p>
        </p:txBody>
      </p:sp>
      <p:sp>
        <p:nvSpPr>
          <p:cNvPr id="32" name="TextBox 31">
            <a:extLst>
              <a:ext uri="{FF2B5EF4-FFF2-40B4-BE49-F238E27FC236}">
                <a16:creationId xmlns:a16="http://schemas.microsoft.com/office/drawing/2014/main" id="{72A3B8EB-C3FA-4658-BC3B-079E76FF0435}"/>
              </a:ext>
            </a:extLst>
          </p:cNvPr>
          <p:cNvSpPr txBox="1"/>
          <p:nvPr/>
        </p:nvSpPr>
        <p:spPr>
          <a:xfrm>
            <a:off x="10015116" y="2342308"/>
            <a:ext cx="122105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dirty="0">
                <a:solidFill>
                  <a:schemeClr val="bg1"/>
                </a:solidFill>
              </a:rPr>
              <a:t>30 Aug 2023</a:t>
            </a:r>
          </a:p>
        </p:txBody>
      </p:sp>
    </p:spTree>
    <p:extLst>
      <p:ext uri="{BB962C8B-B14F-4D97-AF65-F5344CB8AC3E}">
        <p14:creationId xmlns:p14="http://schemas.microsoft.com/office/powerpoint/2010/main" val="411280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9" hidden="1">
            <a:extLst>
              <a:ext uri="{FF2B5EF4-FFF2-40B4-BE49-F238E27FC236}">
                <a16:creationId xmlns:a16="http://schemas.microsoft.com/office/drawing/2014/main" id="{4AAA4A23-CF99-404A-A730-DDA3FAB85900}"/>
              </a:ext>
            </a:extLst>
          </p:cNvPr>
          <p:cNvGraphicFramePr>
            <a:graphicFrameLocks noChangeAspect="1"/>
          </p:cNvGraphicFramePr>
          <p:nvPr>
            <p:custDataLst>
              <p:tags r:id="rId1"/>
            </p:custDataLst>
            <p:extLst>
              <p:ext uri="{D42A27DB-BD31-4B8C-83A1-F6EECF244321}">
                <p14:modId xmlns:p14="http://schemas.microsoft.com/office/powerpoint/2010/main" val="583847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6" name="Object 9" hidden="1">
                        <a:extLst>
                          <a:ext uri="{FF2B5EF4-FFF2-40B4-BE49-F238E27FC236}">
                            <a16:creationId xmlns:a16="http://schemas.microsoft.com/office/drawing/2014/main" id="{4AAA4A23-CF99-404A-A730-DDA3FAB8590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Text Placeholder 4">
            <a:hlinkClick r:id="rId11" action="ppaction://hlinksldjump"/>
            <a:extLst>
              <a:ext uri="{FF2B5EF4-FFF2-40B4-BE49-F238E27FC236}">
                <a16:creationId xmlns:a16="http://schemas.microsoft.com/office/drawing/2014/main" id="{A629CBBF-1A0E-461E-9C06-33D9C263B1BE}"/>
              </a:ext>
            </a:extLst>
          </p:cNvPr>
          <p:cNvSpPr>
            <a:spLocks noGrp="1"/>
          </p:cNvSpPr>
          <p:nvPr>
            <p:custDataLst>
              <p:tags r:id="rId2"/>
            </p:custDataLst>
          </p:nvPr>
        </p:nvSpPr>
        <p:spPr bwMode="auto">
          <a:xfrm>
            <a:off x="4233863" y="2614613"/>
            <a:ext cx="3724275"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255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IIJA: DOP Approval</a:t>
            </a:r>
            <a:endParaRPr lang="en-US" dirty="0">
              <a:cs typeface="+mn-cs"/>
            </a:endParaRPr>
          </a:p>
        </p:txBody>
      </p:sp>
      <p:sp>
        <p:nvSpPr>
          <p:cNvPr id="8" name="Text Placeholder 4">
            <a:extLst>
              <a:ext uri="{FF2B5EF4-FFF2-40B4-BE49-F238E27FC236}">
                <a16:creationId xmlns:a16="http://schemas.microsoft.com/office/drawing/2014/main" id="{5391532F-286C-4BCA-8AC6-08D7D972D3CE}"/>
              </a:ext>
            </a:extLst>
          </p:cNvPr>
          <p:cNvSpPr>
            <a:spLocks noGrp="1"/>
          </p:cNvSpPr>
          <p:nvPr>
            <p:custDataLst>
              <p:tags r:id="rId3"/>
            </p:custDataLst>
          </p:nvPr>
        </p:nvSpPr>
        <p:spPr bwMode="auto">
          <a:xfrm>
            <a:off x="4233863" y="3022600"/>
            <a:ext cx="3724275" cy="406400"/>
          </a:xfrm>
          <a:prstGeom prst="rect">
            <a:avLst/>
          </a:prstGeom>
          <a:solidFill>
            <a:schemeClr val="accent1"/>
          </a:solidFill>
          <a:ln>
            <a:noFill/>
          </a:ln>
          <a:effec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b="1" dirty="0">
                <a:solidFill>
                  <a:schemeClr val="tx2"/>
                </a:solidFill>
                <a:effectLst/>
                <a:cs typeface="+mn-cs"/>
              </a:rPr>
              <a:t>IIJA: BEAD Initial Proposal Overview</a:t>
            </a:r>
            <a:endParaRPr lang="en-US" b="1" dirty="0">
              <a:solidFill>
                <a:schemeClr val="tx2"/>
              </a:solidFill>
              <a:cs typeface="+mn-cs"/>
            </a:endParaRPr>
          </a:p>
        </p:txBody>
      </p:sp>
      <p:sp>
        <p:nvSpPr>
          <p:cNvPr id="32" name="Text Placeholder 4">
            <a:hlinkClick r:id="rId12" action="ppaction://hlinksldjump"/>
            <a:extLst>
              <a:ext uri="{FF2B5EF4-FFF2-40B4-BE49-F238E27FC236}">
                <a16:creationId xmlns:a16="http://schemas.microsoft.com/office/drawing/2014/main" id="{349D8A73-6F3B-4D1E-8CAF-ECFBD65131BE}"/>
              </a:ext>
            </a:extLst>
          </p:cNvPr>
          <p:cNvSpPr>
            <a:spLocks noGrp="1"/>
          </p:cNvSpPr>
          <p:nvPr>
            <p:custDataLst>
              <p:tags r:id="rId4"/>
            </p:custDataLst>
          </p:nvPr>
        </p:nvSpPr>
        <p:spPr bwMode="auto">
          <a:xfrm>
            <a:off x="4233863" y="3429000"/>
            <a:ext cx="3724275"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a:spcBef>
                <a:spcPct val="0"/>
              </a:spcBef>
              <a:spcAft>
                <a:spcPct val="0"/>
              </a:spcAft>
              <a:buClrTx/>
            </a:pPr>
            <a:r>
              <a:rPr lang="en-US" dirty="0"/>
              <a:t>Volume 1 Preliminary Approach</a:t>
            </a:r>
            <a:endParaRPr lang="en-US" dirty="0">
              <a:cs typeface="+mn-cs"/>
            </a:endParaRPr>
          </a:p>
        </p:txBody>
      </p:sp>
      <p:sp>
        <p:nvSpPr>
          <p:cNvPr id="38" name="Text Placeholder 4">
            <a:hlinkClick r:id="rId13" action="ppaction://hlinksldjump"/>
            <a:extLst>
              <a:ext uri="{FF2B5EF4-FFF2-40B4-BE49-F238E27FC236}">
                <a16:creationId xmlns:a16="http://schemas.microsoft.com/office/drawing/2014/main" id="{4173A5B1-734B-45BA-B64C-14F3C754019A}"/>
              </a:ext>
            </a:extLst>
          </p:cNvPr>
          <p:cNvSpPr>
            <a:spLocks noGrp="1"/>
          </p:cNvSpPr>
          <p:nvPr>
            <p:custDataLst>
              <p:tags r:id="rId5"/>
            </p:custDataLst>
          </p:nvPr>
        </p:nvSpPr>
        <p:spPr bwMode="auto">
          <a:xfrm>
            <a:off x="4233863" y="3835400"/>
            <a:ext cx="3724275"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0963"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a:spcBef>
                <a:spcPct val="0"/>
              </a:spcBef>
              <a:spcAft>
                <a:spcPct val="0"/>
              </a:spcAft>
              <a:buClrTx/>
            </a:pPr>
            <a:r>
              <a:rPr lang="en-US" dirty="0"/>
              <a:t>Volume 2 Decision Points</a:t>
            </a:r>
            <a:endParaRPr lang="en-US" dirty="0">
              <a:cs typeface="+mn-cs"/>
            </a:endParaRPr>
          </a:p>
        </p:txBody>
      </p:sp>
      <p:sp>
        <p:nvSpPr>
          <p:cNvPr id="4" name="2. Slide Title">
            <a:extLst>
              <a:ext uri="{FF2B5EF4-FFF2-40B4-BE49-F238E27FC236}">
                <a16:creationId xmlns:a16="http://schemas.microsoft.com/office/drawing/2014/main" id="{C4B505ED-318D-4A67-927A-A1DB060B3899}"/>
              </a:ext>
            </a:extLst>
          </p:cNvPr>
          <p:cNvSpPr>
            <a:spLocks noGrp="1"/>
          </p:cNvSpPr>
          <p:nvPr>
            <p:ph type="title"/>
            <p:custDataLst>
              <p:tags r:id="rId6"/>
            </p:custDataLst>
          </p:nvPr>
        </p:nvSpPr>
        <p:spPr/>
        <p:txBody>
          <a:bodyPr vert="horz"/>
          <a:lstStyle/>
          <a:p>
            <a:r>
              <a:rPr lang="en-US" dirty="0"/>
              <a:t>Agenda</a:t>
            </a:r>
          </a:p>
        </p:txBody>
      </p:sp>
      <p:sp>
        <p:nvSpPr>
          <p:cNvPr id="5" name="1. On-page tracker">
            <a:extLst>
              <a:ext uri="{FF2B5EF4-FFF2-40B4-BE49-F238E27FC236}">
                <a16:creationId xmlns:a16="http://schemas.microsoft.com/office/drawing/2014/main" id="{B42C5494-2BB6-4983-A132-DD037C5D37A1}"/>
              </a:ext>
            </a:extLst>
          </p:cNvPr>
          <p:cNvSpPr>
            <a:spLocks noGrp="1"/>
          </p:cNvSpPr>
          <p:nvPr>
            <p:ph type="body" sz="quarter" idx="10"/>
            <p:custDataLst>
              <p:tags r:id="rId7"/>
            </p:custDataLst>
          </p:nvPr>
        </p:nvSpPr>
        <p:spPr/>
        <p:txBody>
          <a:bodyPr/>
          <a:lstStyle/>
          <a:p>
            <a:endParaRPr lang="en-US"/>
          </a:p>
        </p:txBody>
      </p:sp>
      <p:sp>
        <p:nvSpPr>
          <p:cNvPr id="42" name="TextBox 41">
            <a:extLst>
              <a:ext uri="{FF2B5EF4-FFF2-40B4-BE49-F238E27FC236}">
                <a16:creationId xmlns:a16="http://schemas.microsoft.com/office/drawing/2014/main" id="{92B979C8-D4A8-4612-9427-581D273726E1}"/>
              </a:ext>
            </a:extLst>
          </p:cNvPr>
          <p:cNvSpPr txBox="1"/>
          <p:nvPr/>
        </p:nvSpPr>
        <p:spPr>
          <a:xfrm>
            <a:off x="6929032" y="26214"/>
            <a:ext cx="4043768" cy="12311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Working Draft Subject to Legal Review</a:t>
            </a:r>
          </a:p>
        </p:txBody>
      </p:sp>
      <p:sp>
        <p:nvSpPr>
          <p:cNvPr id="14" name="TextBox 13">
            <a:extLst>
              <a:ext uri="{FF2B5EF4-FFF2-40B4-BE49-F238E27FC236}">
                <a16:creationId xmlns:a16="http://schemas.microsoft.com/office/drawing/2014/main" id="{69D3D410-C81E-4A95-9D26-A71EB3CBBFC5}"/>
              </a:ext>
            </a:extLst>
          </p:cNvPr>
          <p:cNvSpPr txBox="1"/>
          <p:nvPr/>
        </p:nvSpPr>
        <p:spPr>
          <a:xfrm>
            <a:off x="559130" y="6674794"/>
            <a:ext cx="9927630" cy="12311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00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sz="160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sz="160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sz="160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DOCUMENT INTENDED TO PROVIDE INSIGHT BASED ON CURRENTLY AVAILABLE INFORMATION FOR CONSIDERATION AND NOT PRESCRIBE SPECIFIC ACTION</a:t>
            </a:r>
            <a:endParaRPr kumimoji="0" lang="en-GB"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968492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EMPLATELASTEDITED" val="2022-06-03 11:03 AM"/>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2.70999999999999996447E+00&quot;&gt;&lt;m_msothmcolidx val=&quot;0&quot;/&gt;&lt;m_rgb r=&quot;AA&quot; g=&quot;E6&quot; b=&quot;F0&quot;/&gt;&lt;/elem&gt;&lt;elem m_fUsage=&quot;7.29000000000000092371E-01&quot;&gt;&lt;m_msothmcolidx val=&quot;0&quot;/&gt;&lt;m_rgb r=&quot;0E&quot; g=&quot;1C&quot; b=&quot;2C&quot;/&gt;&lt;/elem&gt;&lt;/m_vecMRU&gt;&lt;/m_mruColor&gt;&lt;m_eweekdayFirstOfWeek val=&quot;1&quot;/&gt;&lt;m_eweekdayFirstOfWorkweek val=&quot;2&quot;/&gt;&lt;m_eweekdayFirstOfWeekend val=&quot;7&quot;/&gt;&lt;/CPresentation&gt;&lt;/root&gt;"/>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01.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1002.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03.xml><?xml version="1.0" encoding="utf-8"?>
<p:tagLst xmlns:a="http://schemas.openxmlformats.org/drawingml/2006/main" xmlns:r="http://schemas.openxmlformats.org/officeDocument/2006/relationships" xmlns:p="http://schemas.openxmlformats.org/presentationml/2006/main">
  <p:tag name="NAME" val="TrackerNumBlue"/>
</p:tagLst>
</file>

<file path=ppt/tags/tag1004.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05.xml><?xml version="1.0" encoding="utf-8"?>
<p:tagLst xmlns:a="http://schemas.openxmlformats.org/drawingml/2006/main" xmlns:r="http://schemas.openxmlformats.org/officeDocument/2006/relationships" xmlns:p="http://schemas.openxmlformats.org/presentationml/2006/main">
  <p:tag name="NAME" val="TrackerNumBlue"/>
</p:tagLst>
</file>

<file path=ppt/tags/tag1006.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07.xml><?xml version="1.0" encoding="utf-8"?>
<p:tagLst xmlns:a="http://schemas.openxmlformats.org/drawingml/2006/main" xmlns:r="http://schemas.openxmlformats.org/officeDocument/2006/relationships" xmlns:p="http://schemas.openxmlformats.org/presentationml/2006/main">
  <p:tag name="NAME" val="TrackerNumBlue"/>
</p:tagLst>
</file>

<file path=ppt/tags/tag1008.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09.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0.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1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2.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13.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4.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6.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018.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19.xml><?xml version="1.0" encoding="utf-8"?>
<p:tagLst xmlns:a="http://schemas.openxmlformats.org/drawingml/2006/main" xmlns:r="http://schemas.openxmlformats.org/officeDocument/2006/relationships" xmlns:p="http://schemas.openxmlformats.org/presentationml/2006/main">
  <p:tag name="NAME" val="TrackerNumBlue"/>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20.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2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22.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10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24.xml><?xml version="1.0" encoding="utf-8"?>
<p:tagLst xmlns:a="http://schemas.openxmlformats.org/drawingml/2006/main" xmlns:r="http://schemas.openxmlformats.org/officeDocument/2006/relationships" xmlns:p="http://schemas.openxmlformats.org/presentationml/2006/main">
  <p:tag name="NAME" val="LineSpecialityBullet"/>
</p:tagLst>
</file>

<file path=ppt/tags/tag1025.xml><?xml version="1.0" encoding="utf-8"?>
<p:tagLst xmlns:a="http://schemas.openxmlformats.org/drawingml/2006/main" xmlns:r="http://schemas.openxmlformats.org/officeDocument/2006/relationships" xmlns:p="http://schemas.openxmlformats.org/presentationml/2006/main">
  <p:tag name="NAME" val="TrackerNumBlue"/>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9.xml><?xml version="1.0" encoding="utf-8"?>
<p:tagLst xmlns:a="http://schemas.openxmlformats.org/drawingml/2006/main" xmlns:r="http://schemas.openxmlformats.org/officeDocument/2006/relationships" xmlns:p="http://schemas.openxmlformats.org/presentationml/2006/main">
  <p:tag name="MTTABLE" val="Cell"/>
  <p:tag name="MTNUMBER" val="0.859347457466343"/>
  <p:tag name="LEFT" val="45"/>
  <p:tag name="WIDTH" val="276.6667"/>
  <p:tag name="HEIGHT" val="19.38748"/>
  <p:tag name="TOP" val="110"/>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0.xml><?xml version="1.0" encoding="utf-8"?>
<p:tagLst xmlns:a="http://schemas.openxmlformats.org/drawingml/2006/main" xmlns:r="http://schemas.openxmlformats.org/officeDocument/2006/relationships" xmlns:p="http://schemas.openxmlformats.org/presentationml/2006/main">
  <p:tag name="MTTABLE" val="Cell"/>
  <p:tag name="MTNUMBER" val="0.859347457466343"/>
  <p:tag name="LEFT" val="341.6667"/>
  <p:tag name="WIDTH" val="276.6667"/>
  <p:tag name="HEIGHT" val="19.38748"/>
  <p:tag name="TOP" val="110"/>
</p:tagLst>
</file>

<file path=ppt/tags/tag1041.xml><?xml version="1.0" encoding="utf-8"?>
<p:tagLst xmlns:a="http://schemas.openxmlformats.org/drawingml/2006/main" xmlns:r="http://schemas.openxmlformats.org/officeDocument/2006/relationships" xmlns:p="http://schemas.openxmlformats.org/presentationml/2006/main">
  <p:tag name="MTTABLE" val="Cell"/>
  <p:tag name="MTNUMBER" val="0.859347457466343"/>
  <p:tag name="LEFT" val="638.3333"/>
  <p:tag name="WIDTH" val="276.6667"/>
  <p:tag name="HEIGHT" val="19.38748"/>
  <p:tag name="TOP" val="110"/>
</p:tagLst>
</file>

<file path=ppt/tags/tag1042.xml><?xml version="1.0" encoding="utf-8"?>
<p:tagLst xmlns:a="http://schemas.openxmlformats.org/drawingml/2006/main" xmlns:r="http://schemas.openxmlformats.org/officeDocument/2006/relationships" xmlns:p="http://schemas.openxmlformats.org/presentationml/2006/main">
  <p:tag name="MTTABLE" val="HTitleDiv"/>
  <p:tag name="MTNUMBER" val="0.859347457466343"/>
</p:tagLst>
</file>

<file path=ppt/tags/tag1043.xml><?xml version="1.0" encoding="utf-8"?>
<p:tagLst xmlns:a="http://schemas.openxmlformats.org/drawingml/2006/main" xmlns:r="http://schemas.openxmlformats.org/officeDocument/2006/relationships" xmlns:p="http://schemas.openxmlformats.org/presentationml/2006/main">
  <p:tag name="MTTABLE" val="HTitleDiv"/>
  <p:tag name="MTNUMBER" val="0.859347457466343"/>
</p:tagLst>
</file>

<file path=ppt/tags/tag1044.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1045.xml><?xml version="1.0" encoding="utf-8"?>
<p:tagLst xmlns:a="http://schemas.openxmlformats.org/drawingml/2006/main" xmlns:r="http://schemas.openxmlformats.org/officeDocument/2006/relationships" xmlns:p="http://schemas.openxmlformats.org/presentationml/2006/main">
  <p:tag name="NAME" val="TrackerNumBlue"/>
</p:tagLst>
</file>

<file path=ppt/tags/tag1046.xml><?xml version="1.0" encoding="utf-8"?>
<p:tagLst xmlns:a="http://schemas.openxmlformats.org/drawingml/2006/main" xmlns:r="http://schemas.openxmlformats.org/officeDocument/2006/relationships" xmlns:p="http://schemas.openxmlformats.org/presentationml/2006/main">
  <p:tag name="NAME" val="TrackerNumBlue"/>
</p:tagLst>
</file>

<file path=ppt/tags/tag1047.xml><?xml version="1.0" encoding="utf-8"?>
<p:tagLst xmlns:a="http://schemas.openxmlformats.org/drawingml/2006/main" xmlns:r="http://schemas.openxmlformats.org/officeDocument/2006/relationships" xmlns:p="http://schemas.openxmlformats.org/presentationml/2006/main">
  <p:tag name="MTTABLE" val="Cell"/>
  <p:tag name="MTNUMBER" val="0.859347457466343"/>
  <p:tag name="LEFT" val="341.6667"/>
  <p:tag name="WIDTH" val="276.6667"/>
  <p:tag name="TOP" val="299.6938"/>
  <p:tag name="HEIGHT" val="70.15313"/>
</p:tagLst>
</file>

<file path=ppt/tags/tag1048.xml><?xml version="1.0" encoding="utf-8"?>
<p:tagLst xmlns:a="http://schemas.openxmlformats.org/drawingml/2006/main" xmlns:r="http://schemas.openxmlformats.org/officeDocument/2006/relationships" xmlns:p="http://schemas.openxmlformats.org/presentationml/2006/main">
  <p:tag name="MTTABLE" val="Cell"/>
  <p:tag name="MTNUMBER" val="0.859347457466343"/>
  <p:tag name="LEFT" val="341.6667"/>
  <p:tag name="WIDTH" val="276.6667"/>
  <p:tag name="TOP" val="379.8469"/>
  <p:tag name="HEIGHT" val="70.15313"/>
</p:tagLst>
</file>

<file path=ppt/tags/tag1049.xml><?xml version="1.0" encoding="utf-8"?>
<p:tagLst xmlns:a="http://schemas.openxmlformats.org/drawingml/2006/main" xmlns:r="http://schemas.openxmlformats.org/officeDocument/2006/relationships" xmlns:p="http://schemas.openxmlformats.org/presentationml/2006/main">
  <p:tag name="MTTABLE" val="Cell"/>
  <p:tag name="MTNUMBER" val="0.859347457466343"/>
  <p:tag name="LEFT" val="638.3333"/>
  <p:tag name="WIDTH" val="276.6667"/>
  <p:tag name="TOP" val="299.6938"/>
  <p:tag name="HEIGHT" val="70.15313"/>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50.xml><?xml version="1.0" encoding="utf-8"?>
<p:tagLst xmlns:a="http://schemas.openxmlformats.org/drawingml/2006/main" xmlns:r="http://schemas.openxmlformats.org/officeDocument/2006/relationships" xmlns:p="http://schemas.openxmlformats.org/presentationml/2006/main">
  <p:tag name="MTTABLE" val="Cell"/>
  <p:tag name="MTNUMBER" val="0.859347457466343"/>
  <p:tag name="LEFT" val="638.3333"/>
  <p:tag name="WIDTH" val="276.6667"/>
  <p:tag name="TOP" val="379.8469"/>
  <p:tag name="HEIGHT" val="70.15313"/>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dr8Sx0RmRzDX3k3kCdUPe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yGR.LiwRfHgZhZb46O1UP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X60YYWFdtaJqj3RR.wBuJ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0tY171eA42go7XdlGi.apw"/>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5.xml><?xml version="1.0" encoding="utf-8"?>
<p:tagLst xmlns:a="http://schemas.openxmlformats.org/drawingml/2006/main" xmlns:r="http://schemas.openxmlformats.org/officeDocument/2006/relationships" xmlns:p="http://schemas.openxmlformats.org/presentationml/2006/main">
  <p:tag name="NAME" val="TrackerNumBlue"/>
</p:tagLst>
</file>

<file path=ppt/tags/tag1066.xml><?xml version="1.0" encoding="utf-8"?>
<p:tagLst xmlns:a="http://schemas.openxmlformats.org/drawingml/2006/main" xmlns:r="http://schemas.openxmlformats.org/officeDocument/2006/relationships" xmlns:p="http://schemas.openxmlformats.org/presentationml/2006/main">
  <p:tag name="NAME" val="TrackerNumBlue"/>
</p:tagLst>
</file>

<file path=ppt/tags/tag1067.xml><?xml version="1.0" encoding="utf-8"?>
<p:tagLst xmlns:a="http://schemas.openxmlformats.org/drawingml/2006/main" xmlns:r="http://schemas.openxmlformats.org/officeDocument/2006/relationships" xmlns:p="http://schemas.openxmlformats.org/presentationml/2006/main">
  <p:tag name="NAME" val="TrackerNumBlue"/>
</p:tagLst>
</file>

<file path=ppt/tags/tag1068.xml><?xml version="1.0" encoding="utf-8"?>
<p:tagLst xmlns:a="http://schemas.openxmlformats.org/drawingml/2006/main" xmlns:r="http://schemas.openxmlformats.org/officeDocument/2006/relationships" xmlns:p="http://schemas.openxmlformats.org/presentationml/2006/main">
  <p:tag name="NAME" val="TrackerNumBlue"/>
</p:tagLst>
</file>

<file path=ppt/tags/tag1069.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2.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3.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4.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5.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6.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7.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8.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9.xml><?xml version="1.0" encoding="utf-8"?>
<p:tagLst xmlns:a="http://schemas.openxmlformats.org/drawingml/2006/main" xmlns:r="http://schemas.openxmlformats.org/officeDocument/2006/relationships" xmlns:p="http://schemas.openxmlformats.org/presentationml/2006/main">
  <p:tag name="NAME" val="TrackerNumBlue"/>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8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8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6.xml><?xml version="1.0" encoding="utf-8"?>
<p:tagLst xmlns:a="http://schemas.openxmlformats.org/drawingml/2006/main" xmlns:r="http://schemas.openxmlformats.org/officeDocument/2006/relationships" xmlns:p="http://schemas.openxmlformats.org/presentationml/2006/main">
  <p:tag name="SHAPENAME" val="5. Source"/>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9.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6.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109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10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7.xml><?xml version="1.0" encoding="utf-8"?>
<p:tagLst xmlns:a="http://schemas.openxmlformats.org/drawingml/2006/main" xmlns:r="http://schemas.openxmlformats.org/officeDocument/2006/relationships" xmlns:p="http://schemas.openxmlformats.org/presentationml/2006/main">
  <p:tag name="NAME" val="LineBasicStrong"/>
</p:tagLst>
</file>

<file path=ppt/tags/tag1108.xml><?xml version="1.0" encoding="utf-8"?>
<p:tagLst xmlns:a="http://schemas.openxmlformats.org/drawingml/2006/main" xmlns:r="http://schemas.openxmlformats.org/officeDocument/2006/relationships" xmlns:p="http://schemas.openxmlformats.org/presentationml/2006/main">
  <p:tag name="NAME" val="LineBasicStrong"/>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TOP" val="132.9475"/>
  <p:tag name="HEIGHT" val="-2.154164"/>
</p:tagLst>
</file>

<file path=ppt/tags/tag1112.xml><?xml version="1.0" encoding="utf-8"?>
<p:tagLst xmlns:a="http://schemas.openxmlformats.org/drawingml/2006/main" xmlns:r="http://schemas.openxmlformats.org/officeDocument/2006/relationships" xmlns:p="http://schemas.openxmlformats.org/presentationml/2006/main">
  <p:tag name="MTTABLE" val="HTitleDiv"/>
  <p:tag name="MTNUMBER" val="0.103067819542749"/>
</p:tagLst>
</file>

<file path=ppt/tags/tag111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11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HEIGHT" val="19.38748"/>
  <p:tag name="TOP" val="23.56"/>
</p:tagLst>
</file>

<file path=ppt/tags/tag1115.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11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117.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82.94748"/>
  <p:tag name="HEIGHT" val="-2.154164"/>
</p:tagLst>
</file>

<file path=ppt/tags/tag1118.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92.94748"/>
  <p:tag name="HEIGHT" val="-2.154164"/>
</p:tagLst>
</file>

<file path=ppt/tags/tag111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TOP" val="62.94748"/>
  <p:tag name="HEIGHT" val="-2.154164"/>
</p:tagLst>
</file>

<file path=ppt/tags/tag112.xml><?xml version="1.0" encoding="utf-8"?>
<p:tagLst xmlns:a="http://schemas.openxmlformats.org/drawingml/2006/main" xmlns:r="http://schemas.openxmlformats.org/officeDocument/2006/relationships" xmlns:p="http://schemas.openxmlformats.org/presentationml/2006/main">
  <p:tag name="SHAPENAME" val="5. Source"/>
</p:tagLst>
</file>

<file path=ppt/tags/tag1120.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12.9475"/>
  <p:tag name="HEIGHT" val="-2.154164"/>
</p:tagLst>
</file>

<file path=ppt/tags/tag112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22.9475"/>
  <p:tag name="HEIGHT" val="-2.154164"/>
</p:tagLst>
</file>

<file path=ppt/tags/tag112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32.9475"/>
  <p:tag name="HEIGHT" val="-2.154164"/>
</p:tagLst>
</file>

<file path=ppt/tags/tag112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12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9.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2.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9.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5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2.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11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2.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173.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110"/>
  <p:tag name="HEIGHT" val="180"/>
  <p:tag name="WIDTH" val="158"/>
</p:tagLst>
</file>

<file path=ppt/tags/tag1174.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110"/>
  <p:tag name="HEIGHT" val="180"/>
  <p:tag name="WIDTH" val="158"/>
</p:tagLst>
</file>

<file path=ppt/tags/tag1175.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579"/>
  <p:tag name="TOP" val="110"/>
  <p:tag name="HEIGHT" val="180"/>
  <p:tag name="WIDTH" val="158"/>
</p:tagLst>
</file>

<file path=ppt/tags/tag1176.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757"/>
  <p:tag name="TOP" val="110"/>
  <p:tag name="HEIGHT" val="180"/>
  <p:tag name="WIDTH" val="158"/>
</p:tagLst>
</file>

<file path=ppt/tags/tag1177.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178.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179.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8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81.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182.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183.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184.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185.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186.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187.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188.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189.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1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90.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191.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192.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95.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196.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197.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198.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199.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110"/>
  <p:tag name="HEIGHT" val="180"/>
  <p:tag name="WIDTH" val="158"/>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00.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110"/>
  <p:tag name="HEIGHT" val="180"/>
  <p:tag name="WIDTH" val="158"/>
</p:tagLst>
</file>

<file path=ppt/tags/tag1201.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579"/>
  <p:tag name="TOP" val="110"/>
  <p:tag name="HEIGHT" val="180"/>
  <p:tag name="WIDTH" val="158"/>
</p:tagLst>
</file>

<file path=ppt/tags/tag1202.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757"/>
  <p:tag name="TOP" val="110"/>
  <p:tag name="HEIGHT" val="180"/>
  <p:tag name="WIDTH" val="158"/>
</p:tagLst>
</file>

<file path=ppt/tags/tag1203.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04.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05.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06.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07.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08.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09.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10.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11.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12.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13.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14.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15.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16.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17.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18.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21.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222.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223.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224.xml><?xml version="1.0" encoding="utf-8"?>
<p:tagLst xmlns:a="http://schemas.openxmlformats.org/drawingml/2006/main" xmlns:r="http://schemas.openxmlformats.org/officeDocument/2006/relationships" xmlns:p="http://schemas.openxmlformats.org/presentationml/2006/main">
  <p:tag name="MTTABLE" val="HDiv"/>
  <p:tag name="MTNUMBER" val="0.35501704800642"/>
</p:tagLst>
</file>

<file path=ppt/tags/tag1225.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110"/>
  <p:tag name="HEIGHT" val="180"/>
  <p:tag name="WIDTH" val="158"/>
</p:tagLst>
</file>

<file path=ppt/tags/tag1226.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110"/>
  <p:tag name="HEIGHT" val="180"/>
  <p:tag name="WIDTH" val="158"/>
</p:tagLst>
</file>

<file path=ppt/tags/tag1227.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579"/>
  <p:tag name="TOP" val="110"/>
  <p:tag name="HEIGHT" val="180"/>
  <p:tag name="WIDTH" val="158"/>
</p:tagLst>
</file>

<file path=ppt/tags/tag1228.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757"/>
  <p:tag name="TOP" val="110"/>
  <p:tag name="HEIGHT" val="180"/>
  <p:tag name="WIDTH" val="158"/>
</p:tagLst>
</file>

<file path=ppt/tags/tag1229.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0.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31.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32.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33.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34.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35.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36.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37.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38.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39.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40.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41.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223"/>
  <p:tag name="TOP" val="310"/>
  <p:tag name="HEIGHT" val="180"/>
  <p:tag name="WIDTH" val="158"/>
</p:tagLst>
</file>

<file path=ppt/tags/tag1242.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43.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01"/>
  <p:tag name="TOP" val="310"/>
  <p:tag name="HEIGHT" val="180"/>
  <p:tag name="WIDTH" val="158"/>
</p:tagLst>
</file>

<file path=ppt/tags/tag1244.xml><?xml version="1.0" encoding="utf-8"?>
<p:tagLst xmlns:a="http://schemas.openxmlformats.org/drawingml/2006/main" xmlns:r="http://schemas.openxmlformats.org/officeDocument/2006/relationships" xmlns:p="http://schemas.openxmlformats.org/presentationml/2006/main">
  <p:tag name="MTTABLE" val="Cell"/>
  <p:tag name="MTNUMBER" val="0.35501704800642"/>
  <p:tag name="LEFT" val="45"/>
  <p:tag name="TOP" val="110"/>
  <p:tag name="HEIGHT" val="180"/>
  <p:tag name="WIDTH" val="158"/>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4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TOP" val="52.94748"/>
  <p:tag name="HEIGHT" val="-2.154164"/>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0.xml><?xml version="1.0" encoding="utf-8"?>
<p:tagLst xmlns:a="http://schemas.openxmlformats.org/drawingml/2006/main" xmlns:r="http://schemas.openxmlformats.org/officeDocument/2006/relationships" xmlns:p="http://schemas.openxmlformats.org/presentationml/2006/main">
  <p:tag name="MTTABLE" val="HTitleDiv"/>
  <p:tag name="MTNUMBER" val="0.103067819542749"/>
</p:tagLst>
</file>

<file path=ppt/tags/tag125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5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HEIGHT" val="19.38748"/>
  <p:tag name="TOP" val="23.56"/>
</p:tagLst>
</file>

<file path=ppt/tags/tag125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5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72.94748"/>
  <p:tag name="HEIGHT" val="-2.154164"/>
</p:tagLst>
</file>

<file path=ppt/tags/tag1255.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82.94748"/>
  <p:tag name="HEIGHT" val="-2.154164"/>
</p:tagLst>
</file>

<file path=ppt/tags/tag125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92.94748"/>
  <p:tag name="HEIGHT" val="-2.154164"/>
</p:tagLst>
</file>

<file path=ppt/tags/tag1257.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02.9475"/>
  <p:tag name="HEIGHT" val="-2.154164"/>
</p:tagLst>
</file>

<file path=ppt/tags/tag1258.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12.9475"/>
  <p:tag name="HEIGHT" val="-2.154164"/>
</p:tagLst>
</file>

<file path=ppt/tags/tag125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22.9475"/>
  <p:tag name="HEIGHT" val="-2.154164"/>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60.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32.9475"/>
  <p:tag name="HEIGHT" val="-2.154164"/>
</p:tagLst>
</file>

<file path=ppt/tags/tag126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52.94748"/>
  <p:tag name="HEIGHT" val="-2.154164"/>
</p:tagLst>
</file>

<file path=ppt/tags/tag126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6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6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65.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26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52.94748"/>
  <p:tag name="HEIGHT" val="-2.154164"/>
</p:tagLst>
</file>

<file path=ppt/tags/tag1267.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268.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26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52.94748"/>
  <p:tag name="HEIGHT" val="-2.154164"/>
</p:tagLst>
</file>

<file path=ppt/tags/tag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7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TOP" val="132.9475"/>
  <p:tag name="HEIGHT" val="-2.154164"/>
</p:tagLst>
</file>

<file path=ppt/tags/tag1273.xml><?xml version="1.0" encoding="utf-8"?>
<p:tagLst xmlns:a="http://schemas.openxmlformats.org/drawingml/2006/main" xmlns:r="http://schemas.openxmlformats.org/officeDocument/2006/relationships" xmlns:p="http://schemas.openxmlformats.org/presentationml/2006/main">
  <p:tag name="MTTABLE" val="HTitleDiv"/>
  <p:tag name="MTNUMBER" val="0.103067819542749"/>
</p:tagLst>
</file>

<file path=ppt/tags/tag127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75.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HEIGHT" val="19.38748"/>
  <p:tag name="TOP" val="23.56"/>
</p:tagLst>
</file>

<file path=ppt/tags/tag127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77.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32.9475"/>
  <p:tag name="HEIGHT" val="-2.154164"/>
</p:tagLst>
</file>

<file path=ppt/tags/tag1278.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52.94748"/>
  <p:tag name="HEIGHT" val="-2.154164"/>
</p:tagLst>
</file>

<file path=ppt/tags/tag127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0.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72.94748"/>
  <p:tag name="HEIGHT" val="-2.154164"/>
</p:tagLst>
</file>

<file path=ppt/tags/tag128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82.94748"/>
  <p:tag name="HEIGHT" val="-2.154164"/>
</p:tagLst>
</file>

<file path=ppt/tags/tag128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92.94748"/>
  <p:tag name="HEIGHT" val="-2.154164"/>
</p:tagLst>
</file>

<file path=ppt/tags/tag128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28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72.94748"/>
  <p:tag name="HEIGHT" val="-2.154164"/>
</p:tagLst>
</file>

<file path=ppt/tags/tag1285.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82.94748"/>
  <p:tag name="HEIGHT" val="-2.154164"/>
</p:tagLst>
</file>

<file path=ppt/tags/tag128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92.94748"/>
  <p:tag name="HEIGHT" val="-2.154164"/>
</p:tagLst>
</file>

<file path=ppt/tags/tag1287.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TOP" val="62.94748"/>
  <p:tag name="HEIGHT" val="-2.154164"/>
</p:tagLst>
</file>

<file path=ppt/tags/tag1288.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12.9475"/>
  <p:tag name="HEIGHT" val="-2.154164"/>
</p:tagLst>
</file>

<file path=ppt/tags/tag128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22.9475"/>
  <p:tag name="HEIGHT" val="-2.154164"/>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290.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32.9475"/>
  <p:tag name="HEIGHT" val="-2.154164"/>
</p:tagLst>
</file>

<file path=ppt/tags/tag129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9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9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TOP" val="52.94748"/>
  <p:tag name="HEIGHT" val="-2.154164"/>
</p:tagLst>
</file>

<file path=ppt/tags/tag1297.xml><?xml version="1.0" encoding="utf-8"?>
<p:tagLst xmlns:a="http://schemas.openxmlformats.org/drawingml/2006/main" xmlns:r="http://schemas.openxmlformats.org/officeDocument/2006/relationships" xmlns:p="http://schemas.openxmlformats.org/presentationml/2006/main">
  <p:tag name="MTTABLE" val="HTitleDiv"/>
  <p:tag name="MTNUMBER" val="0.103067819542749"/>
</p:tagLst>
</file>

<file path=ppt/tags/tag1298.xml><?xml version="1.0" encoding="utf-8"?>
<p:tagLst xmlns:a="http://schemas.openxmlformats.org/drawingml/2006/main" xmlns:r="http://schemas.openxmlformats.org/officeDocument/2006/relationships" xmlns:p="http://schemas.openxmlformats.org/presentationml/2006/main">
  <p:tag name="MTTABLE" val="HTitleDiv"/>
  <p:tag name="MTNUMBER" val="0.103067819542749"/>
</p:tagLst>
</file>

<file path=ppt/tags/tag129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00.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HEIGHT" val="19.38748"/>
  <p:tag name="TOP" val="23.56"/>
</p:tagLst>
</file>

<file path=ppt/tags/tag130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30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30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72.94748"/>
  <p:tag name="HEIGHT" val="-2.154164"/>
</p:tagLst>
</file>

<file path=ppt/tags/tag130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82.94748"/>
  <p:tag name="HEIGHT" val="-2.154164"/>
</p:tagLst>
</file>

<file path=ppt/tags/tag1305.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02.9475"/>
  <p:tag name="HEIGHT" val="-2.154164"/>
</p:tagLst>
</file>

<file path=ppt/tags/tag130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12.9475"/>
  <p:tag name="HEIGHT" val="-2.154164"/>
</p:tagLst>
</file>

<file path=ppt/tags/tag1307.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22.9475"/>
  <p:tag name="HEIGHT" val="-2.154164"/>
</p:tagLst>
</file>

<file path=ppt/tags/tag1308.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32.9475"/>
  <p:tag name="HEIGHT" val="-2.154164"/>
</p:tagLst>
</file>

<file path=ppt/tags/tag130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52.94748"/>
  <p:tag name="HEIGHT" val="-2.154164"/>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0.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62.94748"/>
  <p:tag name="HEIGHT" val="-2.154164"/>
</p:tagLst>
</file>

<file path=ppt/tags/tag1311.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72.94748"/>
  <p:tag name="HEIGHT" val="-2.154164"/>
</p:tagLst>
</file>

<file path=ppt/tags/tag1312.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82.94748"/>
  <p:tag name="HEIGHT" val="-2.154164"/>
</p:tagLst>
</file>

<file path=ppt/tags/tag1313.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92.94748"/>
  <p:tag name="HEIGHT" val="-2.154164"/>
</p:tagLst>
</file>

<file path=ppt/tags/tag1314.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02.9475"/>
  <p:tag name="HEIGHT" val="-2.154164"/>
</p:tagLst>
</file>

<file path=ppt/tags/tag1315.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12.9475"/>
  <p:tag name="HEIGHT" val="-2.154164"/>
</p:tagLst>
</file>

<file path=ppt/tags/tag1316.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22.9475"/>
  <p:tag name="HEIGHT" val="-2.154164"/>
</p:tagLst>
</file>

<file path=ppt/tags/tag1317.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322.5486"/>
  <p:tag name="WIDTH" val="248.8686"/>
  <p:tag name="TOP" val="102.9475"/>
  <p:tag name="HEIGHT" val="-2.154164"/>
</p:tagLst>
</file>

<file path=ppt/tags/tag1318.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319.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0.xml><?xml version="1.0" encoding="utf-8"?>
<p:tagLst xmlns:a="http://schemas.openxmlformats.org/drawingml/2006/main" xmlns:r="http://schemas.openxmlformats.org/officeDocument/2006/relationships" xmlns:p="http://schemas.openxmlformats.org/presentationml/2006/main">
  <p:tag name="MTTABLE" val="Cell"/>
  <p:tag name="MTNUMBER" val="0.103067819542749"/>
  <p:tag name="LEFT" val="53.68"/>
  <p:tag name="WIDTH" val="248.8686"/>
  <p:tag name="HEIGHT" val="19.38748"/>
  <p:tag name="TOP" val="23.56"/>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SHAPENAME" val="5. Source"/>
</p:tagLst>
</file>

<file path=ppt/tags/tag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1.xml><?xml version="1.0" encoding="utf-8"?>
<p:tagLst xmlns:a="http://schemas.openxmlformats.org/drawingml/2006/main" xmlns:r="http://schemas.openxmlformats.org/officeDocument/2006/relationships" xmlns:p="http://schemas.openxmlformats.org/presentationml/2006/main">
  <p:tag name="SHAPENAME" val="5. Source"/>
</p:tagLst>
</file>

<file path=ppt/tags/tag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4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9.xml><?xml version="1.0" encoding="utf-8"?>
<p:tagLst xmlns:a="http://schemas.openxmlformats.org/drawingml/2006/main" xmlns:r="http://schemas.openxmlformats.org/officeDocument/2006/relationships" xmlns:p="http://schemas.openxmlformats.org/presentationml/2006/main">
  <p:tag name="SHAPENAME" val="5. Sourc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Grid"/>
</p:tagLst>
</file>

<file path=ppt/tags/tag17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72.xml><?xml version="1.0" encoding="utf-8"?>
<p:tagLst xmlns:a="http://schemas.openxmlformats.org/drawingml/2006/main" xmlns:r="http://schemas.openxmlformats.org/officeDocument/2006/relationships" xmlns:p="http://schemas.openxmlformats.org/presentationml/2006/main">
  <p:tag name="NAME" val="ACET"/>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5.xml><?xml version="1.0" encoding="utf-8"?>
<p:tagLst xmlns:a="http://schemas.openxmlformats.org/drawingml/2006/main" xmlns:r="http://schemas.openxmlformats.org/officeDocument/2006/relationships" xmlns:p="http://schemas.openxmlformats.org/presentationml/2006/main">
  <p:tag name="NAME" val="Moon"/>
</p:tagLst>
</file>

<file path=ppt/tags/tag176.xml><?xml version="1.0" encoding="utf-8"?>
<p:tagLst xmlns:a="http://schemas.openxmlformats.org/drawingml/2006/main" xmlns:r="http://schemas.openxmlformats.org/officeDocument/2006/relationships" xmlns:p="http://schemas.openxmlformats.org/presentationml/2006/main">
  <p:tag name="NAME" val="Moon"/>
</p:tagLst>
</file>

<file path=ppt/tags/tag177.xml><?xml version="1.0" encoding="utf-8"?>
<p:tagLst xmlns:a="http://schemas.openxmlformats.org/drawingml/2006/main" xmlns:r="http://schemas.openxmlformats.org/officeDocument/2006/relationships" xmlns:p="http://schemas.openxmlformats.org/presentationml/2006/main">
  <p:tag name="NAME" val="Moon"/>
</p:tagLst>
</file>

<file path=ppt/tags/tag178.xml><?xml version="1.0" encoding="utf-8"?>
<p:tagLst xmlns:a="http://schemas.openxmlformats.org/drawingml/2006/main" xmlns:r="http://schemas.openxmlformats.org/officeDocument/2006/relationships" xmlns:p="http://schemas.openxmlformats.org/presentationml/2006/main">
  <p:tag name="ANGLE" val="5"/>
</p:tagLst>
</file>

<file path=ppt/tags/tag179.xml><?xml version="1.0" encoding="utf-8"?>
<p:tagLst xmlns:a="http://schemas.openxmlformats.org/drawingml/2006/main" xmlns:r="http://schemas.openxmlformats.org/officeDocument/2006/relationships" xmlns:p="http://schemas.openxmlformats.org/presentationml/2006/main">
  <p:tag name="ANGLE" val="5"/>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ANGLE" val="4"/>
</p:tagLst>
</file>

<file path=ppt/tags/tag181.xml><?xml version="1.0" encoding="utf-8"?>
<p:tagLst xmlns:a="http://schemas.openxmlformats.org/drawingml/2006/main" xmlns:r="http://schemas.openxmlformats.org/officeDocument/2006/relationships" xmlns:p="http://schemas.openxmlformats.org/presentationml/2006/main">
  <p:tag name="ANGLE" val="4"/>
</p:tagLst>
</file>

<file path=ppt/tags/tag182.xml><?xml version="1.0" encoding="utf-8"?>
<p:tagLst xmlns:a="http://schemas.openxmlformats.org/drawingml/2006/main" xmlns:r="http://schemas.openxmlformats.org/officeDocument/2006/relationships" xmlns:p="http://schemas.openxmlformats.org/presentationml/2006/main">
  <p:tag name="ANGLE" val="3"/>
</p:tagLst>
</file>

<file path=ppt/tags/tag183.xml><?xml version="1.0" encoding="utf-8"?>
<p:tagLst xmlns:a="http://schemas.openxmlformats.org/drawingml/2006/main" xmlns:r="http://schemas.openxmlformats.org/officeDocument/2006/relationships" xmlns:p="http://schemas.openxmlformats.org/presentationml/2006/main">
  <p:tag name="ANGLE" val="3"/>
</p:tagLst>
</file>

<file path=ppt/tags/tag184.xml><?xml version="1.0" encoding="utf-8"?>
<p:tagLst xmlns:a="http://schemas.openxmlformats.org/drawingml/2006/main" xmlns:r="http://schemas.openxmlformats.org/officeDocument/2006/relationships" xmlns:p="http://schemas.openxmlformats.org/presentationml/2006/main">
  <p:tag name="ANGLE" val="2"/>
</p:tagLst>
</file>

<file path=ppt/tags/tag185.xml><?xml version="1.0" encoding="utf-8"?>
<p:tagLst xmlns:a="http://schemas.openxmlformats.org/drawingml/2006/main" xmlns:r="http://schemas.openxmlformats.org/officeDocument/2006/relationships" xmlns:p="http://schemas.openxmlformats.org/presentationml/2006/main">
  <p:tag name="ANGLE" val="2"/>
</p:tagLst>
</file>

<file path=ppt/tags/tag186.xml><?xml version="1.0" encoding="utf-8"?>
<p:tagLst xmlns:a="http://schemas.openxmlformats.org/drawingml/2006/main" xmlns:r="http://schemas.openxmlformats.org/officeDocument/2006/relationships" xmlns:p="http://schemas.openxmlformats.org/presentationml/2006/main">
  <p:tag name="ANGLE" val="1"/>
</p:tagLst>
</file>

<file path=ppt/tags/tag187.xml><?xml version="1.0" encoding="utf-8"?>
<p:tagLst xmlns:a="http://schemas.openxmlformats.org/drawingml/2006/main" xmlns:r="http://schemas.openxmlformats.org/officeDocument/2006/relationships" xmlns:p="http://schemas.openxmlformats.org/presentationml/2006/main">
  <p:tag name="ANGLE" val="1"/>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ubtitle"/>
</p:tagLst>
</file>

<file path=ppt/tags/tag191.xml><?xml version="1.0" encoding="utf-8"?>
<p:tagLst xmlns:a="http://schemas.openxmlformats.org/drawingml/2006/main" xmlns:r="http://schemas.openxmlformats.org/officeDocument/2006/relationships" xmlns:p="http://schemas.openxmlformats.org/presentationml/2006/main">
  <p:tag name="SHAPENAME" val="Titl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94.xml><?xml version="1.0" encoding="utf-8"?>
<p:tagLst xmlns:a="http://schemas.openxmlformats.org/drawingml/2006/main" xmlns:r="http://schemas.openxmlformats.org/officeDocument/2006/relationships" xmlns:p="http://schemas.openxmlformats.org/presentationml/2006/main">
  <p:tag name="SHAPENAME" val="Subtitle"/>
</p:tagLst>
</file>

<file path=ppt/tags/tag195.xml><?xml version="1.0" encoding="utf-8"?>
<p:tagLst xmlns:a="http://schemas.openxmlformats.org/drawingml/2006/main" xmlns:r="http://schemas.openxmlformats.org/officeDocument/2006/relationships" xmlns:p="http://schemas.openxmlformats.org/presentationml/2006/main">
  <p:tag name="SHAPENAME" val="Titl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1.xml><?xml version="1.0" encoding="utf-8"?>
<p:tagLst xmlns:a="http://schemas.openxmlformats.org/drawingml/2006/main" xmlns:r="http://schemas.openxmlformats.org/officeDocument/2006/relationships" xmlns:p="http://schemas.openxmlformats.org/presentationml/2006/main">
  <p:tag name="SHAPENAME" val="5. Source"/>
</p:tagLst>
</file>

<file path=ppt/tags/tag2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2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2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5. Sourc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xml><?xml version="1.0" encoding="utf-8"?>
<p:tagLst xmlns:a="http://schemas.openxmlformats.org/drawingml/2006/main" xmlns:r="http://schemas.openxmlformats.org/officeDocument/2006/relationships" xmlns:p="http://schemas.openxmlformats.org/presentationml/2006/main">
  <p:tag name="SHAPENAME" val="5. Sourc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3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4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8.xml><?xml version="1.0" encoding="utf-8"?>
<p:tagLst xmlns:a="http://schemas.openxmlformats.org/drawingml/2006/main" xmlns:r="http://schemas.openxmlformats.org/officeDocument/2006/relationships" xmlns:p="http://schemas.openxmlformats.org/presentationml/2006/main">
  <p:tag name="SHAPENAME" val="5. Source"/>
</p:tagLst>
</file>

<file path=ppt/tags/tag2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6.xml><?xml version="1.0" encoding="utf-8"?>
<p:tagLst xmlns:a="http://schemas.openxmlformats.org/drawingml/2006/main" xmlns:r="http://schemas.openxmlformats.org/officeDocument/2006/relationships" xmlns:p="http://schemas.openxmlformats.org/presentationml/2006/main">
  <p:tag name="SHAPENAME" val="5. Source"/>
</p:tagLst>
</file>

<file path=ppt/tags/tag2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4.xml><?xml version="1.0" encoding="utf-8"?>
<p:tagLst xmlns:a="http://schemas.openxmlformats.org/drawingml/2006/main" xmlns:r="http://schemas.openxmlformats.org/officeDocument/2006/relationships" xmlns:p="http://schemas.openxmlformats.org/presentationml/2006/main">
  <p:tag name="SHAPENAME" val="5. Source"/>
</p:tagLst>
</file>

<file path=ppt/tags/tag2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7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0.xml><?xml version="1.0" encoding="utf-8"?>
<p:tagLst xmlns:a="http://schemas.openxmlformats.org/drawingml/2006/main" xmlns:r="http://schemas.openxmlformats.org/officeDocument/2006/relationships" xmlns:p="http://schemas.openxmlformats.org/presentationml/2006/main">
  <p:tag name="SHAPENAME" val="5. Source"/>
</p:tagLst>
</file>

<file path=ppt/tags/tag2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5. Source"/>
</p:tagLst>
</file>

<file path=ppt/tags/tag2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SHAPENAME" val="5. Source"/>
</p:tagLst>
</file>

<file path=ppt/tags/tag3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SHAPENAME" val="5. Sourc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8.xml><?xml version="1.0" encoding="utf-8"?>
<p:tagLst xmlns:a="http://schemas.openxmlformats.org/drawingml/2006/main" xmlns:r="http://schemas.openxmlformats.org/officeDocument/2006/relationships" xmlns:p="http://schemas.openxmlformats.org/presentationml/2006/main">
  <p:tag name="NAME" val="ACET"/>
</p:tagLst>
</file>

<file path=ppt/tags/tag309.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NAME" val="Moon"/>
</p:tagLst>
</file>

<file path=ppt/tags/tag311.xml><?xml version="1.0" encoding="utf-8"?>
<p:tagLst xmlns:a="http://schemas.openxmlformats.org/drawingml/2006/main" xmlns:r="http://schemas.openxmlformats.org/officeDocument/2006/relationships" xmlns:p="http://schemas.openxmlformats.org/presentationml/2006/main">
  <p:tag name="NAME" val="Moon"/>
</p:tagLst>
</file>

<file path=ppt/tags/tag312.xml><?xml version="1.0" encoding="utf-8"?>
<p:tagLst xmlns:a="http://schemas.openxmlformats.org/drawingml/2006/main" xmlns:r="http://schemas.openxmlformats.org/officeDocument/2006/relationships" xmlns:p="http://schemas.openxmlformats.org/presentationml/2006/main">
  <p:tag name="NAME" val="Moon"/>
</p:tagLst>
</file>

<file path=ppt/tags/tag313.xml><?xml version="1.0" encoding="utf-8"?>
<p:tagLst xmlns:a="http://schemas.openxmlformats.org/drawingml/2006/main" xmlns:r="http://schemas.openxmlformats.org/officeDocument/2006/relationships" xmlns:p="http://schemas.openxmlformats.org/presentationml/2006/main">
  <p:tag name="NAME" val="Moon"/>
</p:tagLst>
</file>

<file path=ppt/tags/tag314.xml><?xml version="1.0" encoding="utf-8"?>
<p:tagLst xmlns:a="http://schemas.openxmlformats.org/drawingml/2006/main" xmlns:r="http://schemas.openxmlformats.org/officeDocument/2006/relationships" xmlns:p="http://schemas.openxmlformats.org/presentationml/2006/main">
  <p:tag name="ANGLE" val="5"/>
</p:tagLst>
</file>

<file path=ppt/tags/tag315.xml><?xml version="1.0" encoding="utf-8"?>
<p:tagLst xmlns:a="http://schemas.openxmlformats.org/drawingml/2006/main" xmlns:r="http://schemas.openxmlformats.org/officeDocument/2006/relationships" xmlns:p="http://schemas.openxmlformats.org/presentationml/2006/main">
  <p:tag name="ANGLE" val="5"/>
</p:tagLst>
</file>

<file path=ppt/tags/tag316.xml><?xml version="1.0" encoding="utf-8"?>
<p:tagLst xmlns:a="http://schemas.openxmlformats.org/drawingml/2006/main" xmlns:r="http://schemas.openxmlformats.org/officeDocument/2006/relationships" xmlns:p="http://schemas.openxmlformats.org/presentationml/2006/main">
  <p:tag name="ANGLE" val="4"/>
</p:tagLst>
</file>

<file path=ppt/tags/tag317.xml><?xml version="1.0" encoding="utf-8"?>
<p:tagLst xmlns:a="http://schemas.openxmlformats.org/drawingml/2006/main" xmlns:r="http://schemas.openxmlformats.org/officeDocument/2006/relationships" xmlns:p="http://schemas.openxmlformats.org/presentationml/2006/main">
  <p:tag name="ANGLE" val="4"/>
</p:tagLst>
</file>

<file path=ppt/tags/tag318.xml><?xml version="1.0" encoding="utf-8"?>
<p:tagLst xmlns:a="http://schemas.openxmlformats.org/drawingml/2006/main" xmlns:r="http://schemas.openxmlformats.org/officeDocument/2006/relationships" xmlns:p="http://schemas.openxmlformats.org/presentationml/2006/main">
  <p:tag name="ANGLE" val="3"/>
</p:tagLst>
</file>

<file path=ppt/tags/tag319.xml><?xml version="1.0" encoding="utf-8"?>
<p:tagLst xmlns:a="http://schemas.openxmlformats.org/drawingml/2006/main" xmlns:r="http://schemas.openxmlformats.org/officeDocument/2006/relationships" xmlns:p="http://schemas.openxmlformats.org/presentationml/2006/main">
  <p:tag name="ANGLE" val="3"/>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ANGLE" val="2"/>
</p:tagLst>
</file>

<file path=ppt/tags/tag321.xml><?xml version="1.0" encoding="utf-8"?>
<p:tagLst xmlns:a="http://schemas.openxmlformats.org/drawingml/2006/main" xmlns:r="http://schemas.openxmlformats.org/officeDocument/2006/relationships" xmlns:p="http://schemas.openxmlformats.org/presentationml/2006/main">
  <p:tag name="ANGLE" val="2"/>
</p:tagLst>
</file>

<file path=ppt/tags/tag322.xml><?xml version="1.0" encoding="utf-8"?>
<p:tagLst xmlns:a="http://schemas.openxmlformats.org/drawingml/2006/main" xmlns:r="http://schemas.openxmlformats.org/officeDocument/2006/relationships" xmlns:p="http://schemas.openxmlformats.org/presentationml/2006/main">
  <p:tag name="ANGLE" val="1"/>
</p:tagLst>
</file>

<file path=ppt/tags/tag323.xml><?xml version="1.0" encoding="utf-8"?>
<p:tagLst xmlns:a="http://schemas.openxmlformats.org/drawingml/2006/main" xmlns:r="http://schemas.openxmlformats.org/officeDocument/2006/relationships" xmlns:p="http://schemas.openxmlformats.org/presentationml/2006/main">
  <p:tag name="ANGLE" val="1"/>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7.xml><?xml version="1.0" encoding="utf-8"?>
<p:tagLst xmlns:a="http://schemas.openxmlformats.org/drawingml/2006/main" xmlns:r="http://schemas.openxmlformats.org/officeDocument/2006/relationships" xmlns:p="http://schemas.openxmlformats.org/presentationml/2006/main">
  <p:tag name="SHAPENAME" val="Subtitle"/>
</p:tagLst>
</file>

<file path=ppt/tags/tag328.xml><?xml version="1.0" encoding="utf-8"?>
<p:tagLst xmlns:a="http://schemas.openxmlformats.org/drawingml/2006/main" xmlns:r="http://schemas.openxmlformats.org/officeDocument/2006/relationships" xmlns:p="http://schemas.openxmlformats.org/presentationml/2006/main">
  <p:tag name="SHAPENAME" val="Titl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2.xml><?xml version="1.0" encoding="utf-8"?>
<p:tagLst xmlns:a="http://schemas.openxmlformats.org/drawingml/2006/main" xmlns:r="http://schemas.openxmlformats.org/officeDocument/2006/relationships" xmlns:p="http://schemas.openxmlformats.org/presentationml/2006/main">
  <p:tag name="SHAPENAME" val="Subtitle"/>
</p:tagLst>
</file>

<file path=ppt/tags/tag333.xml><?xml version="1.0" encoding="utf-8"?>
<p:tagLst xmlns:a="http://schemas.openxmlformats.org/drawingml/2006/main" xmlns:r="http://schemas.openxmlformats.org/officeDocument/2006/relationships" xmlns:p="http://schemas.openxmlformats.org/presentationml/2006/main">
  <p:tag name="SHAPENAME" val="Titl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8.xml><?xml version="1.0" encoding="utf-8"?>
<p:tagLst xmlns:a="http://schemas.openxmlformats.org/drawingml/2006/main" xmlns:r="http://schemas.openxmlformats.org/officeDocument/2006/relationships" xmlns:p="http://schemas.openxmlformats.org/presentationml/2006/main">
  <p:tag name="SHAPENAME" val="5. Source"/>
</p:tagLst>
</file>

<file path=ppt/tags/tag3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5.xml><?xml version="1.0" encoding="utf-8"?>
<p:tagLst xmlns:a="http://schemas.openxmlformats.org/drawingml/2006/main" xmlns:r="http://schemas.openxmlformats.org/officeDocument/2006/relationships" xmlns:p="http://schemas.openxmlformats.org/presentationml/2006/main">
  <p:tag name="SHAPENAME" val="5. Source"/>
</p:tagLst>
</file>

<file path=ppt/tags/tag3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1.xml><?xml version="1.0" encoding="utf-8"?>
<p:tagLst xmlns:a="http://schemas.openxmlformats.org/drawingml/2006/main" xmlns:r="http://schemas.openxmlformats.org/officeDocument/2006/relationships" xmlns:p="http://schemas.openxmlformats.org/presentationml/2006/main">
  <p:tag name="SHAPENAME" val="5. Source"/>
</p:tagLst>
</file>

<file path=ppt/tags/tag3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4.xml><?xml version="1.0" encoding="utf-8"?>
<p:tagLst xmlns:a="http://schemas.openxmlformats.org/drawingml/2006/main" xmlns:r="http://schemas.openxmlformats.org/officeDocument/2006/relationships" xmlns:p="http://schemas.openxmlformats.org/presentationml/2006/main">
  <p:tag name="SHAPENAME" val="5. Source"/>
</p:tagLst>
</file>

<file path=ppt/tags/tag3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2.xml><?xml version="1.0" encoding="utf-8"?>
<p:tagLst xmlns:a="http://schemas.openxmlformats.org/drawingml/2006/main" xmlns:r="http://schemas.openxmlformats.org/officeDocument/2006/relationships" xmlns:p="http://schemas.openxmlformats.org/presentationml/2006/main">
  <p:tag name="SHAPENAME" val="5. Source"/>
</p:tagLst>
</file>

<file path=ppt/tags/tag3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SHAPENAME" val="5. Source"/>
</p:tagLst>
</file>

<file path=ppt/tags/tag3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8.xml><?xml version="1.0" encoding="utf-8"?>
<p:tagLst xmlns:a="http://schemas.openxmlformats.org/drawingml/2006/main" xmlns:r="http://schemas.openxmlformats.org/officeDocument/2006/relationships" xmlns:p="http://schemas.openxmlformats.org/presentationml/2006/main">
  <p:tag name="SHAPENAME" val="5. Source"/>
</p:tagLst>
</file>

<file path=ppt/tags/tag3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6.xml><?xml version="1.0" encoding="utf-8"?>
<p:tagLst xmlns:a="http://schemas.openxmlformats.org/drawingml/2006/main" xmlns:r="http://schemas.openxmlformats.org/officeDocument/2006/relationships" xmlns:p="http://schemas.openxmlformats.org/presentationml/2006/main">
  <p:tag name="SHAPENAME" val="5. Source"/>
</p:tagLst>
</file>

<file path=ppt/tags/tag3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4.xml><?xml version="1.0" encoding="utf-8"?>
<p:tagLst xmlns:a="http://schemas.openxmlformats.org/drawingml/2006/main" xmlns:r="http://schemas.openxmlformats.org/officeDocument/2006/relationships" xmlns:p="http://schemas.openxmlformats.org/presentationml/2006/main">
  <p:tag name="SHAPENAME" val="5. Source"/>
</p:tagLst>
</file>

<file path=ppt/tags/tag4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0.xml><?xml version="1.0" encoding="utf-8"?>
<p:tagLst xmlns:a="http://schemas.openxmlformats.org/drawingml/2006/main" xmlns:r="http://schemas.openxmlformats.org/officeDocument/2006/relationships" xmlns:p="http://schemas.openxmlformats.org/presentationml/2006/main">
  <p:tag name="SHAPENAME" val="5. Source"/>
</p:tagLst>
</file>

<file path=ppt/tags/tag4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4.xml><?xml version="1.0" encoding="utf-8"?>
<p:tagLst xmlns:a="http://schemas.openxmlformats.org/drawingml/2006/main" xmlns:r="http://schemas.openxmlformats.org/officeDocument/2006/relationships" xmlns:p="http://schemas.openxmlformats.org/presentationml/2006/main">
  <p:tag name="SHAPENAME" val="5. Source"/>
</p:tagLst>
</file>

<file path=ppt/tags/tag4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0.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2.xml><?xml version="1.0" encoding="utf-8"?>
<p:tagLst xmlns:a="http://schemas.openxmlformats.org/drawingml/2006/main" xmlns:r="http://schemas.openxmlformats.org/officeDocument/2006/relationships" xmlns:p="http://schemas.openxmlformats.org/presentationml/2006/main">
  <p:tag name="NAME" val="ACET"/>
</p:tagLst>
</file>

<file path=ppt/tags/tag423.xml><?xml version="1.0" encoding="utf-8"?>
<p:tagLst xmlns:a="http://schemas.openxmlformats.org/drawingml/2006/main" xmlns:r="http://schemas.openxmlformats.org/officeDocument/2006/relationships" xmlns:p="http://schemas.openxmlformats.org/presentationml/2006/main">
  <p:tag name="NAME" val="Moon"/>
</p:tagLst>
</file>

<file path=ppt/tags/tag424.xml><?xml version="1.0" encoding="utf-8"?>
<p:tagLst xmlns:a="http://schemas.openxmlformats.org/drawingml/2006/main" xmlns:r="http://schemas.openxmlformats.org/officeDocument/2006/relationships" xmlns:p="http://schemas.openxmlformats.org/presentationml/2006/main">
  <p:tag name="NAME" val="Moon"/>
</p:tagLst>
</file>

<file path=ppt/tags/tag425.xml><?xml version="1.0" encoding="utf-8"?>
<p:tagLst xmlns:a="http://schemas.openxmlformats.org/drawingml/2006/main" xmlns:r="http://schemas.openxmlformats.org/officeDocument/2006/relationships" xmlns:p="http://schemas.openxmlformats.org/presentationml/2006/main">
  <p:tag name="NAME" val="Moon"/>
</p:tagLst>
</file>

<file path=ppt/tags/tag426.xml><?xml version="1.0" encoding="utf-8"?>
<p:tagLst xmlns:a="http://schemas.openxmlformats.org/drawingml/2006/main" xmlns:r="http://schemas.openxmlformats.org/officeDocument/2006/relationships" xmlns:p="http://schemas.openxmlformats.org/presentationml/2006/main">
  <p:tag name="NAME" val="Moon"/>
</p:tagLst>
</file>

<file path=ppt/tags/tag427.xml><?xml version="1.0" encoding="utf-8"?>
<p:tagLst xmlns:a="http://schemas.openxmlformats.org/drawingml/2006/main" xmlns:r="http://schemas.openxmlformats.org/officeDocument/2006/relationships" xmlns:p="http://schemas.openxmlformats.org/presentationml/2006/main">
  <p:tag name="NAME" val="Moon"/>
</p:tagLst>
</file>

<file path=ppt/tags/tag428.xml><?xml version="1.0" encoding="utf-8"?>
<p:tagLst xmlns:a="http://schemas.openxmlformats.org/drawingml/2006/main" xmlns:r="http://schemas.openxmlformats.org/officeDocument/2006/relationships" xmlns:p="http://schemas.openxmlformats.org/presentationml/2006/main">
  <p:tag name="ANGLE" val="5"/>
</p:tagLst>
</file>

<file path=ppt/tags/tag429.xml><?xml version="1.0" encoding="utf-8"?>
<p:tagLst xmlns:a="http://schemas.openxmlformats.org/drawingml/2006/main" xmlns:r="http://schemas.openxmlformats.org/officeDocument/2006/relationships" xmlns:p="http://schemas.openxmlformats.org/presentationml/2006/main">
  <p:tag name="ANGLE" val="5"/>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30.xml><?xml version="1.0" encoding="utf-8"?>
<p:tagLst xmlns:a="http://schemas.openxmlformats.org/drawingml/2006/main" xmlns:r="http://schemas.openxmlformats.org/officeDocument/2006/relationships" xmlns:p="http://schemas.openxmlformats.org/presentationml/2006/main">
  <p:tag name="ANGLE" val="4"/>
</p:tagLst>
</file>

<file path=ppt/tags/tag431.xml><?xml version="1.0" encoding="utf-8"?>
<p:tagLst xmlns:a="http://schemas.openxmlformats.org/drawingml/2006/main" xmlns:r="http://schemas.openxmlformats.org/officeDocument/2006/relationships" xmlns:p="http://schemas.openxmlformats.org/presentationml/2006/main">
  <p:tag name="ANGLE" val="4"/>
</p:tagLst>
</file>

<file path=ppt/tags/tag432.xml><?xml version="1.0" encoding="utf-8"?>
<p:tagLst xmlns:a="http://schemas.openxmlformats.org/drawingml/2006/main" xmlns:r="http://schemas.openxmlformats.org/officeDocument/2006/relationships" xmlns:p="http://schemas.openxmlformats.org/presentationml/2006/main">
  <p:tag name="ANGLE" val="3"/>
</p:tagLst>
</file>

<file path=ppt/tags/tag433.xml><?xml version="1.0" encoding="utf-8"?>
<p:tagLst xmlns:a="http://schemas.openxmlformats.org/drawingml/2006/main" xmlns:r="http://schemas.openxmlformats.org/officeDocument/2006/relationships" xmlns:p="http://schemas.openxmlformats.org/presentationml/2006/main">
  <p:tag name="ANGLE" val="3"/>
</p:tagLst>
</file>

<file path=ppt/tags/tag434.xml><?xml version="1.0" encoding="utf-8"?>
<p:tagLst xmlns:a="http://schemas.openxmlformats.org/drawingml/2006/main" xmlns:r="http://schemas.openxmlformats.org/officeDocument/2006/relationships" xmlns:p="http://schemas.openxmlformats.org/presentationml/2006/main">
  <p:tag name="ANGLE" val="2"/>
</p:tagLst>
</file>

<file path=ppt/tags/tag435.xml><?xml version="1.0" encoding="utf-8"?>
<p:tagLst xmlns:a="http://schemas.openxmlformats.org/drawingml/2006/main" xmlns:r="http://schemas.openxmlformats.org/officeDocument/2006/relationships" xmlns:p="http://schemas.openxmlformats.org/presentationml/2006/main">
  <p:tag name="ANGLE" val="2"/>
</p:tagLst>
</file>

<file path=ppt/tags/tag436.xml><?xml version="1.0" encoding="utf-8"?>
<p:tagLst xmlns:a="http://schemas.openxmlformats.org/drawingml/2006/main" xmlns:r="http://schemas.openxmlformats.org/officeDocument/2006/relationships" xmlns:p="http://schemas.openxmlformats.org/presentationml/2006/main">
  <p:tag name="ANGLE" val="1"/>
</p:tagLst>
</file>

<file path=ppt/tags/tag437.xml><?xml version="1.0" encoding="utf-8"?>
<p:tagLst xmlns:a="http://schemas.openxmlformats.org/drawingml/2006/main" xmlns:r="http://schemas.openxmlformats.org/officeDocument/2006/relationships" xmlns:p="http://schemas.openxmlformats.org/presentationml/2006/main">
  <p:tag name="ANGLE" val="1"/>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41.xml><?xml version="1.0" encoding="utf-8"?>
<p:tagLst xmlns:a="http://schemas.openxmlformats.org/drawingml/2006/main" xmlns:r="http://schemas.openxmlformats.org/officeDocument/2006/relationships" xmlns:p="http://schemas.openxmlformats.org/presentationml/2006/main">
  <p:tag name="SHAPENAME" val="Subtitle"/>
</p:tagLst>
</file>

<file path=ppt/tags/tag442.xml><?xml version="1.0" encoding="utf-8"?>
<p:tagLst xmlns:a="http://schemas.openxmlformats.org/drawingml/2006/main" xmlns:r="http://schemas.openxmlformats.org/officeDocument/2006/relationships" xmlns:p="http://schemas.openxmlformats.org/presentationml/2006/main">
  <p:tag name="SHAPENAME" val="Titl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46.xml><?xml version="1.0" encoding="utf-8"?>
<p:tagLst xmlns:a="http://schemas.openxmlformats.org/drawingml/2006/main" xmlns:r="http://schemas.openxmlformats.org/officeDocument/2006/relationships" xmlns:p="http://schemas.openxmlformats.org/presentationml/2006/main">
  <p:tag name="SHAPENAME" val="Subtitle"/>
</p:tagLst>
</file>

<file path=ppt/tags/tag447.xml><?xml version="1.0" encoding="utf-8"?>
<p:tagLst xmlns:a="http://schemas.openxmlformats.org/drawingml/2006/main" xmlns:r="http://schemas.openxmlformats.org/officeDocument/2006/relationships" xmlns:p="http://schemas.openxmlformats.org/presentationml/2006/main">
  <p:tag name="SHAPENAME" val="Titl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2.xml><?xml version="1.0" encoding="utf-8"?>
<p:tagLst xmlns:a="http://schemas.openxmlformats.org/drawingml/2006/main" xmlns:r="http://schemas.openxmlformats.org/officeDocument/2006/relationships" xmlns:p="http://schemas.openxmlformats.org/presentationml/2006/main">
  <p:tag name="SHAPENAME" val="5. Source"/>
</p:tagLst>
</file>

<file path=ppt/tags/tag4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9.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5.xml><?xml version="1.0" encoding="utf-8"?>
<p:tagLst xmlns:a="http://schemas.openxmlformats.org/drawingml/2006/main" xmlns:r="http://schemas.openxmlformats.org/officeDocument/2006/relationships" xmlns:p="http://schemas.openxmlformats.org/presentationml/2006/main">
  <p:tag name="SHAPENAME" val="5. Source"/>
</p:tagLst>
</file>

<file path=ppt/tags/tag4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1.xml><?xml version="1.0" encoding="utf-8"?>
<p:tagLst xmlns:a="http://schemas.openxmlformats.org/drawingml/2006/main" xmlns:r="http://schemas.openxmlformats.org/officeDocument/2006/relationships" xmlns:p="http://schemas.openxmlformats.org/presentationml/2006/main">
  <p:tag name="SHAPENAME" val="5. Source"/>
</p:tagLst>
</file>

<file path=ppt/tags/tag4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8.xml><?xml version="1.0" encoding="utf-8"?>
<p:tagLst xmlns:a="http://schemas.openxmlformats.org/drawingml/2006/main" xmlns:r="http://schemas.openxmlformats.org/officeDocument/2006/relationships" xmlns:p="http://schemas.openxmlformats.org/presentationml/2006/main">
  <p:tag name="SHAPENAME" val="5. Source"/>
</p:tagLst>
</file>

<file path=ppt/tags/tag4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6.xml><?xml version="1.0" encoding="utf-8"?>
<p:tagLst xmlns:a="http://schemas.openxmlformats.org/drawingml/2006/main" xmlns:r="http://schemas.openxmlformats.org/officeDocument/2006/relationships" xmlns:p="http://schemas.openxmlformats.org/presentationml/2006/main">
  <p:tag name="SHAPENAME" val="5. Source"/>
</p:tagLst>
</file>

<file path=ppt/tags/tag4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4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4.xml><?xml version="1.0" encoding="utf-8"?>
<p:tagLst xmlns:a="http://schemas.openxmlformats.org/drawingml/2006/main" xmlns:r="http://schemas.openxmlformats.org/officeDocument/2006/relationships" xmlns:p="http://schemas.openxmlformats.org/presentationml/2006/main">
  <p:tag name="SHAPENAME" val="5. Source"/>
</p:tagLst>
</file>

<file path=ppt/tags/tag4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2.xml><?xml version="1.0" encoding="utf-8"?>
<p:tagLst xmlns:a="http://schemas.openxmlformats.org/drawingml/2006/main" xmlns:r="http://schemas.openxmlformats.org/officeDocument/2006/relationships" xmlns:p="http://schemas.openxmlformats.org/presentationml/2006/main">
  <p:tag name="SHAPENAME" val="5. Source"/>
</p:tagLst>
</file>

<file path=ppt/tags/tag5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5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SHAPENAME" val="5. Source"/>
</p:tagLst>
</file>

<file path=ppt/tags/tag5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5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8.xml><?xml version="1.0" encoding="utf-8"?>
<p:tagLst xmlns:a="http://schemas.openxmlformats.org/drawingml/2006/main" xmlns:r="http://schemas.openxmlformats.org/officeDocument/2006/relationships" xmlns:p="http://schemas.openxmlformats.org/presentationml/2006/main">
  <p:tag name="SHAPENAME" val="5. Source"/>
</p:tagLst>
</file>

<file path=ppt/tags/tag5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5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4.xml><?xml version="1.0" encoding="utf-8"?>
<p:tagLst xmlns:a="http://schemas.openxmlformats.org/drawingml/2006/main" xmlns:r="http://schemas.openxmlformats.org/officeDocument/2006/relationships" xmlns:p="http://schemas.openxmlformats.org/presentationml/2006/main">
  <p:tag name="SHAPENAME" val="5. Source"/>
</p:tagLst>
</file>

<file path=ppt/tags/tag5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8.xml><?xml version="1.0" encoding="utf-8"?>
<p:tagLst xmlns:a="http://schemas.openxmlformats.org/drawingml/2006/main" xmlns:r="http://schemas.openxmlformats.org/officeDocument/2006/relationships" xmlns:p="http://schemas.openxmlformats.org/presentationml/2006/main">
  <p:tag name="SHAPENAME" val="5. Source"/>
</p:tagLst>
</file>

<file path=ppt/tags/tag5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SHAPENAME" val="5. Source"/>
</p:tagLst>
</file>

<file path=ppt/tags/tag5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4.xml><?xml version="1.0" encoding="utf-8"?>
<p:tagLst xmlns:a="http://schemas.openxmlformats.org/drawingml/2006/main" xmlns:r="http://schemas.openxmlformats.org/officeDocument/2006/relationships" xmlns:p="http://schemas.openxmlformats.org/presentationml/2006/main">
  <p:tag name="SHAPENAME" val="5. Source"/>
</p:tagLst>
</file>

<file path=ppt/tags/tag5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53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3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1.xml><?xml version="1.0" encoding="utf-8"?>
<p:tagLst xmlns:a="http://schemas.openxmlformats.org/drawingml/2006/main" xmlns:r="http://schemas.openxmlformats.org/officeDocument/2006/relationships" xmlns:p="http://schemas.openxmlformats.org/presentationml/2006/main">
  <p:tag name="SHAPENAME" val="Grid"/>
</p:tagLst>
</file>

<file path=ppt/tags/tag542.xml><?xml version="1.0" encoding="utf-8"?>
<p:tagLst xmlns:a="http://schemas.openxmlformats.org/drawingml/2006/main" xmlns:r="http://schemas.openxmlformats.org/officeDocument/2006/relationships" xmlns:p="http://schemas.openxmlformats.org/presentationml/2006/main">
  <p:tag name="NAME" val="Moon"/>
</p:tagLst>
</file>

<file path=ppt/tags/tag543.xml><?xml version="1.0" encoding="utf-8"?>
<p:tagLst xmlns:a="http://schemas.openxmlformats.org/drawingml/2006/main" xmlns:r="http://schemas.openxmlformats.org/officeDocument/2006/relationships" xmlns:p="http://schemas.openxmlformats.org/presentationml/2006/main">
  <p:tag name="NAME" val="Moon"/>
</p:tagLst>
</file>

<file path=ppt/tags/tag544.xml><?xml version="1.0" encoding="utf-8"?>
<p:tagLst xmlns:a="http://schemas.openxmlformats.org/drawingml/2006/main" xmlns:r="http://schemas.openxmlformats.org/officeDocument/2006/relationships" xmlns:p="http://schemas.openxmlformats.org/presentationml/2006/main">
  <p:tag name="NAME" val="Moon"/>
</p:tagLst>
</file>

<file path=ppt/tags/tag545.xml><?xml version="1.0" encoding="utf-8"?>
<p:tagLst xmlns:a="http://schemas.openxmlformats.org/drawingml/2006/main" xmlns:r="http://schemas.openxmlformats.org/officeDocument/2006/relationships" xmlns:p="http://schemas.openxmlformats.org/presentationml/2006/main">
  <p:tag name="NAME" val="Moon"/>
</p:tagLst>
</file>

<file path=ppt/tags/tag546.xml><?xml version="1.0" encoding="utf-8"?>
<p:tagLst xmlns:a="http://schemas.openxmlformats.org/drawingml/2006/main" xmlns:r="http://schemas.openxmlformats.org/officeDocument/2006/relationships" xmlns:p="http://schemas.openxmlformats.org/presentationml/2006/main">
  <p:tag name="NAME" val="Moon"/>
</p:tagLst>
</file>

<file path=ppt/tags/tag547.xml><?xml version="1.0" encoding="utf-8"?>
<p:tagLst xmlns:a="http://schemas.openxmlformats.org/drawingml/2006/main" xmlns:r="http://schemas.openxmlformats.org/officeDocument/2006/relationships" xmlns:p="http://schemas.openxmlformats.org/presentationml/2006/main">
  <p:tag name="ANGLE" val="5"/>
</p:tagLst>
</file>

<file path=ppt/tags/tag548.xml><?xml version="1.0" encoding="utf-8"?>
<p:tagLst xmlns:a="http://schemas.openxmlformats.org/drawingml/2006/main" xmlns:r="http://schemas.openxmlformats.org/officeDocument/2006/relationships" xmlns:p="http://schemas.openxmlformats.org/presentationml/2006/main">
  <p:tag name="ANGLE" val="5"/>
</p:tagLst>
</file>

<file path=ppt/tags/tag549.xml><?xml version="1.0" encoding="utf-8"?>
<p:tagLst xmlns:a="http://schemas.openxmlformats.org/drawingml/2006/main" xmlns:r="http://schemas.openxmlformats.org/officeDocument/2006/relationships" xmlns:p="http://schemas.openxmlformats.org/presentationml/2006/main">
  <p:tag name="ANGLE" val="4"/>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50.xml><?xml version="1.0" encoding="utf-8"?>
<p:tagLst xmlns:a="http://schemas.openxmlformats.org/drawingml/2006/main" xmlns:r="http://schemas.openxmlformats.org/officeDocument/2006/relationships" xmlns:p="http://schemas.openxmlformats.org/presentationml/2006/main">
  <p:tag name="ANGLE" val="4"/>
</p:tagLst>
</file>

<file path=ppt/tags/tag551.xml><?xml version="1.0" encoding="utf-8"?>
<p:tagLst xmlns:a="http://schemas.openxmlformats.org/drawingml/2006/main" xmlns:r="http://schemas.openxmlformats.org/officeDocument/2006/relationships" xmlns:p="http://schemas.openxmlformats.org/presentationml/2006/main">
  <p:tag name="ANGLE" val="3"/>
</p:tagLst>
</file>

<file path=ppt/tags/tag552.xml><?xml version="1.0" encoding="utf-8"?>
<p:tagLst xmlns:a="http://schemas.openxmlformats.org/drawingml/2006/main" xmlns:r="http://schemas.openxmlformats.org/officeDocument/2006/relationships" xmlns:p="http://schemas.openxmlformats.org/presentationml/2006/main">
  <p:tag name="ANGLE" val="3"/>
</p:tagLst>
</file>

<file path=ppt/tags/tag553.xml><?xml version="1.0" encoding="utf-8"?>
<p:tagLst xmlns:a="http://schemas.openxmlformats.org/drawingml/2006/main" xmlns:r="http://schemas.openxmlformats.org/officeDocument/2006/relationships" xmlns:p="http://schemas.openxmlformats.org/presentationml/2006/main">
  <p:tag name="ANGLE" val="2"/>
</p:tagLst>
</file>

<file path=ppt/tags/tag554.xml><?xml version="1.0" encoding="utf-8"?>
<p:tagLst xmlns:a="http://schemas.openxmlformats.org/drawingml/2006/main" xmlns:r="http://schemas.openxmlformats.org/officeDocument/2006/relationships" xmlns:p="http://schemas.openxmlformats.org/presentationml/2006/main">
  <p:tag name="ANGLE" val="2"/>
</p:tagLst>
</file>

<file path=ppt/tags/tag555.xml><?xml version="1.0" encoding="utf-8"?>
<p:tagLst xmlns:a="http://schemas.openxmlformats.org/drawingml/2006/main" xmlns:r="http://schemas.openxmlformats.org/officeDocument/2006/relationships" xmlns:p="http://schemas.openxmlformats.org/presentationml/2006/main">
  <p:tag name="ANGLE" val="1"/>
</p:tagLst>
</file>

<file path=ppt/tags/tag556.xml><?xml version="1.0" encoding="utf-8"?>
<p:tagLst xmlns:a="http://schemas.openxmlformats.org/drawingml/2006/main" xmlns:r="http://schemas.openxmlformats.org/officeDocument/2006/relationships" xmlns:p="http://schemas.openxmlformats.org/presentationml/2006/main">
  <p:tag name="ANGLE" val="1"/>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559.xml><?xml version="1.0" encoding="utf-8"?>
<p:tagLst xmlns:a="http://schemas.openxmlformats.org/drawingml/2006/main" xmlns:r="http://schemas.openxmlformats.org/officeDocument/2006/relationships" xmlns:p="http://schemas.openxmlformats.org/presentationml/2006/main">
  <p:tag name="SHAPENAME" val="LogoImag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0.xml><?xml version="1.0" encoding="utf-8"?>
<p:tagLst xmlns:a="http://schemas.openxmlformats.org/drawingml/2006/main" xmlns:r="http://schemas.openxmlformats.org/officeDocument/2006/relationships" xmlns:p="http://schemas.openxmlformats.org/presentationml/2006/main">
  <p:tag name="SHAPENAME" val="ClientLogo"/>
</p:tagLst>
</file>

<file path=ppt/tags/tag56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62.xml><?xml version="1.0" encoding="utf-8"?>
<p:tagLst xmlns:a="http://schemas.openxmlformats.org/drawingml/2006/main" xmlns:r="http://schemas.openxmlformats.org/officeDocument/2006/relationships" xmlns:p="http://schemas.openxmlformats.org/presentationml/2006/main">
  <p:tag name="SHAPENAME" val="Subtitle"/>
</p:tagLst>
</file>

<file path=ppt/tags/tag563.xml><?xml version="1.0" encoding="utf-8"?>
<p:tagLst xmlns:a="http://schemas.openxmlformats.org/drawingml/2006/main" xmlns:r="http://schemas.openxmlformats.org/officeDocument/2006/relationships" xmlns:p="http://schemas.openxmlformats.org/presentationml/2006/main">
  <p:tag name="SHAPENAME" val="Title"/>
</p:tagLst>
</file>

<file path=ppt/tags/tag564.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5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9.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4.xml><?xml version="1.0" encoding="utf-8"?>
<p:tagLst xmlns:a="http://schemas.openxmlformats.org/drawingml/2006/main" xmlns:r="http://schemas.openxmlformats.org/officeDocument/2006/relationships" xmlns:p="http://schemas.openxmlformats.org/presentationml/2006/main">
  <p:tag name="SHAPENAME" val="5. Source"/>
</p:tagLst>
</file>

<file path=ppt/tags/tag5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8.xml><?xml version="1.0" encoding="utf-8"?>
<p:tagLst xmlns:a="http://schemas.openxmlformats.org/drawingml/2006/main" xmlns:r="http://schemas.openxmlformats.org/officeDocument/2006/relationships" xmlns:p="http://schemas.openxmlformats.org/presentationml/2006/main">
  <p:tag name="SHAPENAME" val="5. Source"/>
</p:tagLst>
</file>

<file path=ppt/tags/tag5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5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4.xml><?xml version="1.0" encoding="utf-8"?>
<p:tagLst xmlns:a="http://schemas.openxmlformats.org/drawingml/2006/main" xmlns:r="http://schemas.openxmlformats.org/officeDocument/2006/relationships" xmlns:p="http://schemas.openxmlformats.org/presentationml/2006/main">
  <p:tag name="SHAPENAME" val="5. Source"/>
</p:tagLst>
</file>

<file path=ppt/tags/tag5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1.xml><?xml version="1.0" encoding="utf-8"?>
<p:tagLst xmlns:a="http://schemas.openxmlformats.org/drawingml/2006/main" xmlns:r="http://schemas.openxmlformats.org/officeDocument/2006/relationships" xmlns:p="http://schemas.openxmlformats.org/presentationml/2006/main">
  <p:tag name="SHAPENAME" val="5. Source"/>
</p:tagLst>
</file>

<file path=ppt/tags/tag5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0.xml><?xml version="1.0" encoding="utf-8"?>
<p:tagLst xmlns:a="http://schemas.openxmlformats.org/drawingml/2006/main" xmlns:r="http://schemas.openxmlformats.org/officeDocument/2006/relationships" xmlns:p="http://schemas.openxmlformats.org/presentationml/2006/main">
  <p:tag name="SHAPENAME" val="5. Source"/>
</p:tagLst>
</file>

<file path=ppt/tags/tag6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6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0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09.xml><?xml version="1.0" encoding="utf-8"?>
<p:tagLst xmlns:a="http://schemas.openxmlformats.org/drawingml/2006/main" xmlns:r="http://schemas.openxmlformats.org/officeDocument/2006/relationships" xmlns:p="http://schemas.openxmlformats.org/presentationml/2006/main">
  <p:tag name="SHAPENAME" val="5. Sourc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6.xml><?xml version="1.0" encoding="utf-8"?>
<p:tagLst xmlns:a="http://schemas.openxmlformats.org/drawingml/2006/main" xmlns:r="http://schemas.openxmlformats.org/officeDocument/2006/relationships" xmlns:p="http://schemas.openxmlformats.org/presentationml/2006/main">
  <p:tag name="SHAPENAME" val="5. Source"/>
</p:tagLst>
</file>

<file path=ppt/tags/tag6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xml><?xml version="1.0" encoding="utf-8"?>
<p:tagLst xmlns:a="http://schemas.openxmlformats.org/drawingml/2006/main" xmlns:r="http://schemas.openxmlformats.org/officeDocument/2006/relationships" xmlns:p="http://schemas.openxmlformats.org/presentationml/2006/main">
  <p:tag name="SHAPENAME" val="5. Source"/>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6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5.xml><?xml version="1.0" encoding="utf-8"?>
<p:tagLst xmlns:a="http://schemas.openxmlformats.org/drawingml/2006/main" xmlns:r="http://schemas.openxmlformats.org/officeDocument/2006/relationships" xmlns:p="http://schemas.openxmlformats.org/presentationml/2006/main">
  <p:tag name="SHAPENAME" val="5. Source"/>
</p:tagLst>
</file>

<file path=ppt/tags/tag6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3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4.xml><?xml version="1.0" encoding="utf-8"?>
<p:tagLst xmlns:a="http://schemas.openxmlformats.org/drawingml/2006/main" xmlns:r="http://schemas.openxmlformats.org/officeDocument/2006/relationships" xmlns:p="http://schemas.openxmlformats.org/presentationml/2006/main">
  <p:tag name="SHAPENAME" val="5. Source"/>
</p:tagLst>
</file>

<file path=ppt/tags/tag6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1.xml><?xml version="1.0" encoding="utf-8"?>
<p:tagLst xmlns:a="http://schemas.openxmlformats.org/drawingml/2006/main" xmlns:r="http://schemas.openxmlformats.org/officeDocument/2006/relationships" xmlns:p="http://schemas.openxmlformats.org/presentationml/2006/main">
  <p:tag name="SHAPENAME" val="5. Source"/>
</p:tagLst>
</file>

<file path=ppt/tags/tag6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5.xml><?xml version="1.0" encoding="utf-8"?>
<p:tagLst xmlns:a="http://schemas.openxmlformats.org/drawingml/2006/main" xmlns:r="http://schemas.openxmlformats.org/officeDocument/2006/relationships" xmlns:p="http://schemas.openxmlformats.org/presentationml/2006/main">
  <p:tag name="SHAPENAME" val="5. Source"/>
</p:tagLst>
</file>

<file path=ppt/tags/tag6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8.xml><?xml version="1.0" encoding="utf-8"?>
<p:tagLst xmlns:a="http://schemas.openxmlformats.org/drawingml/2006/main" xmlns:r="http://schemas.openxmlformats.org/officeDocument/2006/relationships" xmlns:p="http://schemas.openxmlformats.org/presentationml/2006/main">
  <p:tag name="SHAPENAME" val="LogoImage"/>
</p:tagLst>
</file>

<file path=ppt/tags/tag649.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4.xml><?xml version="1.0" encoding="utf-8"?>
<p:tagLst xmlns:a="http://schemas.openxmlformats.org/drawingml/2006/main" xmlns:r="http://schemas.openxmlformats.org/officeDocument/2006/relationships" xmlns:p="http://schemas.openxmlformats.org/presentationml/2006/main">
  <p:tag name="NAME" val="ACET"/>
</p:tagLst>
</file>

<file path=ppt/tags/tag655.xml><?xml version="1.0" encoding="utf-8"?>
<p:tagLst xmlns:a="http://schemas.openxmlformats.org/drawingml/2006/main" xmlns:r="http://schemas.openxmlformats.org/officeDocument/2006/relationships" xmlns:p="http://schemas.openxmlformats.org/presentationml/2006/main">
  <p:tag name="NAME" val="Moon"/>
</p:tagLst>
</file>

<file path=ppt/tags/tag656.xml><?xml version="1.0" encoding="utf-8"?>
<p:tagLst xmlns:a="http://schemas.openxmlformats.org/drawingml/2006/main" xmlns:r="http://schemas.openxmlformats.org/officeDocument/2006/relationships" xmlns:p="http://schemas.openxmlformats.org/presentationml/2006/main">
  <p:tag name="NAME" val="Moon"/>
</p:tagLst>
</file>

<file path=ppt/tags/tag657.xml><?xml version="1.0" encoding="utf-8"?>
<p:tagLst xmlns:a="http://schemas.openxmlformats.org/drawingml/2006/main" xmlns:r="http://schemas.openxmlformats.org/officeDocument/2006/relationships" xmlns:p="http://schemas.openxmlformats.org/presentationml/2006/main">
  <p:tag name="NAME" val="Moon"/>
</p:tagLst>
</file>

<file path=ppt/tags/tag658.xml><?xml version="1.0" encoding="utf-8"?>
<p:tagLst xmlns:a="http://schemas.openxmlformats.org/drawingml/2006/main" xmlns:r="http://schemas.openxmlformats.org/officeDocument/2006/relationships" xmlns:p="http://schemas.openxmlformats.org/presentationml/2006/main">
  <p:tag name="NAME" val="Moon"/>
</p:tagLst>
</file>

<file path=ppt/tags/tag659.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0.xml><?xml version="1.0" encoding="utf-8"?>
<p:tagLst xmlns:a="http://schemas.openxmlformats.org/drawingml/2006/main" xmlns:r="http://schemas.openxmlformats.org/officeDocument/2006/relationships" xmlns:p="http://schemas.openxmlformats.org/presentationml/2006/main">
  <p:tag name="ANGLE" val="5"/>
</p:tagLst>
</file>

<file path=ppt/tags/tag661.xml><?xml version="1.0" encoding="utf-8"?>
<p:tagLst xmlns:a="http://schemas.openxmlformats.org/drawingml/2006/main" xmlns:r="http://schemas.openxmlformats.org/officeDocument/2006/relationships" xmlns:p="http://schemas.openxmlformats.org/presentationml/2006/main">
  <p:tag name="ANGLE" val="5"/>
</p:tagLst>
</file>

<file path=ppt/tags/tag662.xml><?xml version="1.0" encoding="utf-8"?>
<p:tagLst xmlns:a="http://schemas.openxmlformats.org/drawingml/2006/main" xmlns:r="http://schemas.openxmlformats.org/officeDocument/2006/relationships" xmlns:p="http://schemas.openxmlformats.org/presentationml/2006/main">
  <p:tag name="ANGLE" val="4"/>
</p:tagLst>
</file>

<file path=ppt/tags/tag663.xml><?xml version="1.0" encoding="utf-8"?>
<p:tagLst xmlns:a="http://schemas.openxmlformats.org/drawingml/2006/main" xmlns:r="http://schemas.openxmlformats.org/officeDocument/2006/relationships" xmlns:p="http://schemas.openxmlformats.org/presentationml/2006/main">
  <p:tag name="ANGLE" val="4"/>
</p:tagLst>
</file>

<file path=ppt/tags/tag664.xml><?xml version="1.0" encoding="utf-8"?>
<p:tagLst xmlns:a="http://schemas.openxmlformats.org/drawingml/2006/main" xmlns:r="http://schemas.openxmlformats.org/officeDocument/2006/relationships" xmlns:p="http://schemas.openxmlformats.org/presentationml/2006/main">
  <p:tag name="ANGLE" val="3"/>
</p:tagLst>
</file>

<file path=ppt/tags/tag665.xml><?xml version="1.0" encoding="utf-8"?>
<p:tagLst xmlns:a="http://schemas.openxmlformats.org/drawingml/2006/main" xmlns:r="http://schemas.openxmlformats.org/officeDocument/2006/relationships" xmlns:p="http://schemas.openxmlformats.org/presentationml/2006/main">
  <p:tag name="ANGLE" val="3"/>
</p:tagLst>
</file>

<file path=ppt/tags/tag666.xml><?xml version="1.0" encoding="utf-8"?>
<p:tagLst xmlns:a="http://schemas.openxmlformats.org/drawingml/2006/main" xmlns:r="http://schemas.openxmlformats.org/officeDocument/2006/relationships" xmlns:p="http://schemas.openxmlformats.org/presentationml/2006/main">
  <p:tag name="ANGLE" val="2"/>
</p:tagLst>
</file>

<file path=ppt/tags/tag667.xml><?xml version="1.0" encoding="utf-8"?>
<p:tagLst xmlns:a="http://schemas.openxmlformats.org/drawingml/2006/main" xmlns:r="http://schemas.openxmlformats.org/officeDocument/2006/relationships" xmlns:p="http://schemas.openxmlformats.org/presentationml/2006/main">
  <p:tag name="ANGLE" val="2"/>
</p:tagLst>
</file>

<file path=ppt/tags/tag668.xml><?xml version="1.0" encoding="utf-8"?>
<p:tagLst xmlns:a="http://schemas.openxmlformats.org/drawingml/2006/main" xmlns:r="http://schemas.openxmlformats.org/officeDocument/2006/relationships" xmlns:p="http://schemas.openxmlformats.org/presentationml/2006/main">
  <p:tag name="ANGLE" val="1"/>
</p:tagLst>
</file>

<file path=ppt/tags/tag669.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3.xml><?xml version="1.0" encoding="utf-8"?>
<p:tagLst xmlns:a="http://schemas.openxmlformats.org/drawingml/2006/main" xmlns:r="http://schemas.openxmlformats.org/officeDocument/2006/relationships" xmlns:p="http://schemas.openxmlformats.org/presentationml/2006/main">
  <p:tag name="SHAPENAME" val="Subtitle"/>
</p:tagLst>
</file>

<file path=ppt/tags/tag674.xml><?xml version="1.0" encoding="utf-8"?>
<p:tagLst xmlns:a="http://schemas.openxmlformats.org/drawingml/2006/main" xmlns:r="http://schemas.openxmlformats.org/officeDocument/2006/relationships" xmlns:p="http://schemas.openxmlformats.org/presentationml/2006/main">
  <p:tag name="SHAPENAME" val="Titl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7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8.xml><?xml version="1.0" encoding="utf-8"?>
<p:tagLst xmlns:a="http://schemas.openxmlformats.org/drawingml/2006/main" xmlns:r="http://schemas.openxmlformats.org/officeDocument/2006/relationships" xmlns:p="http://schemas.openxmlformats.org/presentationml/2006/main">
  <p:tag name="SHAPENAME" val="Subtitle"/>
</p:tagLst>
</file>

<file path=ppt/tags/tag679.xml><?xml version="1.0" encoding="utf-8"?>
<p:tagLst xmlns:a="http://schemas.openxmlformats.org/drawingml/2006/main" xmlns:r="http://schemas.openxmlformats.org/officeDocument/2006/relationships" xmlns:p="http://schemas.openxmlformats.org/presentationml/2006/main">
  <p:tag name="SHAPENAME" val="Title"/>
</p:tagLst>
</file>

<file path=ppt/tags/tag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4.xml><?xml version="1.0" encoding="utf-8"?>
<p:tagLst xmlns:a="http://schemas.openxmlformats.org/drawingml/2006/main" xmlns:r="http://schemas.openxmlformats.org/officeDocument/2006/relationships" xmlns:p="http://schemas.openxmlformats.org/presentationml/2006/main">
  <p:tag name="SHAPENAME" val="5. Source"/>
</p:tagLst>
</file>

<file path=ppt/tags/tag6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6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1.xml><?xml version="1.0" encoding="utf-8"?>
<p:tagLst xmlns:a="http://schemas.openxmlformats.org/drawingml/2006/main" xmlns:r="http://schemas.openxmlformats.org/officeDocument/2006/relationships" xmlns:p="http://schemas.openxmlformats.org/presentationml/2006/main">
  <p:tag name="SHAPENAME" val="5. Source"/>
</p:tagLst>
</file>

<file path=ppt/tags/tag6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6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7.xml><?xml version="1.0" encoding="utf-8"?>
<p:tagLst xmlns:a="http://schemas.openxmlformats.org/drawingml/2006/main" xmlns:r="http://schemas.openxmlformats.org/officeDocument/2006/relationships" xmlns:p="http://schemas.openxmlformats.org/presentationml/2006/main">
  <p:tag name="SHAPENAME" val="5. Source"/>
</p:tagLst>
</file>

<file path=ppt/tags/tag6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0.xml><?xml version="1.0" encoding="utf-8"?>
<p:tagLst xmlns:a="http://schemas.openxmlformats.org/drawingml/2006/main" xmlns:r="http://schemas.openxmlformats.org/officeDocument/2006/relationships" xmlns:p="http://schemas.openxmlformats.org/presentationml/2006/main">
  <p:tag name="SHAPENAME" val="5. Source"/>
</p:tagLst>
</file>

<file path=ppt/tags/tag7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8.xml><?xml version="1.0" encoding="utf-8"?>
<p:tagLst xmlns:a="http://schemas.openxmlformats.org/drawingml/2006/main" xmlns:r="http://schemas.openxmlformats.org/officeDocument/2006/relationships" xmlns:p="http://schemas.openxmlformats.org/presentationml/2006/main">
  <p:tag name="SHAPENAME" val="5. Source"/>
</p:tagLst>
</file>

<file path=ppt/tags/tag7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6.xml><?xml version="1.0" encoding="utf-8"?>
<p:tagLst xmlns:a="http://schemas.openxmlformats.org/drawingml/2006/main" xmlns:r="http://schemas.openxmlformats.org/officeDocument/2006/relationships" xmlns:p="http://schemas.openxmlformats.org/presentationml/2006/main">
  <p:tag name="SHAPENAME" val="5. Source"/>
</p:tagLst>
</file>

<file path=ppt/tags/tag7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3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4.xml><?xml version="1.0" encoding="utf-8"?>
<p:tagLst xmlns:a="http://schemas.openxmlformats.org/drawingml/2006/main" xmlns:r="http://schemas.openxmlformats.org/officeDocument/2006/relationships" xmlns:p="http://schemas.openxmlformats.org/presentationml/2006/main">
  <p:tag name="SHAPENAME" val="5. Source"/>
</p:tagLst>
</file>

<file path=ppt/tags/tag7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2.xml><?xml version="1.0" encoding="utf-8"?>
<p:tagLst xmlns:a="http://schemas.openxmlformats.org/drawingml/2006/main" xmlns:r="http://schemas.openxmlformats.org/officeDocument/2006/relationships" xmlns:p="http://schemas.openxmlformats.org/presentationml/2006/main">
  <p:tag name="SHAPENAME" val="5. Source"/>
</p:tagLst>
</file>

<file path=ppt/tags/tag7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4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0.xml><?xml version="1.0" encoding="utf-8"?>
<p:tagLst xmlns:a="http://schemas.openxmlformats.org/drawingml/2006/main" xmlns:r="http://schemas.openxmlformats.org/officeDocument/2006/relationships" xmlns:p="http://schemas.openxmlformats.org/presentationml/2006/main">
  <p:tag name="SHAPENAME" val="5. Source"/>
</p:tagLst>
</file>

<file path=ppt/tags/tag7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6.xml><?xml version="1.0" encoding="utf-8"?>
<p:tagLst xmlns:a="http://schemas.openxmlformats.org/drawingml/2006/main" xmlns:r="http://schemas.openxmlformats.org/officeDocument/2006/relationships" xmlns:p="http://schemas.openxmlformats.org/presentationml/2006/main">
  <p:tag name="SHAPENAME" val="5. Source"/>
</p:tagLst>
</file>

<file path=ppt/tags/tag7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0.xml><?xml version="1.0" encoding="utf-8"?>
<p:tagLst xmlns:a="http://schemas.openxmlformats.org/drawingml/2006/main" xmlns:r="http://schemas.openxmlformats.org/officeDocument/2006/relationships" xmlns:p="http://schemas.openxmlformats.org/presentationml/2006/main">
  <p:tag name="SHAPENAME" val="5. Source"/>
</p:tagLst>
</file>

<file path=ppt/tags/tag7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SHAPENAME" val="5. Source"/>
</p:tagLst>
</file>

<file path=ppt/tags/tag7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6.xml><?xml version="1.0" encoding="utf-8"?>
<p:tagLst xmlns:a="http://schemas.openxmlformats.org/drawingml/2006/main" xmlns:r="http://schemas.openxmlformats.org/officeDocument/2006/relationships" xmlns:p="http://schemas.openxmlformats.org/presentationml/2006/main">
  <p:tag name="SHAPENAME" val="5. Source"/>
</p:tagLst>
</file>

<file path=ppt/tags/tag7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2.xml><?xml version="1.0" encoding="utf-8"?>
<p:tagLst xmlns:a="http://schemas.openxmlformats.org/drawingml/2006/main" xmlns:r="http://schemas.openxmlformats.org/officeDocument/2006/relationships" xmlns:p="http://schemas.openxmlformats.org/presentationml/2006/main">
  <p:tag name="SHAPENAME" val="5. Source"/>
</p:tagLst>
</file>

<file path=ppt/tags/tag7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80.xml><?xml version="1.0" encoding="utf-8"?>
<p:tagLst xmlns:a="http://schemas.openxmlformats.org/drawingml/2006/main" xmlns:r="http://schemas.openxmlformats.org/officeDocument/2006/relationships" xmlns:p="http://schemas.openxmlformats.org/presentationml/2006/main">
  <p:tag name="SHAPENAME" val="5. Source"/>
</p:tagLst>
</file>

<file path=ppt/tags/tag7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78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8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9.xml><?xml version="1.0" encoding="utf-8"?>
<p:tagLst xmlns:a="http://schemas.openxmlformats.org/drawingml/2006/main" xmlns:r="http://schemas.openxmlformats.org/officeDocument/2006/relationships" xmlns:p="http://schemas.openxmlformats.org/presentationml/2006/main">
  <p:tag name="SHAPENAME" val="Grid"/>
</p:tagLst>
</file>

<file path=ppt/tags/tag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0.xml><?xml version="1.0" encoding="utf-8"?>
<p:tagLst xmlns:a="http://schemas.openxmlformats.org/drawingml/2006/main" xmlns:r="http://schemas.openxmlformats.org/officeDocument/2006/relationships" xmlns:p="http://schemas.openxmlformats.org/presentationml/2006/main">
  <p:tag name="NAME" val="Moon"/>
</p:tagLst>
</file>

<file path=ppt/tags/tag791.xml><?xml version="1.0" encoding="utf-8"?>
<p:tagLst xmlns:a="http://schemas.openxmlformats.org/drawingml/2006/main" xmlns:r="http://schemas.openxmlformats.org/officeDocument/2006/relationships" xmlns:p="http://schemas.openxmlformats.org/presentationml/2006/main">
  <p:tag name="NAME" val="Moon"/>
</p:tagLst>
</file>

<file path=ppt/tags/tag792.xml><?xml version="1.0" encoding="utf-8"?>
<p:tagLst xmlns:a="http://schemas.openxmlformats.org/drawingml/2006/main" xmlns:r="http://schemas.openxmlformats.org/officeDocument/2006/relationships" xmlns:p="http://schemas.openxmlformats.org/presentationml/2006/main">
  <p:tag name="NAME" val="Moon"/>
</p:tagLst>
</file>

<file path=ppt/tags/tag793.xml><?xml version="1.0" encoding="utf-8"?>
<p:tagLst xmlns:a="http://schemas.openxmlformats.org/drawingml/2006/main" xmlns:r="http://schemas.openxmlformats.org/officeDocument/2006/relationships" xmlns:p="http://schemas.openxmlformats.org/presentationml/2006/main">
  <p:tag name="NAME" val="Moon"/>
</p:tagLst>
</file>

<file path=ppt/tags/tag794.xml><?xml version="1.0" encoding="utf-8"?>
<p:tagLst xmlns:a="http://schemas.openxmlformats.org/drawingml/2006/main" xmlns:r="http://schemas.openxmlformats.org/officeDocument/2006/relationships" xmlns:p="http://schemas.openxmlformats.org/presentationml/2006/main">
  <p:tag name="NAME" val="Moon"/>
</p:tagLst>
</file>

<file path=ppt/tags/tag795.xml><?xml version="1.0" encoding="utf-8"?>
<p:tagLst xmlns:a="http://schemas.openxmlformats.org/drawingml/2006/main" xmlns:r="http://schemas.openxmlformats.org/officeDocument/2006/relationships" xmlns:p="http://schemas.openxmlformats.org/presentationml/2006/main">
  <p:tag name="ANGLE" val="5"/>
</p:tagLst>
</file>

<file path=ppt/tags/tag796.xml><?xml version="1.0" encoding="utf-8"?>
<p:tagLst xmlns:a="http://schemas.openxmlformats.org/drawingml/2006/main" xmlns:r="http://schemas.openxmlformats.org/officeDocument/2006/relationships" xmlns:p="http://schemas.openxmlformats.org/presentationml/2006/main">
  <p:tag name="ANGLE" val="5"/>
</p:tagLst>
</file>

<file path=ppt/tags/tag797.xml><?xml version="1.0" encoding="utf-8"?>
<p:tagLst xmlns:a="http://schemas.openxmlformats.org/drawingml/2006/main" xmlns:r="http://schemas.openxmlformats.org/officeDocument/2006/relationships" xmlns:p="http://schemas.openxmlformats.org/presentationml/2006/main">
  <p:tag name="ANGLE" val="4"/>
</p:tagLst>
</file>

<file path=ppt/tags/tag798.xml><?xml version="1.0" encoding="utf-8"?>
<p:tagLst xmlns:a="http://schemas.openxmlformats.org/drawingml/2006/main" xmlns:r="http://schemas.openxmlformats.org/officeDocument/2006/relationships" xmlns:p="http://schemas.openxmlformats.org/presentationml/2006/main">
  <p:tag name="ANGLE" val="4"/>
</p:tagLst>
</file>

<file path=ppt/tags/tag799.xml><?xml version="1.0" encoding="utf-8"?>
<p:tagLst xmlns:a="http://schemas.openxmlformats.org/drawingml/2006/main" xmlns:r="http://schemas.openxmlformats.org/officeDocument/2006/relationships" xmlns:p="http://schemas.openxmlformats.org/presentationml/2006/main">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0.xml><?xml version="1.0" encoding="utf-8"?>
<p:tagLst xmlns:a="http://schemas.openxmlformats.org/drawingml/2006/main" xmlns:r="http://schemas.openxmlformats.org/officeDocument/2006/relationships" xmlns:p="http://schemas.openxmlformats.org/presentationml/2006/main">
  <p:tag name="ANGLE" val="3"/>
</p:tagLst>
</file>

<file path=ppt/tags/tag801.xml><?xml version="1.0" encoding="utf-8"?>
<p:tagLst xmlns:a="http://schemas.openxmlformats.org/drawingml/2006/main" xmlns:r="http://schemas.openxmlformats.org/officeDocument/2006/relationships" xmlns:p="http://schemas.openxmlformats.org/presentationml/2006/main">
  <p:tag name="ANGLE" val="2"/>
</p:tagLst>
</file>

<file path=ppt/tags/tag802.xml><?xml version="1.0" encoding="utf-8"?>
<p:tagLst xmlns:a="http://schemas.openxmlformats.org/drawingml/2006/main" xmlns:r="http://schemas.openxmlformats.org/officeDocument/2006/relationships" xmlns:p="http://schemas.openxmlformats.org/presentationml/2006/main">
  <p:tag name="ANGLE" val="2"/>
</p:tagLst>
</file>

<file path=ppt/tags/tag803.xml><?xml version="1.0" encoding="utf-8"?>
<p:tagLst xmlns:a="http://schemas.openxmlformats.org/drawingml/2006/main" xmlns:r="http://schemas.openxmlformats.org/officeDocument/2006/relationships" xmlns:p="http://schemas.openxmlformats.org/presentationml/2006/main">
  <p:tag name="ANGLE" val="1"/>
</p:tagLst>
</file>

<file path=ppt/tags/tag804.xml><?xml version="1.0" encoding="utf-8"?>
<p:tagLst xmlns:a="http://schemas.openxmlformats.org/drawingml/2006/main" xmlns:r="http://schemas.openxmlformats.org/officeDocument/2006/relationships" xmlns:p="http://schemas.openxmlformats.org/presentationml/2006/main">
  <p:tag name="ANGLE" val="1"/>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807.xml><?xml version="1.0" encoding="utf-8"?>
<p:tagLst xmlns:a="http://schemas.openxmlformats.org/drawingml/2006/main" xmlns:r="http://schemas.openxmlformats.org/officeDocument/2006/relationships" xmlns:p="http://schemas.openxmlformats.org/presentationml/2006/main">
  <p:tag name="SHAPENAME" val="LogoImage"/>
</p:tagLst>
</file>

<file path=ppt/tags/tag808.xml><?xml version="1.0" encoding="utf-8"?>
<p:tagLst xmlns:a="http://schemas.openxmlformats.org/drawingml/2006/main" xmlns:r="http://schemas.openxmlformats.org/officeDocument/2006/relationships" xmlns:p="http://schemas.openxmlformats.org/presentationml/2006/main">
  <p:tag name="SHAPENAME" val="ClientLogo"/>
</p:tagLst>
</file>

<file path=ppt/tags/tag80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10.xml><?xml version="1.0" encoding="utf-8"?>
<p:tagLst xmlns:a="http://schemas.openxmlformats.org/drawingml/2006/main" xmlns:r="http://schemas.openxmlformats.org/officeDocument/2006/relationships" xmlns:p="http://schemas.openxmlformats.org/presentationml/2006/main">
  <p:tag name="SHAPENAME" val="Subtitle"/>
</p:tagLst>
</file>

<file path=ppt/tags/tag811.xml><?xml version="1.0" encoding="utf-8"?>
<p:tagLst xmlns:a="http://schemas.openxmlformats.org/drawingml/2006/main" xmlns:r="http://schemas.openxmlformats.org/officeDocument/2006/relationships" xmlns:p="http://schemas.openxmlformats.org/presentationml/2006/main">
  <p:tag name="SHAPENAME" val="Title"/>
</p:tagLst>
</file>

<file path=ppt/tags/tag812.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8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7.xml><?xml version="1.0" encoding="utf-8"?>
<p:tagLst xmlns:a="http://schemas.openxmlformats.org/drawingml/2006/main" xmlns:r="http://schemas.openxmlformats.org/officeDocument/2006/relationships" xmlns:p="http://schemas.openxmlformats.org/presentationml/2006/main">
  <p:tag name="SHAPENAME" val="5. Source"/>
</p:tagLst>
</file>

<file path=ppt/tags/tag8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2.xml><?xml version="1.0" encoding="utf-8"?>
<p:tagLst xmlns:a="http://schemas.openxmlformats.org/drawingml/2006/main" xmlns:r="http://schemas.openxmlformats.org/officeDocument/2006/relationships" xmlns:p="http://schemas.openxmlformats.org/presentationml/2006/main">
  <p:tag name="SHAPENAME" val="5. Source"/>
</p:tagLst>
</file>

<file path=ppt/tags/tag8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6.xml><?xml version="1.0" encoding="utf-8"?>
<p:tagLst xmlns:a="http://schemas.openxmlformats.org/drawingml/2006/main" xmlns:r="http://schemas.openxmlformats.org/officeDocument/2006/relationships" xmlns:p="http://schemas.openxmlformats.org/presentationml/2006/main">
  <p:tag name="SHAPENAME" val="5. Source"/>
</p:tagLst>
</file>

<file path=ppt/tags/tag8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2.xml><?xml version="1.0" encoding="utf-8"?>
<p:tagLst xmlns:a="http://schemas.openxmlformats.org/drawingml/2006/main" xmlns:r="http://schemas.openxmlformats.org/officeDocument/2006/relationships" xmlns:p="http://schemas.openxmlformats.org/presentationml/2006/main">
  <p:tag name="SHAPENAME" val="5. Source"/>
</p:tagLst>
</file>

<file path=ppt/tags/tag8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8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9.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8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8.xml><?xml version="1.0" encoding="utf-8"?>
<p:tagLst xmlns:a="http://schemas.openxmlformats.org/drawingml/2006/main" xmlns:r="http://schemas.openxmlformats.org/officeDocument/2006/relationships" xmlns:p="http://schemas.openxmlformats.org/presentationml/2006/main">
  <p:tag name="SHAPENAME" val="5. Source"/>
</p:tagLst>
</file>

<file path=ppt/tags/tag8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8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7.xml><?xml version="1.0" encoding="utf-8"?>
<p:tagLst xmlns:a="http://schemas.openxmlformats.org/drawingml/2006/main" xmlns:r="http://schemas.openxmlformats.org/officeDocument/2006/relationships" xmlns:p="http://schemas.openxmlformats.org/presentationml/2006/main">
  <p:tag name="SHAPENAME" val="5. Source"/>
</p:tagLst>
</file>

<file path=ppt/tags/tag8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SHAPENAME" val="5. Source"/>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4.xml><?xml version="1.0" encoding="utf-8"?>
<p:tagLst xmlns:a="http://schemas.openxmlformats.org/drawingml/2006/main" xmlns:r="http://schemas.openxmlformats.org/officeDocument/2006/relationships" xmlns:p="http://schemas.openxmlformats.org/presentationml/2006/main">
  <p:tag name="SHAPENAME" val="5. Source"/>
</p:tagLst>
</file>

<file path=ppt/tags/tag8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3.xml><?xml version="1.0" encoding="utf-8"?>
<p:tagLst xmlns:a="http://schemas.openxmlformats.org/drawingml/2006/main" xmlns:r="http://schemas.openxmlformats.org/officeDocument/2006/relationships" xmlns:p="http://schemas.openxmlformats.org/presentationml/2006/main">
  <p:tag name="SHAPENAME" val="5. Source"/>
</p:tagLst>
</file>

<file path=ppt/tags/tag8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2.xml><?xml version="1.0" encoding="utf-8"?>
<p:tagLst xmlns:a="http://schemas.openxmlformats.org/drawingml/2006/main" xmlns:r="http://schemas.openxmlformats.org/officeDocument/2006/relationships" xmlns:p="http://schemas.openxmlformats.org/presentationml/2006/main">
  <p:tag name="SHAPENAME" val="5. Source"/>
</p:tagLst>
</file>

<file path=ppt/tags/tag8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9.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3.xml><?xml version="1.0" encoding="utf-8"?>
<p:tagLst xmlns:a="http://schemas.openxmlformats.org/drawingml/2006/main" xmlns:r="http://schemas.openxmlformats.org/officeDocument/2006/relationships" xmlns:p="http://schemas.openxmlformats.org/presentationml/2006/main">
  <p:tag name="SHAPENAME" val="5. Source"/>
</p:tagLst>
</file>

<file path=ppt/tags/tag8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6.xml><?xml version="1.0" encoding="utf-8"?>
<p:tagLst xmlns:a="http://schemas.openxmlformats.org/drawingml/2006/main" xmlns:r="http://schemas.openxmlformats.org/officeDocument/2006/relationships" xmlns:p="http://schemas.openxmlformats.org/presentationml/2006/main">
  <p:tag name="SHAPENAME" val="LogoImage"/>
</p:tagLst>
</file>

<file path=ppt/tags/tag897.xml><?xml version="1.0" encoding="utf-8"?>
<p:tagLst xmlns:a="http://schemas.openxmlformats.org/drawingml/2006/main" xmlns:r="http://schemas.openxmlformats.org/officeDocument/2006/relationships" xmlns:p="http://schemas.openxmlformats.org/presentationml/2006/main">
  <p:tag name="SHAPENAME" val="5. Source"/>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1.xml><?xml version="1.0" encoding="utf-8"?>
<p:tagLst xmlns:a="http://schemas.openxmlformats.org/drawingml/2006/main" xmlns:r="http://schemas.openxmlformats.org/officeDocument/2006/relationships" xmlns:p="http://schemas.openxmlformats.org/presentationml/2006/main">
  <p:tag name="NAME" val="TrackerNumBlue"/>
</p:tagLst>
</file>

<file path=ppt/tags/tag9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08.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09.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0.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1.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2.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3.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4.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5.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6.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8.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1.xml><?xml version="1.0" encoding="utf-8"?>
<p:tagLst xmlns:a="http://schemas.openxmlformats.org/drawingml/2006/main" xmlns:r="http://schemas.openxmlformats.org/officeDocument/2006/relationships" xmlns:p="http://schemas.openxmlformats.org/presentationml/2006/main">
  <p:tag name="NAME" val="LineBasicImpact"/>
</p:tagLst>
</file>

<file path=ppt/tags/tag922.xml><?xml version="1.0" encoding="utf-8"?>
<p:tagLst xmlns:a="http://schemas.openxmlformats.org/drawingml/2006/main" xmlns:r="http://schemas.openxmlformats.org/officeDocument/2006/relationships" xmlns:p="http://schemas.openxmlformats.org/presentationml/2006/main">
  <p:tag name="NAME" val="LineBasicImpact"/>
</p:tagLst>
</file>

<file path=ppt/tags/tag923.xml><?xml version="1.0" encoding="utf-8"?>
<p:tagLst xmlns:a="http://schemas.openxmlformats.org/drawingml/2006/main" xmlns:r="http://schemas.openxmlformats.org/officeDocument/2006/relationships" xmlns:p="http://schemas.openxmlformats.org/presentationml/2006/main">
  <p:tag name="NAME" val="LineBasicImpact"/>
</p:tagLst>
</file>

<file path=ppt/tags/tag924.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0tY171eA42go7XdlGi.ap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c3XB5laKC5ulzFaierNKuA"/>
</p:tagLst>
</file>

<file path=ppt/tags/tag9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1nstoFafm7oNx.jKwQwn3w"/>
</p:tagLst>
</file>

<file path=ppt/tags/tag94.xml><?xml version="1.0" encoding="utf-8"?>
<p:tagLst xmlns:a="http://schemas.openxmlformats.org/drawingml/2006/main" xmlns:r="http://schemas.openxmlformats.org/officeDocument/2006/relationships" xmlns:p="http://schemas.openxmlformats.org/presentationml/2006/main">
  <p:tag name="SHAPENAME" val="5. Source"/>
</p:tagLst>
</file>

<file path=ppt/tags/tag9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1.xml><?xml version="1.0" encoding="utf-8"?>
<p:tagLst xmlns:a="http://schemas.openxmlformats.org/drawingml/2006/main" xmlns:r="http://schemas.openxmlformats.org/officeDocument/2006/relationships" xmlns:p="http://schemas.openxmlformats.org/presentationml/2006/main">
  <p:tag name="NAME" val="CustomIcon"/>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48.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52.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nOVL7frElrEoIXLmKhth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0tY171eA42go7XdlGi.ap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8ePFG67FNgHlTZPoDVLVU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W0sebrxBn8yufx06tYaeQ"/>
</p:tagLst>
</file>

<file path=ppt/tags/tag9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zUaz8ygjcfg284yn4YmWi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zgMZaJ.tjjHV40FL4fgXw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0tY171eA42go7XdlGi.ap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Fx976xzipvDiBTHWiQzMrQ"/>
</p:tagLst>
</file>

<file path=ppt/tags/tag9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76.xml><?xml version="1.0" encoding="utf-8"?>
<p:tagLst xmlns:a="http://schemas.openxmlformats.org/drawingml/2006/main" xmlns:r="http://schemas.openxmlformats.org/officeDocument/2006/relationships" xmlns:p="http://schemas.openxmlformats.org/presentationml/2006/main">
  <p:tag name="NAME" val="TrackerNumBlue"/>
</p:tagLst>
</file>

<file path=ppt/tags/tag977.xml><?xml version="1.0" encoding="utf-8"?>
<p:tagLst xmlns:a="http://schemas.openxmlformats.org/drawingml/2006/main" xmlns:r="http://schemas.openxmlformats.org/officeDocument/2006/relationships" xmlns:p="http://schemas.openxmlformats.org/presentationml/2006/main">
  <p:tag name="NAME" val="TrackerNumBlue"/>
</p:tagLst>
</file>

<file path=ppt/tags/tag978.xml><?xml version="1.0" encoding="utf-8"?>
<p:tagLst xmlns:a="http://schemas.openxmlformats.org/drawingml/2006/main" xmlns:r="http://schemas.openxmlformats.org/officeDocument/2006/relationships" xmlns:p="http://schemas.openxmlformats.org/presentationml/2006/main">
  <p:tag name="NAME" val="TrackerNumBlue"/>
</p:tagLst>
</file>

<file path=ppt/tags/tag979.xml><?xml version="1.0" encoding="utf-8"?>
<p:tagLst xmlns:a="http://schemas.openxmlformats.org/drawingml/2006/main" xmlns:r="http://schemas.openxmlformats.org/officeDocument/2006/relationships" xmlns:p="http://schemas.openxmlformats.org/presentationml/2006/main">
  <p:tag name="NAME" val="TrackerNumBlue"/>
</p:tagLst>
</file>

<file path=ppt/tags/tag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0.xml><?xml version="1.0" encoding="utf-8"?>
<p:tagLst xmlns:a="http://schemas.openxmlformats.org/drawingml/2006/main" xmlns:r="http://schemas.openxmlformats.org/officeDocument/2006/relationships" xmlns:p="http://schemas.openxmlformats.org/presentationml/2006/main">
  <p:tag name="NAME" val="TrackerNumBlue"/>
</p:tagLst>
</file>

<file path=ppt/tags/tag981.xml><?xml version="1.0" encoding="utf-8"?>
<p:tagLst xmlns:a="http://schemas.openxmlformats.org/drawingml/2006/main" xmlns:r="http://schemas.openxmlformats.org/officeDocument/2006/relationships" xmlns:p="http://schemas.openxmlformats.org/presentationml/2006/main">
  <p:tag name="NAME" val="TrackerNumBlue"/>
</p:tagLst>
</file>

<file path=ppt/tags/tag982.xml><?xml version="1.0" encoding="utf-8"?>
<p:tagLst xmlns:a="http://schemas.openxmlformats.org/drawingml/2006/main" xmlns:r="http://schemas.openxmlformats.org/officeDocument/2006/relationships" xmlns:p="http://schemas.openxmlformats.org/presentationml/2006/main">
  <p:tag name="NAME" val="TrackerNumBlue"/>
</p:tagLst>
</file>

<file path=ppt/tags/tag983.xml><?xml version="1.0" encoding="utf-8"?>
<p:tagLst xmlns:a="http://schemas.openxmlformats.org/drawingml/2006/main" xmlns:r="http://schemas.openxmlformats.org/officeDocument/2006/relationships" xmlns:p="http://schemas.openxmlformats.org/presentationml/2006/main">
  <p:tag name="NAME" val="TrackerNumBlue"/>
</p:tagLst>
</file>

<file path=ppt/tags/tag984.xml><?xml version="1.0" encoding="utf-8"?>
<p:tagLst xmlns:a="http://schemas.openxmlformats.org/drawingml/2006/main" xmlns:r="http://schemas.openxmlformats.org/officeDocument/2006/relationships" xmlns:p="http://schemas.openxmlformats.org/presentationml/2006/main">
  <p:tag name="NAME" val="TrackerNumBlue"/>
</p:tagLst>
</file>

<file path=ppt/tags/tag985.xml><?xml version="1.0" encoding="utf-8"?>
<p:tagLst xmlns:a="http://schemas.openxmlformats.org/drawingml/2006/main" xmlns:r="http://schemas.openxmlformats.org/officeDocument/2006/relationships" xmlns:p="http://schemas.openxmlformats.org/presentationml/2006/main">
  <p:tag name="NAME" val="TrackerNumBlue"/>
</p:tagLst>
</file>

<file path=ppt/tags/tag986.xml><?xml version="1.0" encoding="utf-8"?>
<p:tagLst xmlns:a="http://schemas.openxmlformats.org/drawingml/2006/main" xmlns:r="http://schemas.openxmlformats.org/officeDocument/2006/relationships" xmlns:p="http://schemas.openxmlformats.org/presentationml/2006/main">
  <p:tag name="NAME" val="TrackerNumBlue"/>
</p:tagLst>
</file>

<file path=ppt/tags/tag987.xml><?xml version="1.0" encoding="utf-8"?>
<p:tagLst xmlns:a="http://schemas.openxmlformats.org/drawingml/2006/main" xmlns:r="http://schemas.openxmlformats.org/officeDocument/2006/relationships" xmlns:p="http://schemas.openxmlformats.org/presentationml/2006/main">
  <p:tag name="NAME" val="TrackerNumBlue"/>
</p:tagLst>
</file>

<file path=ppt/tags/tag988.xml><?xml version="1.0" encoding="utf-8"?>
<p:tagLst xmlns:a="http://schemas.openxmlformats.org/drawingml/2006/main" xmlns:r="http://schemas.openxmlformats.org/officeDocument/2006/relationships" xmlns:p="http://schemas.openxmlformats.org/presentationml/2006/main">
  <p:tag name="NAME" val="TrackerNumBlue"/>
</p:tagLst>
</file>

<file path=ppt/tags/tag989.xml><?xml version="1.0" encoding="utf-8"?>
<p:tagLst xmlns:a="http://schemas.openxmlformats.org/drawingml/2006/main" xmlns:r="http://schemas.openxmlformats.org/officeDocument/2006/relationships" xmlns:p="http://schemas.openxmlformats.org/presentationml/2006/main">
  <p:tag name="NAME" val="TrackerNumBlue"/>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0.xml><?xml version="1.0" encoding="utf-8"?>
<p:tagLst xmlns:a="http://schemas.openxmlformats.org/drawingml/2006/main" xmlns:r="http://schemas.openxmlformats.org/officeDocument/2006/relationships" xmlns:p="http://schemas.openxmlformats.org/presentationml/2006/main">
  <p:tag name="NAME" val="TrackerNumBlue"/>
</p:tagLst>
</file>

<file path=ppt/tags/tag991.xml><?xml version="1.0" encoding="utf-8"?>
<p:tagLst xmlns:a="http://schemas.openxmlformats.org/drawingml/2006/main" xmlns:r="http://schemas.openxmlformats.org/officeDocument/2006/relationships" xmlns:p="http://schemas.openxmlformats.org/presentationml/2006/main">
  <p:tag name="NAME" val="TrackerNumBlue"/>
</p:tagLst>
</file>

<file path=ppt/tags/tag992.xml><?xml version="1.0" encoding="utf-8"?>
<p:tagLst xmlns:a="http://schemas.openxmlformats.org/drawingml/2006/main" xmlns:r="http://schemas.openxmlformats.org/officeDocument/2006/relationships" xmlns:p="http://schemas.openxmlformats.org/presentationml/2006/main">
  <p:tag name="NAME" val="TrackerNumBlue"/>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6.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99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9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a:themeElements>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Z3SOGI_OFF_v1.potx" id="{4705DDB6-C226-4FE9-A37E-ABCE75A4696F}" vid="{3E633D8F-A308-4692-B56A-57CD362C7953}"/>
    </a:ext>
  </a:extLst>
</a:theme>
</file>

<file path=ppt/theme/theme2.xml><?xml version="1.0" encoding="utf-8"?>
<a:theme xmlns:a="http://schemas.openxmlformats.org/drawingml/2006/main" name="Contrast">
  <a:themeElements>
    <a:clrScheme name="Scheme2">
      <a:dk1>
        <a:srgbClr val="FFFFFF"/>
      </a:dk1>
      <a:lt1>
        <a:srgbClr val="051C2C"/>
      </a:lt1>
      <a:dk2>
        <a:srgbClr val="000000"/>
      </a:dk2>
      <a:lt2>
        <a:srgbClr val="000000"/>
      </a:lt2>
      <a:accent1>
        <a:srgbClr val="FFFFFF"/>
      </a:accent1>
      <a:accent2>
        <a:srgbClr val="4169E1"/>
      </a:accent2>
      <a:accent3>
        <a:srgbClr val="758AA7"/>
      </a:accent3>
      <a:accent4>
        <a:srgbClr val="A5A5A5"/>
      </a:accent4>
      <a:accent5>
        <a:srgbClr val="DDDDDD"/>
      </a:accent5>
      <a:accent6>
        <a:srgbClr val="E6503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51C2C"/>
        </a:lt1>
        <a:dk2>
          <a:srgbClr val="000000"/>
        </a:dk2>
        <a:lt2>
          <a:srgbClr val="000000"/>
        </a:lt2>
        <a:accent1>
          <a:srgbClr val="FFFFFF"/>
        </a:accent1>
        <a:accent2>
          <a:srgbClr val="4169E1"/>
        </a:accent2>
        <a:accent3>
          <a:srgbClr val="758AA7"/>
        </a:accent3>
        <a:accent4>
          <a:srgbClr val="A5A5A5"/>
        </a:accent4>
        <a:accent5>
          <a:srgbClr val="DDDDDD"/>
        </a:accent5>
        <a:accent6>
          <a:srgbClr val="E6503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Z3SOGI_OFF_v1.potx" id="{4705DDB6-C226-4FE9-A37E-ABCE75A4696F}" vid="{39F1442D-ECA7-4DF9-9000-B8BDCCE2DB8A}"/>
    </a:ext>
  </a:extLst>
</a:theme>
</file>

<file path=ppt/theme/theme3.xml><?xml version="1.0" encoding="utf-8"?>
<a:theme xmlns:a="http://schemas.openxmlformats.org/drawingml/2006/main" name="White">
  <a:themeElements>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Z3SOGI_OFF_v1.potx" id="{4705DDB6-C226-4FE9-A37E-ABCE75A4696F}" vid="{3E633D8F-A308-4692-B56A-57CD362C7953}"/>
    </a:ext>
  </a:extLst>
</a:theme>
</file>

<file path=ppt/theme/theme4.xml><?xml version="1.0" encoding="utf-8"?>
<a:theme xmlns:a="http://schemas.openxmlformats.org/drawingml/2006/main" name="2_White">
  <a:themeElements>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Z3SOGI_OFF_v1.potx" id="{4705DDB6-C226-4FE9-A37E-ABCE75A4696F}" vid="{3E633D8F-A308-4692-B56A-57CD362C7953}"/>
    </a:ext>
  </a:extLst>
</a:theme>
</file>

<file path=ppt/theme/theme5.xml><?xml version="1.0" encoding="utf-8"?>
<a:theme xmlns:a="http://schemas.openxmlformats.org/drawingml/2006/main" name="3_White">
  <a:themeElements>
    <a:clrScheme name="Custom 10">
      <a:dk1>
        <a:srgbClr val="000000"/>
      </a:dk1>
      <a:lt1>
        <a:srgbClr val="FFFFFF"/>
      </a:lt1>
      <a:dk2>
        <a:srgbClr val="FFFFFF"/>
      </a:dk2>
      <a:lt2>
        <a:srgbClr val="FFFFFF"/>
      </a:lt2>
      <a:accent1>
        <a:srgbClr val="051C2C"/>
      </a:accent1>
      <a:accent2>
        <a:srgbClr val="00A9F4"/>
      </a:accent2>
      <a:accent3>
        <a:srgbClr val="2251FF"/>
      </a:accent3>
      <a:accent4>
        <a:srgbClr val="AAE6F0"/>
      </a:accent4>
      <a:accent5>
        <a:srgbClr val="3C96B4"/>
      </a:accent5>
      <a:accent6>
        <a:srgbClr val="AFC3FF"/>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51C2C"/>
        </a:accent1>
        <a:accent2>
          <a:srgbClr val="00A9F4"/>
        </a:accent2>
        <a:accent3>
          <a:srgbClr val="1F40E6"/>
        </a:accent3>
        <a:accent4>
          <a:srgbClr val="AAE6F0"/>
        </a:accent4>
        <a:accent5>
          <a:srgbClr val="3C96B4"/>
        </a:accent5>
        <a:accent6>
          <a:srgbClr val="AFC3FF"/>
        </a:accent6>
        <a:hlink>
          <a:srgbClr val="1F40E6"/>
        </a:hlink>
        <a:folHlink>
          <a:srgbClr val="8C5AC8"/>
        </a:folHlink>
      </a:clrScheme>
    </a:extraClrScheme>
  </a:extraClrSchemeLst>
  <a:custClrLst>
    <a:custClr name="Electric Blue">
      <a:srgbClr val="2251FF"/>
    </a:custClr>
    <a:custClr name="Cyan">
      <a:srgbClr val="00A9F4"/>
    </a:custClr>
    <a:custClr name="Pale Blue">
      <a:srgbClr val="6DC1DB"/>
    </a:custClr>
    <a:custClr name="Super Light Gray">
      <a:srgbClr val="D0D0D0"/>
    </a:custClr>
    <a:custClr name="Pink">
      <a:srgbClr val="E8BDAD"/>
    </a:custClr>
    <a:custClr name="Orange">
      <a:srgbClr val="FAA082"/>
    </a:custClr>
    <a:custClr name="Red">
      <a:srgbClr val="E5546C"/>
    </a:custClr>
    <a:custClr name="Null">
      <a:srgbClr val="FEFFFF"/>
    </a:custClr>
    <a:custClr name="Null">
      <a:srgbClr val="FEFFFF"/>
    </a:custClr>
    <a:custClr name="Null">
      <a:srgbClr val="FE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EFFFF"/>
    </a:custClr>
    <a:custClr name="Null">
      <a:srgbClr val="FEFFFF"/>
    </a:custClr>
    <a:custClr name="Null">
      <a:srgbClr val="FEFFFF"/>
    </a:custClr>
    <a:custClr name="Null">
      <a:srgbClr val="FEFFFF"/>
    </a:custClr>
    <a:custClr name="Null">
      <a:srgbClr val="FEFFFF"/>
    </a:custClr>
    <a:custClr name="Linear 1 (Deep Blue)">
      <a:srgbClr val="051C2C"/>
    </a:custClr>
    <a:custClr name="Linear 2">
      <a:srgbClr val="034B6F"/>
    </a:custClr>
    <a:custClr name="Linear 3">
      <a:srgbClr val="027AB1"/>
    </a:custClr>
    <a:custClr name="Linear 4 (Cyan)">
      <a:srgbClr val="00A9F4"/>
    </a:custClr>
    <a:custClr name="Linear 5">
      <a:srgbClr val="39BDF3"/>
    </a:custClr>
    <a:custClr name="Linear 6">
      <a:srgbClr val="71D2F1"/>
    </a:custClr>
    <a:custClr name="Linear 7 (Pale Blue)">
      <a:srgbClr val="AAE6F0"/>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34B7A753-1B7B-4443-9A47-9B0F4ADB02DC}" vid="{D3D7DD89-1345-4003-86E8-D9BA15C0EA8E}"/>
    </a:ext>
  </a:extLst>
</a:theme>
</file>

<file path=ppt/theme/theme6.xml><?xml version="1.0" encoding="utf-8"?>
<a:theme xmlns:a="http://schemas.openxmlformats.org/drawingml/2006/main" name="4_White">
  <a:themeElements>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51C2C"/>
        </a:accent1>
        <a:accent2>
          <a:srgbClr val="4169E1"/>
        </a:accent2>
        <a:accent3>
          <a:srgbClr val="758AA7"/>
        </a:accent3>
        <a:accent4>
          <a:srgbClr val="A5A5A5"/>
        </a:accent4>
        <a:accent5>
          <a:srgbClr val="DDDDDD"/>
        </a:accent5>
        <a:accent6>
          <a:srgbClr val="E6503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Z3SOGI_OFF_v1.potx" id="{4705DDB6-C226-4FE9-A37E-ABCE75A4696F}" vid="{3E633D8F-A308-4692-B56A-57CD362C7953}"/>
    </a:ext>
  </a:extLst>
</a:theme>
</file>

<file path=ppt/theme/theme7.xml><?xml version="1.0" encoding="utf-8"?>
<a:theme xmlns:a="http://schemas.openxmlformats.org/drawingml/2006/main" name="6_White">
  <a:themeElements>
    <a:clrScheme name="Custom 10">
      <a:dk1>
        <a:srgbClr val="000000"/>
      </a:dk1>
      <a:lt1>
        <a:srgbClr val="FFFFFF"/>
      </a:lt1>
      <a:dk2>
        <a:srgbClr val="FFFFFF"/>
      </a:dk2>
      <a:lt2>
        <a:srgbClr val="FFFFFF"/>
      </a:lt2>
      <a:accent1>
        <a:srgbClr val="051C2C"/>
      </a:accent1>
      <a:accent2>
        <a:srgbClr val="00A9F4"/>
      </a:accent2>
      <a:accent3>
        <a:srgbClr val="2251FF"/>
      </a:accent3>
      <a:accent4>
        <a:srgbClr val="AAE6F0"/>
      </a:accent4>
      <a:accent5>
        <a:srgbClr val="3C96B4"/>
      </a:accent5>
      <a:accent6>
        <a:srgbClr val="AFC3FF"/>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51C2C"/>
        </a:accent1>
        <a:accent2>
          <a:srgbClr val="00A9F4"/>
        </a:accent2>
        <a:accent3>
          <a:srgbClr val="1F40E6"/>
        </a:accent3>
        <a:accent4>
          <a:srgbClr val="AAE6F0"/>
        </a:accent4>
        <a:accent5>
          <a:srgbClr val="3C96B4"/>
        </a:accent5>
        <a:accent6>
          <a:srgbClr val="AFC3FF"/>
        </a:accent6>
        <a:hlink>
          <a:srgbClr val="1F40E6"/>
        </a:hlink>
        <a:folHlink>
          <a:srgbClr val="8C5AC8"/>
        </a:folHlink>
      </a:clrScheme>
    </a:extraClrScheme>
  </a:extraClrSchemeLst>
  <a:custClrLst>
    <a:custClr name="Electric Blue">
      <a:srgbClr val="2251FF"/>
    </a:custClr>
    <a:custClr name="Cyan">
      <a:srgbClr val="00A9F4"/>
    </a:custClr>
    <a:custClr name="Pale Blue">
      <a:srgbClr val="6DC1DB"/>
    </a:custClr>
    <a:custClr name="Super Light Gray">
      <a:srgbClr val="D0D0D0"/>
    </a:custClr>
    <a:custClr name="Pink">
      <a:srgbClr val="E8BDAD"/>
    </a:custClr>
    <a:custClr name="Orange">
      <a:srgbClr val="FAA082"/>
    </a:custClr>
    <a:custClr name="Red">
      <a:srgbClr val="E5546C"/>
    </a:custClr>
    <a:custClr name="Null">
      <a:srgbClr val="FEFFFF"/>
    </a:custClr>
    <a:custClr name="Null">
      <a:srgbClr val="FEFFFF"/>
    </a:custClr>
    <a:custClr name="Null">
      <a:srgbClr val="FEFFFF"/>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EFFFF"/>
    </a:custClr>
    <a:custClr name="Null">
      <a:srgbClr val="FEFFFF"/>
    </a:custClr>
    <a:custClr name="Null">
      <a:srgbClr val="FEFFFF"/>
    </a:custClr>
    <a:custClr name="Null">
      <a:srgbClr val="FEFFFF"/>
    </a:custClr>
    <a:custClr name="Null">
      <a:srgbClr val="FEFFFF"/>
    </a:custClr>
    <a:custClr name="Linear 1 (Deep Blue)">
      <a:srgbClr val="051C2C"/>
    </a:custClr>
    <a:custClr name="Linear 2">
      <a:srgbClr val="034B6F"/>
    </a:custClr>
    <a:custClr name="Linear 3">
      <a:srgbClr val="027AB1"/>
    </a:custClr>
    <a:custClr name="Linear 4 (Cyan)">
      <a:srgbClr val="00A9F4"/>
    </a:custClr>
    <a:custClr name="Linear 5">
      <a:srgbClr val="39BDF3"/>
    </a:custClr>
    <a:custClr name="Linear 6">
      <a:srgbClr val="71D2F1"/>
    </a:custClr>
    <a:custClr name="Linear 7 (Pale Blue)">
      <a:srgbClr val="AAE6F0"/>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Blank.potx" id="{3CE3ACB9-35B4-4887-8A44-E3EBF3609EBA}" vid="{A411A28B-4AE4-48E7-BF75-67F568418472}"/>
    </a:ext>
  </a:extLst>
</a:theme>
</file>

<file path=ppt/theme/theme8.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9063</Words>
  <Application>Microsoft Office PowerPoint</Application>
  <PresentationFormat>Widescreen</PresentationFormat>
  <Paragraphs>888</Paragraphs>
  <Slides>38</Slides>
  <Notes>5</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38</vt:i4>
      </vt:variant>
    </vt:vector>
  </HeadingPairs>
  <TitlesOfParts>
    <vt:vector size="51" baseType="lpstr">
      <vt:lpstr>Arial</vt:lpstr>
      <vt:lpstr>Calibri</vt:lpstr>
      <vt:lpstr>Georgia</vt:lpstr>
      <vt:lpstr>Segoe UI</vt:lpstr>
      <vt:lpstr>Wingdings</vt:lpstr>
      <vt:lpstr>1_White</vt:lpstr>
      <vt:lpstr>Contrast</vt:lpstr>
      <vt:lpstr>White</vt:lpstr>
      <vt:lpstr>2_White</vt:lpstr>
      <vt:lpstr>3_White</vt:lpstr>
      <vt:lpstr>4_White</vt:lpstr>
      <vt:lpstr>6_White</vt:lpstr>
      <vt:lpstr>think-cell Slide</vt:lpstr>
      <vt:lpstr>Montana Broadband Advisory Commission Meeting</vt:lpstr>
      <vt:lpstr>Status Update: 2022 ConnectMT ARPA Awards</vt:lpstr>
      <vt:lpstr>Overall timeline and high-level summary of potential commission meeting agendas</vt:lpstr>
      <vt:lpstr>Potential detailed agenda for July Commission Meeting</vt:lpstr>
      <vt:lpstr>Agenda</vt:lpstr>
      <vt:lpstr>Recall: Digital Opportunity Program timeline</vt:lpstr>
      <vt:lpstr>Summary of DOP feedback received during public comment period</vt:lpstr>
      <vt:lpstr>Overview of progress to date</vt:lpstr>
      <vt:lpstr>Agenda</vt:lpstr>
      <vt:lpstr>Montana’s BEAD allocation</vt:lpstr>
      <vt:lpstr>Summary of the BEAD Initial Proposal</vt:lpstr>
      <vt:lpstr>Agenda</vt:lpstr>
      <vt:lpstr>The BEAD NOFO outlines 19 requirements for the IP</vt:lpstr>
      <vt:lpstr>Overview of the MT-run BEAD challenge process</vt:lpstr>
      <vt:lpstr>The state-run BEAD challenge process is comprised of 10 distinct phases</vt:lpstr>
      <vt:lpstr>Key requirements for the MT-run BEAD challenge process</vt:lpstr>
      <vt:lpstr>Summary of key design choices for the MT-run challenge process</vt:lpstr>
      <vt:lpstr>Potential process for identifying Community Anchor Institutions</vt:lpstr>
      <vt:lpstr>Agenda</vt:lpstr>
      <vt:lpstr>The BEAD NOFO outlines 19 requirements for the IP</vt:lpstr>
      <vt:lpstr>Affordability requirements &amp; potential considerations</vt:lpstr>
      <vt:lpstr>High-level workforce components and requirements for the Initial Proposal</vt:lpstr>
      <vt:lpstr>Overview of the BEAD subgrantee selection process</vt:lpstr>
      <vt:lpstr>Implementing a subgrantee selection process</vt:lpstr>
      <vt:lpstr>Identification of project areas for the sub-grantee process</vt:lpstr>
      <vt:lpstr>Sequencing and scoring considerations for the BEAD subgrantee process</vt:lpstr>
      <vt:lpstr>Potential framework for grant scoring based on BEAD and SB531 requirements</vt:lpstr>
      <vt:lpstr>Appendix A: Initial proposal requirements</vt:lpstr>
      <vt:lpstr>Initial proposal requirements (1/2)</vt:lpstr>
      <vt:lpstr>Initial proposal requirements (2/2)</vt:lpstr>
      <vt:lpstr>Appendix B: Challenge process evidence </vt:lpstr>
      <vt:lpstr>Examples of Acceptable Evidence for BEAD Challenges  and Rebuttals (1/3)</vt:lpstr>
      <vt:lpstr>Examples of Acceptable Evidence for BEAD Challenges  and Rebuttals (2/3)</vt:lpstr>
      <vt:lpstr>Examples of Acceptable Evidence for BEAD Challenges  and Rebuttals (3/3)</vt:lpstr>
      <vt:lpstr>Appendix C: Subgrantee process requirements</vt:lpstr>
      <vt:lpstr>BEAD subgrantee process requirements (1 of 3)</vt:lpstr>
      <vt:lpstr>BEAD subgrantee process requirements (2 of 3)</vt:lpstr>
      <vt:lpstr>BEAD subgrantee process requirements (3 of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Broadband Advisory Commission Meeting</dc:title>
  <dc:subject/>
  <dc:creator/>
  <cp:keywords/>
  <dc:description/>
  <cp:lastModifiedBy/>
  <cp:revision>1</cp:revision>
  <dcterms:created xsi:type="dcterms:W3CDTF">2022-11-28T20:36:27Z</dcterms:created>
  <dcterms:modified xsi:type="dcterms:W3CDTF">2023-07-11T16:29:13Z</dcterms:modified>
  <cp:category/>
  <cp:contentStatus/>
</cp:coreProperties>
</file>