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4"/>
    <p:sldMasterId id="2147483680" r:id="rId5"/>
    <p:sldMasterId id="2147483710" r:id="rId6"/>
  </p:sldMasterIdLst>
  <p:notesMasterIdLst>
    <p:notesMasterId r:id="rId34"/>
  </p:notesMasterIdLst>
  <p:sldIdLst>
    <p:sldId id="327" r:id="rId7"/>
    <p:sldId id="328" r:id="rId8"/>
    <p:sldId id="329" r:id="rId9"/>
    <p:sldId id="309" r:id="rId10"/>
    <p:sldId id="330" r:id="rId11"/>
    <p:sldId id="331" r:id="rId12"/>
    <p:sldId id="332" r:id="rId13"/>
    <p:sldId id="333" r:id="rId14"/>
    <p:sldId id="334" r:id="rId15"/>
    <p:sldId id="335" r:id="rId16"/>
    <p:sldId id="312" r:id="rId17"/>
    <p:sldId id="336" r:id="rId18"/>
    <p:sldId id="337" r:id="rId19"/>
    <p:sldId id="338" r:id="rId20"/>
    <p:sldId id="339" r:id="rId21"/>
    <p:sldId id="340" r:id="rId22"/>
    <p:sldId id="341" r:id="rId23"/>
    <p:sldId id="342" r:id="rId24"/>
    <p:sldId id="343" r:id="rId25"/>
    <p:sldId id="344" r:id="rId26"/>
    <p:sldId id="345" r:id="rId27"/>
    <p:sldId id="326" r:id="rId28"/>
    <p:sldId id="346" r:id="rId29"/>
    <p:sldId id="347" r:id="rId30"/>
    <p:sldId id="348" r:id="rId31"/>
    <p:sldId id="349" r:id="rId32"/>
    <p:sldId id="3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2332FC-A7A0-48CC-9BDE-DBA8EBBECB87}">
          <p14:sldIdLst>
            <p14:sldId id="327"/>
            <p14:sldId id="328"/>
            <p14:sldId id="329"/>
            <p14:sldId id="309"/>
            <p14:sldId id="330"/>
            <p14:sldId id="331"/>
            <p14:sldId id="332"/>
            <p14:sldId id="333"/>
            <p14:sldId id="334"/>
            <p14:sldId id="335"/>
            <p14:sldId id="312"/>
            <p14:sldId id="336"/>
            <p14:sldId id="337"/>
            <p14:sldId id="338"/>
            <p14:sldId id="339"/>
            <p14:sldId id="340"/>
            <p14:sldId id="341"/>
            <p14:sldId id="342"/>
            <p14:sldId id="343"/>
            <p14:sldId id="344"/>
            <p14:sldId id="345"/>
            <p14:sldId id="326"/>
            <p14:sldId id="346"/>
            <p14:sldId id="347"/>
            <p14:sldId id="348"/>
            <p14:sldId id="349"/>
            <p14:sldId id="302"/>
          </p14:sldIdLst>
        </p14:section>
        <p14:section name="Graveyard" id="{1694D3CE-A53B-4C42-846E-20CD8278AEAC}">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06630E-AFDC-4DC5-8213-E810CEE38C86}" name="Rachel Stogner" initials="RS" userId="S::rstogner@ctcnet.us::ed6f4a2c-1650-45df-8222-7f8eb4f58371" providerId="AD"/>
  <p188:author id="{0CE0A37F-6685-9D75-7783-6F75FB8EF338}" name="Guest User" initials="GU" userId="S::urn:spo:anon#f1008117f2e4c06c5f6df93c8168131ab7ce2a61a5b9db54f9cd9c91699e8f5c::" providerId="AD"/>
  <p188:author id="{F0CEC49F-9453-9ECF-C1D9-89BCA871796E}" name="Qiu, Yongming (Fed)" initials="Q(" userId="S::ynq@nist.gov::0e46fd7c-258b-4185-90fa-ecd118780214" providerId="AD"/>
  <p188:author id="{C952BFA2-20BB-A0A4-C6DC-1E7C40AE72F4}" name="Patti Campbell" initials="PC" userId="S::pcampbell@ctcnet.us::8c8f1fa4-a4df-47e9-942e-ccd473f60c53" providerId="AD"/>
  <p188:author id="{02574DAC-56B6-D222-309C-A367DA3C5E61}" name="Heather Mills" initials="HM" userId="S::hmills@ctcnet.us::ce08b63c-ea87-4dda-86e2-e548cd71fa07" providerId="AD"/>
  <p188:author id="{49B7D5B4-F9A2-1628-2206-02D54B8D3462}" name="Marissa Yeandle" initials="MY" userId="S::myeandle@corneralliance.com::e8377cc9-4d2a-453e-a7a1-3f90971e447e" providerId="AD"/>
  <p188:author id="{08D8D1EA-8258-1A5D-5572-7DC7F70E9E53}" name="Ernest Martinez, Mercedes (Fed)" initials="E(" userId="S::mne5@nist.gov::99fc4dad-b9b1-43b9-976c-cbaf09539cb9" providerId="AD"/>
  <p188:author id="{D01BE3EF-7DF4-85F4-F3DD-A29989D3377C}" name="Johnson, Peter" initials="JP" userId="S::pejohnson@deloitte.com::02bb87ff-d06b-447e-a0fc-9873baa297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eplowitz, Deena" initials="ZD" lastIdx="10" clrIdx="0">
    <p:extLst>
      <p:ext uri="{19B8F6BF-5375-455C-9EA6-DF929625EA0E}">
        <p15:presenceInfo xmlns:p15="http://schemas.microsoft.com/office/powerpoint/2012/main" userId="S::dzeplowitz@deloitte.com::839a800d-117f-49c3-aa9d-d946ebab99f6" providerId="AD"/>
      </p:ext>
    </p:extLst>
  </p:cmAuthor>
  <p:cmAuthor id="2" name="Kwack, Jennifer" initials="KJ" lastIdx="1" clrIdx="1">
    <p:extLst>
      <p:ext uri="{19B8F6BF-5375-455C-9EA6-DF929625EA0E}">
        <p15:presenceInfo xmlns:p15="http://schemas.microsoft.com/office/powerpoint/2012/main" userId="S::jkwack@deloitte.com::ebe21783-826b-4c28-a2a0-f326b7213db3" providerId="AD"/>
      </p:ext>
    </p:extLst>
  </p:cmAuthor>
  <p:cmAuthor id="3" name="Yun, Sun" initials="YS" lastIdx="6" clrIdx="2">
    <p:extLst>
      <p:ext uri="{19B8F6BF-5375-455C-9EA6-DF929625EA0E}">
        <p15:presenceInfo xmlns:p15="http://schemas.microsoft.com/office/powerpoint/2012/main" userId="S::sunyun@deloitte.com::92659c48-9885-4ccb-a772-7cb0b49096eb" providerId="AD"/>
      </p:ext>
    </p:extLst>
  </p:cmAuthor>
  <p:cmAuthor id="4" name="Rahman, Joe" initials="RJ" lastIdx="2" clrIdx="3">
    <p:extLst>
      <p:ext uri="{19B8F6BF-5375-455C-9EA6-DF929625EA0E}">
        <p15:presenceInfo xmlns:p15="http://schemas.microsoft.com/office/powerpoint/2012/main" userId="S::jrahman@deloitte.com::1f875326-a26c-4fa7-9e47-f9591ca54d98" providerId="AD"/>
      </p:ext>
    </p:extLst>
  </p:cmAuthor>
  <p:cmAuthor id="5" name="Stanley, Audrey" initials="SA" lastIdx="1" clrIdx="4">
    <p:extLst>
      <p:ext uri="{19B8F6BF-5375-455C-9EA6-DF929625EA0E}">
        <p15:presenceInfo xmlns:p15="http://schemas.microsoft.com/office/powerpoint/2012/main" userId="S::audreystanley@deloitte.com::49a7ba7e-eda6-4506-9887-4d95eb02c2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358"/>
    <a:srgbClr val="0098FF"/>
    <a:srgbClr val="0063BC"/>
    <a:srgbClr val="F61E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2504C-B7B9-4CD2-8088-92473DF55CA7}" v="153" dt="2023-06-27T15:47:22.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69" autoAdjust="0"/>
  </p:normalViewPr>
  <p:slideViewPr>
    <p:cSldViewPr snapToGrid="0">
      <p:cViewPr varScale="1">
        <p:scale>
          <a:sx n="121" d="100"/>
          <a:sy n="121" d="100"/>
        </p:scale>
        <p:origin x="1780" y="80"/>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03C84-7C97-42FB-8461-90A3D1E1CABD}" type="doc">
      <dgm:prSet loTypeId="urn:microsoft.com/office/officeart/2005/8/layout/chevron1" loCatId="process" qsTypeId="urn:microsoft.com/office/officeart/2005/8/quickstyle/simple1" qsCatId="simple" csTypeId="urn:microsoft.com/office/officeart/2005/8/colors/accent3_4" csCatId="accent3" phldr="1"/>
      <dgm:spPr/>
      <dgm:t>
        <a:bodyPr/>
        <a:lstStyle/>
        <a:p>
          <a:endParaRPr lang="en-US"/>
        </a:p>
      </dgm:t>
    </dgm:pt>
    <dgm:pt modelId="{2F03DD1B-0237-4269-ACE5-1417A69B35F3}">
      <dgm:prSet custT="1"/>
      <dgm:spPr/>
      <dgm:t>
        <a:bodyPr/>
        <a:lstStyle/>
        <a:p>
          <a:r>
            <a:rPr lang="en-US" sz="900" dirty="0"/>
            <a:t>Prerequisites satisfied</a:t>
          </a:r>
        </a:p>
      </dgm:t>
    </dgm:pt>
    <dgm:pt modelId="{7A6F3C74-4220-4F3B-81CF-4345B5E71611}" type="parTrans" cxnId="{8EA8E597-8685-4222-B715-BCAE70CA7A82}">
      <dgm:prSet/>
      <dgm:spPr/>
      <dgm:t>
        <a:bodyPr/>
        <a:lstStyle/>
        <a:p>
          <a:endParaRPr lang="en-US" sz="3200"/>
        </a:p>
      </dgm:t>
    </dgm:pt>
    <dgm:pt modelId="{7911D285-F123-424B-802E-4E201DA97490}" type="sibTrans" cxnId="{8EA8E597-8685-4222-B715-BCAE70CA7A82}">
      <dgm:prSet/>
      <dgm:spPr/>
      <dgm:t>
        <a:bodyPr/>
        <a:lstStyle/>
        <a:p>
          <a:endParaRPr lang="en-US" sz="3200"/>
        </a:p>
      </dgm:t>
    </dgm:pt>
    <dgm:pt modelId="{A0B9002E-4501-485E-94E0-C690DB2227FF}">
      <dgm:prSet custT="1"/>
      <dgm:spPr/>
      <dgm:t>
        <a:bodyPr/>
        <a:lstStyle/>
        <a:p>
          <a:pPr rtl="0"/>
          <a:r>
            <a:rPr lang="en-US" sz="900" dirty="0"/>
            <a:t>Prepare Required Forms/Gather Backup</a:t>
          </a:r>
          <a:r>
            <a:rPr lang="en-US" sz="900" dirty="0">
              <a:latin typeface="Calibri Light" panose="020F0302020204030204"/>
            </a:rPr>
            <a:t> </a:t>
          </a:r>
        </a:p>
      </dgm:t>
    </dgm:pt>
    <dgm:pt modelId="{0D6CE430-FFB8-498A-834D-76AF059A7A48}" type="parTrans" cxnId="{1C2F1407-0698-4D83-8A8D-340584A49F18}">
      <dgm:prSet/>
      <dgm:spPr/>
      <dgm:t>
        <a:bodyPr/>
        <a:lstStyle/>
        <a:p>
          <a:endParaRPr lang="en-US" sz="3200"/>
        </a:p>
      </dgm:t>
    </dgm:pt>
    <dgm:pt modelId="{4AAB10C8-6ED9-4351-8FB1-D9E70FFC8BF2}" type="sibTrans" cxnId="{1C2F1407-0698-4D83-8A8D-340584A49F18}">
      <dgm:prSet/>
      <dgm:spPr/>
      <dgm:t>
        <a:bodyPr/>
        <a:lstStyle/>
        <a:p>
          <a:endParaRPr lang="en-US" sz="3200"/>
        </a:p>
      </dgm:t>
    </dgm:pt>
    <dgm:pt modelId="{B74A89E3-6ED5-444D-AD74-5F6A6699C9F1}">
      <dgm:prSet custT="1"/>
      <dgm:spPr/>
      <dgm:t>
        <a:bodyPr/>
        <a:lstStyle/>
        <a:p>
          <a:r>
            <a:rPr lang="en-US" sz="1000" dirty="0"/>
            <a:t>Sign into Submittable</a:t>
          </a:r>
        </a:p>
      </dgm:t>
    </dgm:pt>
    <dgm:pt modelId="{C1302BB5-F49F-457A-BD31-9CE2FE49E69A}" type="parTrans" cxnId="{7311E05C-A762-4375-B1E0-184F8FC4F51F}">
      <dgm:prSet/>
      <dgm:spPr/>
      <dgm:t>
        <a:bodyPr/>
        <a:lstStyle/>
        <a:p>
          <a:endParaRPr lang="en-US" sz="3200"/>
        </a:p>
      </dgm:t>
    </dgm:pt>
    <dgm:pt modelId="{17F33282-7F24-498E-B076-B455CA8139AD}" type="sibTrans" cxnId="{7311E05C-A762-4375-B1E0-184F8FC4F51F}">
      <dgm:prSet/>
      <dgm:spPr/>
      <dgm:t>
        <a:bodyPr/>
        <a:lstStyle/>
        <a:p>
          <a:endParaRPr lang="en-US" sz="3200"/>
        </a:p>
      </dgm:t>
    </dgm:pt>
    <dgm:pt modelId="{71793492-3C69-42A6-BF9A-0597D514EA86}">
      <dgm:prSet custT="1"/>
      <dgm:spPr/>
      <dgm:t>
        <a:bodyPr/>
        <a:lstStyle/>
        <a:p>
          <a:r>
            <a:rPr lang="en-US" sz="1000" dirty="0"/>
            <a:t>Fill out Submittable RR Form</a:t>
          </a:r>
        </a:p>
      </dgm:t>
    </dgm:pt>
    <dgm:pt modelId="{5C78DD2C-26F8-43A8-A374-D4DFE839CC03}" type="parTrans" cxnId="{FAFE646C-6567-49A6-B3ED-22A7458494E6}">
      <dgm:prSet/>
      <dgm:spPr/>
      <dgm:t>
        <a:bodyPr/>
        <a:lstStyle/>
        <a:p>
          <a:endParaRPr lang="en-US" sz="3200"/>
        </a:p>
      </dgm:t>
    </dgm:pt>
    <dgm:pt modelId="{2D19DA3C-D531-423C-B11D-321402B54519}" type="sibTrans" cxnId="{FAFE646C-6567-49A6-B3ED-22A7458494E6}">
      <dgm:prSet/>
      <dgm:spPr/>
      <dgm:t>
        <a:bodyPr/>
        <a:lstStyle/>
        <a:p>
          <a:endParaRPr lang="en-US" sz="3200"/>
        </a:p>
      </dgm:t>
    </dgm:pt>
    <dgm:pt modelId="{61286A53-76F6-4A60-A6AF-757009DA82CA}">
      <dgm:prSet custT="1"/>
      <dgm:spPr/>
      <dgm:t>
        <a:bodyPr/>
        <a:lstStyle/>
        <a:p>
          <a:r>
            <a:rPr lang="en-US" sz="1000" dirty="0"/>
            <a:t>Upload documentation and forms</a:t>
          </a:r>
        </a:p>
      </dgm:t>
    </dgm:pt>
    <dgm:pt modelId="{748C027C-95F6-4A20-BBC9-F7332E2BF281}" type="parTrans" cxnId="{64264244-39BF-4392-8B2D-06FCEA6A28F0}">
      <dgm:prSet/>
      <dgm:spPr/>
      <dgm:t>
        <a:bodyPr/>
        <a:lstStyle/>
        <a:p>
          <a:endParaRPr lang="en-US" sz="3200"/>
        </a:p>
      </dgm:t>
    </dgm:pt>
    <dgm:pt modelId="{9873EBFF-1089-407B-B674-2242912BA04D}" type="sibTrans" cxnId="{64264244-39BF-4392-8B2D-06FCEA6A28F0}">
      <dgm:prSet/>
      <dgm:spPr/>
      <dgm:t>
        <a:bodyPr/>
        <a:lstStyle/>
        <a:p>
          <a:endParaRPr lang="en-US" sz="3200"/>
        </a:p>
      </dgm:t>
    </dgm:pt>
    <dgm:pt modelId="{F08C5476-C8C3-4EBF-B5ED-C8D66A54D703}">
      <dgm:prSet custT="1"/>
      <dgm:spPr/>
      <dgm:t>
        <a:bodyPr/>
        <a:lstStyle/>
        <a:p>
          <a:r>
            <a:rPr lang="en-US" sz="1300" b="1" dirty="0">
              <a:solidFill>
                <a:srgbClr val="0A2358"/>
              </a:solidFill>
            </a:rPr>
            <a:t>Submit</a:t>
          </a:r>
          <a:endParaRPr lang="en-US" sz="1200" dirty="0"/>
        </a:p>
      </dgm:t>
    </dgm:pt>
    <dgm:pt modelId="{41F83698-DE6E-422C-88D1-C9E34EC5E61E}" type="parTrans" cxnId="{1DCDC5E6-0617-4C00-A456-D746964A41C0}">
      <dgm:prSet/>
      <dgm:spPr/>
      <dgm:t>
        <a:bodyPr/>
        <a:lstStyle/>
        <a:p>
          <a:endParaRPr lang="en-US" sz="3200"/>
        </a:p>
      </dgm:t>
    </dgm:pt>
    <dgm:pt modelId="{9E5C849A-0D6A-43DA-A90A-E2A40E3E73A4}" type="sibTrans" cxnId="{1DCDC5E6-0617-4C00-A456-D746964A41C0}">
      <dgm:prSet/>
      <dgm:spPr/>
      <dgm:t>
        <a:bodyPr/>
        <a:lstStyle/>
        <a:p>
          <a:endParaRPr lang="en-US" sz="3200"/>
        </a:p>
      </dgm:t>
    </dgm:pt>
    <dgm:pt modelId="{7BD49304-53E3-4082-8E69-F1AFABEC85D8}">
      <dgm:prSet custT="1"/>
      <dgm:spPr/>
      <dgm:t>
        <a:bodyPr/>
        <a:lstStyle/>
        <a:p>
          <a:r>
            <a:rPr lang="en-US" sz="1200"/>
            <a:t>Initial Review</a:t>
          </a:r>
        </a:p>
      </dgm:t>
    </dgm:pt>
    <dgm:pt modelId="{4A853F0D-AF29-45B3-A2E0-B1B5E492AB64}" type="parTrans" cxnId="{F4665927-A2B7-4FC5-A11C-D23D0209A331}">
      <dgm:prSet/>
      <dgm:spPr/>
      <dgm:t>
        <a:bodyPr/>
        <a:lstStyle/>
        <a:p>
          <a:endParaRPr lang="en-US" sz="3200"/>
        </a:p>
      </dgm:t>
    </dgm:pt>
    <dgm:pt modelId="{5FA7F064-FF7A-4FA4-9DC3-3101A7E8D90C}" type="sibTrans" cxnId="{F4665927-A2B7-4FC5-A11C-D23D0209A331}">
      <dgm:prSet/>
      <dgm:spPr/>
      <dgm:t>
        <a:bodyPr/>
        <a:lstStyle/>
        <a:p>
          <a:endParaRPr lang="en-US" sz="3200"/>
        </a:p>
      </dgm:t>
    </dgm:pt>
    <dgm:pt modelId="{96D64456-E48A-41E4-AAD1-5E299BC63E8F}">
      <dgm:prSet custT="1"/>
      <dgm:spPr/>
      <dgm:t>
        <a:bodyPr/>
        <a:lstStyle/>
        <a:p>
          <a:r>
            <a:rPr lang="en-US" sz="1200" dirty="0"/>
            <a:t>DOA Review</a:t>
          </a:r>
        </a:p>
      </dgm:t>
    </dgm:pt>
    <dgm:pt modelId="{AAD39894-EDAC-4119-B9E5-19605A4ACE4B}" type="parTrans" cxnId="{00816386-84E8-4C07-B2C3-8398E135DD79}">
      <dgm:prSet/>
      <dgm:spPr/>
      <dgm:t>
        <a:bodyPr/>
        <a:lstStyle/>
        <a:p>
          <a:endParaRPr lang="en-US" sz="3200"/>
        </a:p>
      </dgm:t>
    </dgm:pt>
    <dgm:pt modelId="{E13AB095-7E9D-46AF-9800-3026AC2C4EE8}" type="sibTrans" cxnId="{00816386-84E8-4C07-B2C3-8398E135DD79}">
      <dgm:prSet/>
      <dgm:spPr/>
      <dgm:t>
        <a:bodyPr/>
        <a:lstStyle/>
        <a:p>
          <a:endParaRPr lang="en-US" sz="3200"/>
        </a:p>
      </dgm:t>
    </dgm:pt>
    <dgm:pt modelId="{A4D5C56F-C6A3-4C81-A5A2-D5C17AA80659}">
      <dgm:prSet custT="1"/>
      <dgm:spPr/>
      <dgm:t>
        <a:bodyPr/>
        <a:lstStyle/>
        <a:p>
          <a:r>
            <a:rPr lang="en-US" sz="1200"/>
            <a:t>Approval</a:t>
          </a:r>
        </a:p>
      </dgm:t>
    </dgm:pt>
    <dgm:pt modelId="{77BB8EBC-78BB-411B-A118-F779555749F1}" type="parTrans" cxnId="{CC0075F3-F986-48AD-A307-0576F407A494}">
      <dgm:prSet/>
      <dgm:spPr/>
      <dgm:t>
        <a:bodyPr/>
        <a:lstStyle/>
        <a:p>
          <a:endParaRPr lang="en-US" sz="3200"/>
        </a:p>
      </dgm:t>
    </dgm:pt>
    <dgm:pt modelId="{2E663489-1432-4F7B-A548-A30937FB56EF}" type="sibTrans" cxnId="{CC0075F3-F986-48AD-A307-0576F407A494}">
      <dgm:prSet/>
      <dgm:spPr/>
      <dgm:t>
        <a:bodyPr/>
        <a:lstStyle/>
        <a:p>
          <a:endParaRPr lang="en-US" sz="3200"/>
        </a:p>
      </dgm:t>
    </dgm:pt>
    <dgm:pt modelId="{54552088-370E-45C8-A32C-6E883DDFDB27}">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Contract signed</a:t>
          </a:r>
        </a:p>
      </dgm:t>
    </dgm:pt>
    <dgm:pt modelId="{D26E2D72-82EB-4A91-82AB-62B710E59C7C}" type="parTrans" cxnId="{5A10B7B3-891C-4CC1-81FE-208D92BF02F8}">
      <dgm:prSet/>
      <dgm:spPr/>
      <dgm:t>
        <a:bodyPr/>
        <a:lstStyle/>
        <a:p>
          <a:endParaRPr lang="en-US" sz="3200"/>
        </a:p>
      </dgm:t>
    </dgm:pt>
    <dgm:pt modelId="{047C676F-AFC9-4381-AFEA-A631AEEC737F}" type="sibTrans" cxnId="{5A10B7B3-891C-4CC1-81FE-208D92BF02F8}">
      <dgm:prSet/>
      <dgm:spPr/>
      <dgm:t>
        <a:bodyPr/>
        <a:lstStyle/>
        <a:p>
          <a:endParaRPr lang="en-US" sz="3200"/>
        </a:p>
      </dgm:t>
    </dgm:pt>
    <dgm:pt modelId="{B26BE2FF-CD9D-4A1C-9C6A-A44571F785B1}">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All required paperwork submitted</a:t>
          </a:r>
        </a:p>
      </dgm:t>
    </dgm:pt>
    <dgm:pt modelId="{827D05C2-9605-437A-8C17-70C71C47EFB6}" type="parTrans" cxnId="{7A35A506-144E-4826-B786-7F27D7617D00}">
      <dgm:prSet/>
      <dgm:spPr/>
      <dgm:t>
        <a:bodyPr/>
        <a:lstStyle/>
        <a:p>
          <a:endParaRPr lang="en-US" sz="3200"/>
        </a:p>
      </dgm:t>
    </dgm:pt>
    <dgm:pt modelId="{04D01A2C-F3DA-4B64-AC40-9AB0B78087C5}" type="sibTrans" cxnId="{7A35A506-144E-4826-B786-7F27D7617D00}">
      <dgm:prSet/>
      <dgm:spPr/>
      <dgm:t>
        <a:bodyPr/>
        <a:lstStyle/>
        <a:p>
          <a:endParaRPr lang="en-US" sz="3200"/>
        </a:p>
      </dgm:t>
    </dgm:pt>
    <dgm:pt modelId="{89AFAF53-B106-40B4-80D7-B064413C6154}">
      <dgm:prSet custT="1"/>
      <dgm:spPr/>
      <dgm:t>
        <a:bodyPr/>
        <a:lstStyle/>
        <a:p>
          <a:pPr>
            <a:spcAft>
              <a:spcPts val="600"/>
            </a:spcAft>
          </a:pPr>
          <a:r>
            <a:rPr lang="en-US" sz="1200" dirty="0">
              <a:effectLst/>
              <a:latin typeface="+mn-lt"/>
              <a:ea typeface="Calibri" panose="020F0502020204030204" pitchFamily="34" charset="0"/>
              <a:cs typeface="Times New Roman"/>
            </a:rPr>
            <a:t>State of Montana - Vendor Invoice</a:t>
          </a:r>
          <a:endParaRPr lang="en-US" sz="1200" dirty="0">
            <a:latin typeface="+mn-lt"/>
          </a:endParaRPr>
        </a:p>
      </dgm:t>
    </dgm:pt>
    <dgm:pt modelId="{105FF515-0A64-49DD-A86B-05F3078B85E9}" type="parTrans" cxnId="{14E07809-80F3-4C49-AE13-3BB747459557}">
      <dgm:prSet/>
      <dgm:spPr/>
      <dgm:t>
        <a:bodyPr/>
        <a:lstStyle/>
        <a:p>
          <a:endParaRPr lang="en-US" sz="3200"/>
        </a:p>
      </dgm:t>
    </dgm:pt>
    <dgm:pt modelId="{B6C14FE6-833C-4044-9D2E-5AD8BD2388F3}" type="sibTrans" cxnId="{14E07809-80F3-4C49-AE13-3BB747459557}">
      <dgm:prSet/>
      <dgm:spPr/>
      <dgm:t>
        <a:bodyPr/>
        <a:lstStyle/>
        <a:p>
          <a:endParaRPr lang="en-US" sz="3200"/>
        </a:p>
      </dgm:t>
    </dgm:pt>
    <dgm:pt modelId="{9E401AF4-CBF8-4942-92E2-5AC939B5F3BF}">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The application author should receive an email with instructions for access</a:t>
          </a:r>
        </a:p>
      </dgm:t>
    </dgm:pt>
    <dgm:pt modelId="{20AD7AC6-FA5B-4078-9038-6619D25399D1}" type="parTrans" cxnId="{62F81BAC-CF50-4E63-B013-2165FEA39693}">
      <dgm:prSet/>
      <dgm:spPr/>
      <dgm:t>
        <a:bodyPr/>
        <a:lstStyle/>
        <a:p>
          <a:endParaRPr lang="en-US" sz="3200"/>
        </a:p>
      </dgm:t>
    </dgm:pt>
    <dgm:pt modelId="{D8AF6814-38D3-44C6-BD7F-A6EDAB0DE156}" type="sibTrans" cxnId="{62F81BAC-CF50-4E63-B013-2165FEA39693}">
      <dgm:prSet/>
      <dgm:spPr/>
      <dgm:t>
        <a:bodyPr/>
        <a:lstStyle/>
        <a:p>
          <a:endParaRPr lang="en-US" sz="3200"/>
        </a:p>
      </dgm:t>
    </dgm:pt>
    <dgm:pt modelId="{C44CCCB7-CF51-449C-966C-ABE50961AA12}">
      <dgm:prSet custT="1"/>
      <dgm:spPr/>
      <dgm:t>
        <a:bodyPr/>
        <a:lstStyle/>
        <a:p>
          <a:pPr marL="114300" lvl="1" indent="-114300" algn="l" defTabSz="533400" rtl="0">
            <a:lnSpc>
              <a:spcPct val="90000"/>
            </a:lnSpc>
            <a:spcBef>
              <a:spcPct val="0"/>
            </a:spcBef>
            <a:spcAft>
              <a:spcPts val="600"/>
            </a:spcAft>
            <a:buFont typeface="Arial" panose="020B0604020202020204" pitchFamily="34" charset="0"/>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Demonstration later in presentation</a:t>
          </a:r>
        </a:p>
      </dgm:t>
    </dgm:pt>
    <dgm:pt modelId="{88A60BB5-3500-4C7B-B8B4-72E2A368BF01}" type="parTrans" cxnId="{42252A88-0C88-4573-966A-9153741739D0}">
      <dgm:prSet/>
      <dgm:spPr/>
      <dgm:t>
        <a:bodyPr/>
        <a:lstStyle/>
        <a:p>
          <a:endParaRPr lang="en-US" sz="3200"/>
        </a:p>
      </dgm:t>
    </dgm:pt>
    <dgm:pt modelId="{5F365837-8415-4C58-9968-D9BC0555B3BF}" type="sibTrans" cxnId="{42252A88-0C88-4573-966A-9153741739D0}">
      <dgm:prSet/>
      <dgm:spPr/>
      <dgm:t>
        <a:bodyPr/>
        <a:lstStyle/>
        <a:p>
          <a:endParaRPr lang="en-US" sz="3200"/>
        </a:p>
      </dgm:t>
    </dgm:pt>
    <dgm:pt modelId="{2C7F8C7D-BEE9-419C-BA9E-DE546520D3D5}">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Excel Template</a:t>
          </a:r>
        </a:p>
      </dgm:t>
    </dgm:pt>
    <dgm:pt modelId="{F3779C71-6924-4493-8647-F84045752EA2}" type="parTrans" cxnId="{61C82BB7-48A2-4EA9-80C2-D2AB6E938D7F}">
      <dgm:prSet/>
      <dgm:spPr/>
      <dgm:t>
        <a:bodyPr/>
        <a:lstStyle/>
        <a:p>
          <a:endParaRPr lang="en-US" sz="3200"/>
        </a:p>
      </dgm:t>
    </dgm:pt>
    <dgm:pt modelId="{1CC5F153-57A5-41CD-9932-12B56D6EA49D}" type="sibTrans" cxnId="{61C82BB7-48A2-4EA9-80C2-D2AB6E938D7F}">
      <dgm:prSet/>
      <dgm:spPr/>
      <dgm:t>
        <a:bodyPr/>
        <a:lstStyle/>
        <a:p>
          <a:endParaRPr lang="en-US" sz="3200"/>
        </a:p>
      </dgm:t>
    </dgm:pt>
    <dgm:pt modelId="{1FBBE805-1135-4706-AA65-6EAEF4713212}">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Backup documentation</a:t>
          </a:r>
        </a:p>
      </dgm:t>
    </dgm:pt>
    <dgm:pt modelId="{5C5C4347-8355-4438-84B1-4E1C320FE015}" type="parTrans" cxnId="{332A76C1-775B-4C05-AEDB-1199CE9C58BA}">
      <dgm:prSet/>
      <dgm:spPr/>
      <dgm:t>
        <a:bodyPr/>
        <a:lstStyle/>
        <a:p>
          <a:endParaRPr lang="en-US" sz="3200"/>
        </a:p>
      </dgm:t>
    </dgm:pt>
    <dgm:pt modelId="{F7FFE3EA-D8E8-4113-BB6C-466329B440DA}" type="sibTrans" cxnId="{332A76C1-775B-4C05-AEDB-1199CE9C58BA}">
      <dgm:prSet/>
      <dgm:spPr/>
      <dgm:t>
        <a:bodyPr/>
        <a:lstStyle/>
        <a:p>
          <a:endParaRPr lang="en-US" sz="3200"/>
        </a:p>
      </dgm:t>
    </dgm:pt>
    <dgm:pt modelId="{FE303691-AE1A-47FB-B0A8-9DB7F6DEA4B8}">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Proof of payment</a:t>
          </a:r>
        </a:p>
      </dgm:t>
    </dgm:pt>
    <dgm:pt modelId="{9B4BB0F7-E5E1-4560-AE1F-E02C6DC8DA41}" type="parTrans" cxnId="{BCEC2853-3AB4-48D8-BB1A-B5761C77C510}">
      <dgm:prSet/>
      <dgm:spPr/>
      <dgm:t>
        <a:bodyPr/>
        <a:lstStyle/>
        <a:p>
          <a:endParaRPr lang="en-US" sz="3200"/>
        </a:p>
      </dgm:t>
    </dgm:pt>
    <dgm:pt modelId="{ACAFFE1F-6156-409B-8B8B-BCFD31674FE6}" type="sibTrans" cxnId="{BCEC2853-3AB4-48D8-BB1A-B5761C77C510}">
      <dgm:prSet/>
      <dgm:spPr/>
      <dgm:t>
        <a:bodyPr/>
        <a:lstStyle/>
        <a:p>
          <a:endParaRPr lang="en-US" sz="3200"/>
        </a:p>
      </dgm:t>
    </dgm:pt>
    <dgm:pt modelId="{11812B43-A86A-4EA7-8ED8-CD0E9D9C2C2D}">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CTC admin review of documentation</a:t>
          </a:r>
        </a:p>
      </dgm:t>
    </dgm:pt>
    <dgm:pt modelId="{75FAA98F-868A-4C8E-9DA6-2624EA2DE90B}" type="parTrans" cxnId="{115783C0-3809-48F9-93D1-CBE75F65DBE1}">
      <dgm:prSet/>
      <dgm:spPr/>
      <dgm:t>
        <a:bodyPr/>
        <a:lstStyle/>
        <a:p>
          <a:endParaRPr lang="en-US" sz="3200"/>
        </a:p>
      </dgm:t>
    </dgm:pt>
    <dgm:pt modelId="{EF020C65-6D6A-4DDA-A217-9B1CE1B05C27}" type="sibTrans" cxnId="{115783C0-3809-48F9-93D1-CBE75F65DBE1}">
      <dgm:prSet/>
      <dgm:spPr/>
      <dgm:t>
        <a:bodyPr/>
        <a:lstStyle/>
        <a:p>
          <a:endParaRPr lang="en-US" sz="3200"/>
        </a:p>
      </dgm:t>
    </dgm:pt>
    <dgm:pt modelId="{7277E86D-4CB2-4250-A16B-527EB8C3F59B}">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Additional information may be requested</a:t>
          </a:r>
        </a:p>
      </dgm:t>
    </dgm:pt>
    <dgm:pt modelId="{2880A8C6-0F2D-455B-9B1B-898BFF1DD02B}" type="parTrans" cxnId="{6E00702A-DAFA-4CB4-A701-8E882AC6CC42}">
      <dgm:prSet/>
      <dgm:spPr/>
      <dgm:t>
        <a:bodyPr/>
        <a:lstStyle/>
        <a:p>
          <a:endParaRPr lang="en-US" sz="3200"/>
        </a:p>
      </dgm:t>
    </dgm:pt>
    <dgm:pt modelId="{C1FB71D7-03EE-4E24-A9D9-186B55F5DED2}" type="sibTrans" cxnId="{6E00702A-DAFA-4CB4-A701-8E882AC6CC42}">
      <dgm:prSet/>
      <dgm:spPr/>
      <dgm:t>
        <a:bodyPr/>
        <a:lstStyle/>
        <a:p>
          <a:endParaRPr lang="en-US" sz="3200"/>
        </a:p>
      </dgm:t>
    </dgm:pt>
    <dgm:pt modelId="{B6338A39-8BB5-4573-8C39-5E6B79527417}">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Second line review of information and documentation</a:t>
          </a:r>
        </a:p>
      </dgm:t>
    </dgm:pt>
    <dgm:pt modelId="{C329AB6D-BFC8-45BA-96AF-66ACD1CC2CA5}" type="parTrans" cxnId="{1015B9FA-E1BA-4C5E-A35D-5B3907BE70A6}">
      <dgm:prSet/>
      <dgm:spPr/>
      <dgm:t>
        <a:bodyPr/>
        <a:lstStyle/>
        <a:p>
          <a:endParaRPr lang="en-US" sz="3200"/>
        </a:p>
      </dgm:t>
    </dgm:pt>
    <dgm:pt modelId="{B88C47BB-232D-454E-B33B-97B32426DE41}" type="sibTrans" cxnId="{1015B9FA-E1BA-4C5E-A35D-5B3907BE70A6}">
      <dgm:prSet/>
      <dgm:spPr/>
      <dgm:t>
        <a:bodyPr/>
        <a:lstStyle/>
        <a:p>
          <a:endParaRPr lang="en-US" sz="3200"/>
        </a:p>
      </dgm:t>
    </dgm:pt>
    <dgm:pt modelId="{471B94E7-7D57-4408-9EA5-997C92515568}">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Once approved, forwards for payment</a:t>
          </a:r>
        </a:p>
      </dgm:t>
    </dgm:pt>
    <dgm:pt modelId="{B5E1D70C-ECF1-43D1-96A2-F11F9F66EFC5}" type="parTrans" cxnId="{1CE15896-F997-4A53-AD06-92049E011A90}">
      <dgm:prSet/>
      <dgm:spPr/>
      <dgm:t>
        <a:bodyPr/>
        <a:lstStyle/>
        <a:p>
          <a:endParaRPr lang="en-US" sz="3200"/>
        </a:p>
      </dgm:t>
    </dgm:pt>
    <dgm:pt modelId="{00AE9406-DACA-43D4-A81D-53B9E1B21FD3}" type="sibTrans" cxnId="{1CE15896-F997-4A53-AD06-92049E011A90}">
      <dgm:prSet/>
      <dgm:spPr/>
      <dgm:t>
        <a:bodyPr/>
        <a:lstStyle/>
        <a:p>
          <a:endParaRPr lang="en-US" sz="3200"/>
        </a:p>
      </dgm:t>
    </dgm:pt>
    <dgm:pt modelId="{03DC1D1D-9D9E-496F-B7A5-CD80E5A42D80}">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Email to awardee with updated Excel File</a:t>
          </a:r>
        </a:p>
      </dgm:t>
    </dgm:pt>
    <dgm:pt modelId="{18BCFEAD-E44A-4FCA-94DC-B79B7D709C7F}" type="parTrans" cxnId="{67D06681-3898-4680-ADE9-766FAAB664BC}">
      <dgm:prSet/>
      <dgm:spPr/>
      <dgm:t>
        <a:bodyPr/>
        <a:lstStyle/>
        <a:p>
          <a:endParaRPr lang="en-US" sz="3200"/>
        </a:p>
      </dgm:t>
    </dgm:pt>
    <dgm:pt modelId="{99FD596F-5F7F-45A3-874C-4CAFF2526485}" type="sibTrans" cxnId="{67D06681-3898-4680-ADE9-766FAAB664BC}">
      <dgm:prSet/>
      <dgm:spPr/>
      <dgm:t>
        <a:bodyPr/>
        <a:lstStyle/>
        <a:p>
          <a:endParaRPr lang="en-US" sz="3200"/>
        </a:p>
      </dgm:t>
    </dgm:pt>
    <dgm:pt modelId="{8C1E5B62-9843-4C32-8C12-27D9499447DF}">
      <dgm:prSet custT="1"/>
      <dgm:spPr/>
      <dgm:t>
        <a:bodyPr/>
        <a:lstStyle/>
        <a:p>
          <a:pPr>
            <a:spcAft>
              <a:spcPts val="600"/>
            </a:spcAft>
          </a:pPr>
          <a:r>
            <a:rPr lang="en-US" sz="1200" dirty="0">
              <a:effectLst/>
              <a:latin typeface="+mn-lt"/>
              <a:ea typeface="Calibri" panose="020F0502020204030204" pitchFamily="34" charset="0"/>
              <a:cs typeface="Times New Roman"/>
            </a:rPr>
            <a:t>Additional Supporting Documentation</a:t>
          </a:r>
        </a:p>
      </dgm:t>
    </dgm:pt>
    <dgm:pt modelId="{CC3D4CCB-52A0-42F5-AB5F-D0E002F100C9}" type="parTrans" cxnId="{5C17B112-86C9-4BFA-B7E7-49AE1750E731}">
      <dgm:prSet/>
      <dgm:spPr/>
      <dgm:t>
        <a:bodyPr/>
        <a:lstStyle/>
        <a:p>
          <a:endParaRPr lang="en-US"/>
        </a:p>
      </dgm:t>
    </dgm:pt>
    <dgm:pt modelId="{93DB1BE8-75C5-471F-AB56-663520874643}" type="sibTrans" cxnId="{5C17B112-86C9-4BFA-B7E7-49AE1750E731}">
      <dgm:prSet/>
      <dgm:spPr/>
      <dgm:t>
        <a:bodyPr/>
        <a:lstStyle/>
        <a:p>
          <a:endParaRPr lang="en-US"/>
        </a:p>
      </dgm:t>
    </dgm:pt>
    <dgm:pt modelId="{77E9DC88-C980-4CBF-B041-A781B984ACDD}">
      <dgm:prSet custT="1"/>
      <dgm:spPr/>
      <dgm:t>
        <a:bodyPr/>
        <a:lstStyle/>
        <a:p>
          <a:pPr rtl="0">
            <a:spcAft>
              <a:spcPts val="600"/>
            </a:spcAft>
          </a:pPr>
          <a:r>
            <a:rPr lang="en-US" sz="1200" dirty="0">
              <a:effectLst/>
              <a:latin typeface="+mn-lt"/>
              <a:ea typeface="Calibri" panose="020F0502020204030204" pitchFamily="34" charset="0"/>
              <a:cs typeface="Times New Roman"/>
            </a:rPr>
            <a:t>Status of Funds/Budget Tracking</a:t>
          </a:r>
          <a:r>
            <a:rPr lang="en-US" sz="1200" dirty="0">
              <a:effectLst/>
              <a:latin typeface="+mn-lt"/>
              <a:cs typeface="Times New Roman"/>
            </a:rPr>
            <a:t> </a:t>
          </a:r>
          <a:endParaRPr lang="en-US" sz="1200" dirty="0">
            <a:latin typeface="+mn-lt"/>
          </a:endParaRPr>
        </a:p>
      </dgm:t>
    </dgm:pt>
    <dgm:pt modelId="{E285AED9-1902-4CE1-A6BD-1AF688832D47}" type="parTrans" cxnId="{38D5019B-1D28-4D1A-9093-A5914E04994C}">
      <dgm:prSet/>
      <dgm:spPr/>
      <dgm:t>
        <a:bodyPr/>
        <a:lstStyle/>
        <a:p>
          <a:endParaRPr lang="en-US"/>
        </a:p>
      </dgm:t>
    </dgm:pt>
    <dgm:pt modelId="{31EF8C82-A19F-4516-8E52-44C99EA046B9}" type="sibTrans" cxnId="{38D5019B-1D28-4D1A-9093-A5914E04994C}">
      <dgm:prSet/>
      <dgm:spPr/>
      <dgm:t>
        <a:bodyPr/>
        <a:lstStyle/>
        <a:p>
          <a:endParaRPr lang="en-US"/>
        </a:p>
      </dgm:t>
    </dgm:pt>
    <dgm:pt modelId="{64DA0F35-8472-4237-BA17-BD75ED6E15D4}">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W9</a:t>
          </a:r>
        </a:p>
      </dgm:t>
    </dgm:pt>
    <dgm:pt modelId="{D942D77C-A63B-4621-B0BC-B5B328545716}" type="parTrans" cxnId="{BED225C0-834D-40A0-A34E-1F8D0D88140C}">
      <dgm:prSet/>
      <dgm:spPr/>
      <dgm:t>
        <a:bodyPr/>
        <a:lstStyle/>
        <a:p>
          <a:endParaRPr lang="en-US"/>
        </a:p>
      </dgm:t>
    </dgm:pt>
    <dgm:pt modelId="{D878FF97-B41A-4F1C-811C-1AD4AF31CDEF}" type="sibTrans" cxnId="{BED225C0-834D-40A0-A34E-1F8D0D88140C}">
      <dgm:prSet/>
      <dgm:spPr/>
      <dgm:t>
        <a:bodyPr/>
        <a:lstStyle/>
        <a:p>
          <a:endParaRPr lang="en-US"/>
        </a:p>
      </dgm:t>
    </dgm:pt>
    <dgm:pt modelId="{6E49B900-C881-46E9-BEF6-FB5EFD5C3B8D}">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204 EFT</a:t>
          </a:r>
        </a:p>
      </dgm:t>
    </dgm:pt>
    <dgm:pt modelId="{952D2EE4-BFBA-49C8-9488-4CF8CDD1E5C4}" type="parTrans" cxnId="{4FEE3062-304C-4EA4-AD10-A90C5741463F}">
      <dgm:prSet/>
      <dgm:spPr/>
      <dgm:t>
        <a:bodyPr/>
        <a:lstStyle/>
        <a:p>
          <a:endParaRPr lang="en-US"/>
        </a:p>
      </dgm:t>
    </dgm:pt>
    <dgm:pt modelId="{D5F2A45E-3DDB-4F92-AB3A-66C2A0F92FDF}" type="sibTrans" cxnId="{4FEE3062-304C-4EA4-AD10-A90C5741463F}">
      <dgm:prSet/>
      <dgm:spPr/>
      <dgm:t>
        <a:bodyPr/>
        <a:lstStyle/>
        <a:p>
          <a:endParaRPr lang="en-US"/>
        </a:p>
      </dgm:t>
    </dgm:pt>
    <dgm:pt modelId="{9C98DCB6-A310-413E-8D62-F9FCBC3C9883}">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DEQ clearance</a:t>
          </a:r>
        </a:p>
      </dgm:t>
    </dgm:pt>
    <dgm:pt modelId="{BA24F605-0A0E-4C58-A876-413305A50557}" type="parTrans" cxnId="{375CC32F-4099-4903-85CC-F7FCDC93B3C3}">
      <dgm:prSet/>
      <dgm:spPr/>
      <dgm:t>
        <a:bodyPr/>
        <a:lstStyle/>
        <a:p>
          <a:endParaRPr lang="en-US"/>
        </a:p>
      </dgm:t>
    </dgm:pt>
    <dgm:pt modelId="{F0EE83F8-C1C2-44A2-B7D8-0E1525AD3C6C}" type="sibTrans" cxnId="{375CC32F-4099-4903-85CC-F7FCDC93B3C3}">
      <dgm:prSet/>
      <dgm:spPr/>
      <dgm:t>
        <a:bodyPr/>
        <a:lstStyle/>
        <a:p>
          <a:endParaRPr lang="en-US"/>
        </a:p>
      </dgm:t>
    </dgm:pt>
    <dgm:pt modelId="{109D9D79-6B69-43A8-9187-DF1BE82DE405}" type="pres">
      <dgm:prSet presAssocID="{CF103C84-7C97-42FB-8461-90A3D1E1CABD}" presName="Name0" presStyleCnt="0">
        <dgm:presLayoutVars>
          <dgm:dir/>
          <dgm:animLvl val="lvl"/>
          <dgm:resizeHandles val="exact"/>
        </dgm:presLayoutVars>
      </dgm:prSet>
      <dgm:spPr/>
    </dgm:pt>
    <dgm:pt modelId="{01857847-EE38-4318-8D70-ABE1845B54DF}" type="pres">
      <dgm:prSet presAssocID="{2F03DD1B-0237-4269-ACE5-1417A69B35F3}" presName="composite" presStyleCnt="0"/>
      <dgm:spPr/>
    </dgm:pt>
    <dgm:pt modelId="{19E80F21-5F0C-4E86-991E-6FF325622C3E}" type="pres">
      <dgm:prSet presAssocID="{2F03DD1B-0237-4269-ACE5-1417A69B35F3}" presName="parTx" presStyleLbl="node1" presStyleIdx="0" presStyleCnt="9" custScaleX="102385" custScaleY="123978">
        <dgm:presLayoutVars>
          <dgm:chMax val="0"/>
          <dgm:chPref val="0"/>
          <dgm:bulletEnabled val="1"/>
        </dgm:presLayoutVars>
      </dgm:prSet>
      <dgm:spPr/>
    </dgm:pt>
    <dgm:pt modelId="{ED2ACE7C-A3C2-49C9-9B65-2DCF55245A8A}" type="pres">
      <dgm:prSet presAssocID="{2F03DD1B-0237-4269-ACE5-1417A69B35F3}" presName="desTx" presStyleLbl="revTx" presStyleIdx="0" presStyleCnt="8" custLinFactNeighborX="-145" custLinFactNeighborY="7515">
        <dgm:presLayoutVars>
          <dgm:bulletEnabled val="1"/>
        </dgm:presLayoutVars>
      </dgm:prSet>
      <dgm:spPr/>
    </dgm:pt>
    <dgm:pt modelId="{9BFA4F21-FAB9-408E-B08C-BB1CDDB96F3B}" type="pres">
      <dgm:prSet presAssocID="{7911D285-F123-424B-802E-4E201DA97490}" presName="space" presStyleCnt="0"/>
      <dgm:spPr/>
    </dgm:pt>
    <dgm:pt modelId="{4DD7E1CD-7224-465C-86CE-0806D2A1AB81}" type="pres">
      <dgm:prSet presAssocID="{A0B9002E-4501-485E-94E0-C690DB2227FF}" presName="composite" presStyleCnt="0"/>
      <dgm:spPr/>
    </dgm:pt>
    <dgm:pt modelId="{EE39FE11-AE12-4F61-B40B-087D6752AC12}" type="pres">
      <dgm:prSet presAssocID="{A0B9002E-4501-485E-94E0-C690DB2227FF}" presName="parTx" presStyleLbl="node1" presStyleIdx="1" presStyleCnt="9" custScaleX="107384" custScaleY="123978">
        <dgm:presLayoutVars>
          <dgm:chMax val="0"/>
          <dgm:chPref val="0"/>
          <dgm:bulletEnabled val="1"/>
        </dgm:presLayoutVars>
      </dgm:prSet>
      <dgm:spPr/>
    </dgm:pt>
    <dgm:pt modelId="{BAE1A5CB-85C9-4401-B6EC-DEA0D4DF0619}" type="pres">
      <dgm:prSet presAssocID="{A0B9002E-4501-485E-94E0-C690DB2227FF}" presName="desTx" presStyleLbl="revTx" presStyleIdx="1" presStyleCnt="8" custLinFactNeighborX="-1840" custLinFactNeighborY="7515">
        <dgm:presLayoutVars>
          <dgm:bulletEnabled val="1"/>
        </dgm:presLayoutVars>
      </dgm:prSet>
      <dgm:spPr/>
    </dgm:pt>
    <dgm:pt modelId="{EDDCF383-BF8C-405C-A657-87E0E65783FE}" type="pres">
      <dgm:prSet presAssocID="{4AAB10C8-6ED9-4351-8FB1-D9E70FFC8BF2}" presName="space" presStyleCnt="0"/>
      <dgm:spPr/>
    </dgm:pt>
    <dgm:pt modelId="{8ECD8878-7012-4602-BA56-402AE78845A4}" type="pres">
      <dgm:prSet presAssocID="{B74A89E3-6ED5-444D-AD74-5F6A6699C9F1}" presName="composite" presStyleCnt="0"/>
      <dgm:spPr/>
    </dgm:pt>
    <dgm:pt modelId="{30684709-5515-4A42-BFED-606BBECB69ED}" type="pres">
      <dgm:prSet presAssocID="{B74A89E3-6ED5-444D-AD74-5F6A6699C9F1}" presName="parTx" presStyleLbl="node1" presStyleIdx="2" presStyleCnt="9" custScaleY="123978">
        <dgm:presLayoutVars>
          <dgm:chMax val="0"/>
          <dgm:chPref val="0"/>
          <dgm:bulletEnabled val="1"/>
        </dgm:presLayoutVars>
      </dgm:prSet>
      <dgm:spPr/>
    </dgm:pt>
    <dgm:pt modelId="{4F90C5B6-D71C-4BD8-A42A-D496F306E7D3}" type="pres">
      <dgm:prSet presAssocID="{B74A89E3-6ED5-444D-AD74-5F6A6699C9F1}" presName="desTx" presStyleLbl="revTx" presStyleIdx="2" presStyleCnt="8" custScaleX="91529" custLinFactNeighborY="7515">
        <dgm:presLayoutVars>
          <dgm:bulletEnabled val="1"/>
        </dgm:presLayoutVars>
      </dgm:prSet>
      <dgm:spPr/>
    </dgm:pt>
    <dgm:pt modelId="{8EDDC3E0-4C0C-444B-845A-AAC3F7714924}" type="pres">
      <dgm:prSet presAssocID="{17F33282-7F24-498E-B076-B455CA8139AD}" presName="space" presStyleCnt="0"/>
      <dgm:spPr/>
    </dgm:pt>
    <dgm:pt modelId="{F5CD0577-360A-4972-A80C-6C43023DC0E5}" type="pres">
      <dgm:prSet presAssocID="{71793492-3C69-42A6-BF9A-0597D514EA86}" presName="composite" presStyleCnt="0"/>
      <dgm:spPr/>
    </dgm:pt>
    <dgm:pt modelId="{5F9338CC-520D-43D9-943D-9F9A07D61DB1}" type="pres">
      <dgm:prSet presAssocID="{71793492-3C69-42A6-BF9A-0597D514EA86}" presName="parTx" presStyleLbl="node1" presStyleIdx="3" presStyleCnt="9" custScaleY="123978">
        <dgm:presLayoutVars>
          <dgm:chMax val="0"/>
          <dgm:chPref val="0"/>
          <dgm:bulletEnabled val="1"/>
        </dgm:presLayoutVars>
      </dgm:prSet>
      <dgm:spPr/>
    </dgm:pt>
    <dgm:pt modelId="{7C3425C1-E31A-4DAC-8150-7250B89ADD66}" type="pres">
      <dgm:prSet presAssocID="{71793492-3C69-42A6-BF9A-0597D514EA86}" presName="desTx" presStyleLbl="revTx" presStyleIdx="3" presStyleCnt="8" custLinFactNeighborX="6022" custLinFactNeighborY="7515">
        <dgm:presLayoutVars>
          <dgm:bulletEnabled val="1"/>
        </dgm:presLayoutVars>
      </dgm:prSet>
      <dgm:spPr/>
    </dgm:pt>
    <dgm:pt modelId="{B5516793-E2C8-406D-BC98-585F01106FC3}" type="pres">
      <dgm:prSet presAssocID="{2D19DA3C-D531-423C-B11D-321402B54519}" presName="space" presStyleCnt="0"/>
      <dgm:spPr/>
    </dgm:pt>
    <dgm:pt modelId="{BD5F526F-D7A6-4931-AECB-9F90FA314362}" type="pres">
      <dgm:prSet presAssocID="{61286A53-76F6-4A60-A6AF-757009DA82CA}" presName="composite" presStyleCnt="0"/>
      <dgm:spPr/>
    </dgm:pt>
    <dgm:pt modelId="{6B114062-186F-4BC2-8452-B826572CA0EC}" type="pres">
      <dgm:prSet presAssocID="{61286A53-76F6-4A60-A6AF-757009DA82CA}" presName="parTx" presStyleLbl="node1" presStyleIdx="4" presStyleCnt="9" custScaleX="112955" custScaleY="123978" custLinFactNeighborX="863" custLinFactNeighborY="719">
        <dgm:presLayoutVars>
          <dgm:chMax val="0"/>
          <dgm:chPref val="0"/>
          <dgm:bulletEnabled val="1"/>
        </dgm:presLayoutVars>
      </dgm:prSet>
      <dgm:spPr/>
    </dgm:pt>
    <dgm:pt modelId="{A8119AAA-D897-4778-AE2F-2318C2FD5706}" type="pres">
      <dgm:prSet presAssocID="{61286A53-76F6-4A60-A6AF-757009DA82CA}" presName="desTx" presStyleLbl="revTx" presStyleIdx="4" presStyleCnt="8" custLinFactNeighborX="-422" custLinFactNeighborY="7515">
        <dgm:presLayoutVars>
          <dgm:bulletEnabled val="1"/>
        </dgm:presLayoutVars>
      </dgm:prSet>
      <dgm:spPr/>
    </dgm:pt>
    <dgm:pt modelId="{9B80AE55-3FF0-4EEC-B5D6-02741579ED8E}" type="pres">
      <dgm:prSet presAssocID="{9873EBFF-1089-407B-B674-2242912BA04D}" presName="space" presStyleCnt="0"/>
      <dgm:spPr/>
    </dgm:pt>
    <dgm:pt modelId="{F07FF6E8-7901-448A-95AB-C8FFA36AEC21}" type="pres">
      <dgm:prSet presAssocID="{F08C5476-C8C3-4EBF-B5ED-C8D66A54D703}" presName="composite" presStyleCnt="0"/>
      <dgm:spPr/>
    </dgm:pt>
    <dgm:pt modelId="{631A4465-DA5A-4162-82B7-6B3CB22363C5}" type="pres">
      <dgm:prSet presAssocID="{F08C5476-C8C3-4EBF-B5ED-C8D66A54D703}" presName="parTx" presStyleLbl="node1" presStyleIdx="5" presStyleCnt="9" custScaleX="93557" custScaleY="123978" custLinFactNeighborX="-60" custLinFactNeighborY="717">
        <dgm:presLayoutVars>
          <dgm:chMax val="0"/>
          <dgm:chPref val="0"/>
          <dgm:bulletEnabled val="1"/>
        </dgm:presLayoutVars>
      </dgm:prSet>
      <dgm:spPr/>
    </dgm:pt>
    <dgm:pt modelId="{47C30346-F2F2-447A-8E78-A7F7E768E627}" type="pres">
      <dgm:prSet presAssocID="{F08C5476-C8C3-4EBF-B5ED-C8D66A54D703}" presName="desTx" presStyleLbl="revTx" presStyleIdx="4" presStyleCnt="8">
        <dgm:presLayoutVars>
          <dgm:bulletEnabled val="1"/>
        </dgm:presLayoutVars>
      </dgm:prSet>
      <dgm:spPr/>
    </dgm:pt>
    <dgm:pt modelId="{25A42F2F-42D9-4A58-BD72-A9258C3C4B40}" type="pres">
      <dgm:prSet presAssocID="{9E5C849A-0D6A-43DA-A90A-E2A40E3E73A4}" presName="space" presStyleCnt="0"/>
      <dgm:spPr/>
    </dgm:pt>
    <dgm:pt modelId="{C2049C2E-4FC7-4E02-BAC4-733C0FF85329}" type="pres">
      <dgm:prSet presAssocID="{7BD49304-53E3-4082-8E69-F1AFABEC85D8}" presName="composite" presStyleCnt="0"/>
      <dgm:spPr/>
    </dgm:pt>
    <dgm:pt modelId="{EB700D19-826A-43DB-AED9-66BE470BA67C}" type="pres">
      <dgm:prSet presAssocID="{7BD49304-53E3-4082-8E69-F1AFABEC85D8}" presName="parTx" presStyleLbl="node1" presStyleIdx="6" presStyleCnt="9" custScaleY="123978">
        <dgm:presLayoutVars>
          <dgm:chMax val="0"/>
          <dgm:chPref val="0"/>
          <dgm:bulletEnabled val="1"/>
        </dgm:presLayoutVars>
      </dgm:prSet>
      <dgm:spPr/>
    </dgm:pt>
    <dgm:pt modelId="{82209737-75D5-4199-BFF5-167D4F60571C}" type="pres">
      <dgm:prSet presAssocID="{7BD49304-53E3-4082-8E69-F1AFABEC85D8}" presName="desTx" presStyleLbl="revTx" presStyleIdx="5" presStyleCnt="8" custLinFactNeighborX="2760" custLinFactNeighborY="4672">
        <dgm:presLayoutVars>
          <dgm:bulletEnabled val="1"/>
        </dgm:presLayoutVars>
      </dgm:prSet>
      <dgm:spPr/>
    </dgm:pt>
    <dgm:pt modelId="{E4C6BAFC-A00A-427C-9CC6-C1A523BAB962}" type="pres">
      <dgm:prSet presAssocID="{5FA7F064-FF7A-4FA4-9DC3-3101A7E8D90C}" presName="space" presStyleCnt="0"/>
      <dgm:spPr/>
    </dgm:pt>
    <dgm:pt modelId="{569ABA93-F100-49F6-BCC1-4FE7E03F2633}" type="pres">
      <dgm:prSet presAssocID="{96D64456-E48A-41E4-AAD1-5E299BC63E8F}" presName="composite" presStyleCnt="0"/>
      <dgm:spPr/>
    </dgm:pt>
    <dgm:pt modelId="{13A1210A-A0A3-4FA7-8256-3AFE93DFEB58}" type="pres">
      <dgm:prSet presAssocID="{96D64456-E48A-41E4-AAD1-5E299BC63E8F}" presName="parTx" presStyleLbl="node1" presStyleIdx="7" presStyleCnt="9" custScaleY="123978">
        <dgm:presLayoutVars>
          <dgm:chMax val="0"/>
          <dgm:chPref val="0"/>
          <dgm:bulletEnabled val="1"/>
        </dgm:presLayoutVars>
      </dgm:prSet>
      <dgm:spPr/>
    </dgm:pt>
    <dgm:pt modelId="{63678A3C-060A-41A8-870B-7B81434C21C8}" type="pres">
      <dgm:prSet presAssocID="{96D64456-E48A-41E4-AAD1-5E299BC63E8F}" presName="desTx" presStyleLbl="revTx" presStyleIdx="6" presStyleCnt="8" custLinFactNeighborX="3411" custLinFactNeighborY="4672">
        <dgm:presLayoutVars>
          <dgm:bulletEnabled val="1"/>
        </dgm:presLayoutVars>
      </dgm:prSet>
      <dgm:spPr/>
    </dgm:pt>
    <dgm:pt modelId="{A2237AF7-B621-45BC-8527-C70FFC067BB7}" type="pres">
      <dgm:prSet presAssocID="{E13AB095-7E9D-46AF-9800-3026AC2C4EE8}" presName="space" presStyleCnt="0"/>
      <dgm:spPr/>
    </dgm:pt>
    <dgm:pt modelId="{EF7B222C-1629-4373-A6F9-84E1979AD424}" type="pres">
      <dgm:prSet presAssocID="{A4D5C56F-C6A3-4C81-A5A2-D5C17AA80659}" presName="composite" presStyleCnt="0"/>
      <dgm:spPr/>
    </dgm:pt>
    <dgm:pt modelId="{32270E07-E041-40C2-A148-D9313071C1ED}" type="pres">
      <dgm:prSet presAssocID="{A4D5C56F-C6A3-4C81-A5A2-D5C17AA80659}" presName="parTx" presStyleLbl="node1" presStyleIdx="8" presStyleCnt="9" custScaleY="123978">
        <dgm:presLayoutVars>
          <dgm:chMax val="0"/>
          <dgm:chPref val="0"/>
          <dgm:bulletEnabled val="1"/>
        </dgm:presLayoutVars>
      </dgm:prSet>
      <dgm:spPr/>
    </dgm:pt>
    <dgm:pt modelId="{5B45AADB-EEFA-45B1-861A-7E5EC79D120C}" type="pres">
      <dgm:prSet presAssocID="{A4D5C56F-C6A3-4C81-A5A2-D5C17AA80659}" presName="desTx" presStyleLbl="revTx" presStyleIdx="7" presStyleCnt="8" custLinFactNeighborX="7359" custLinFactNeighborY="6007">
        <dgm:presLayoutVars>
          <dgm:bulletEnabled val="1"/>
        </dgm:presLayoutVars>
      </dgm:prSet>
      <dgm:spPr/>
    </dgm:pt>
  </dgm:ptLst>
  <dgm:cxnLst>
    <dgm:cxn modelId="{7A35A506-144E-4826-B786-7F27D7617D00}" srcId="{2F03DD1B-0237-4269-ACE5-1417A69B35F3}" destId="{B26BE2FF-CD9D-4A1C-9C6A-A44571F785B1}" srcOrd="1" destOrd="0" parTransId="{827D05C2-9605-437A-8C17-70C71C47EFB6}" sibTransId="{04D01A2C-F3DA-4B64-AC40-9AB0B78087C5}"/>
    <dgm:cxn modelId="{1C2F1407-0698-4D83-8A8D-340584A49F18}" srcId="{CF103C84-7C97-42FB-8461-90A3D1E1CABD}" destId="{A0B9002E-4501-485E-94E0-C690DB2227FF}" srcOrd="1" destOrd="0" parTransId="{0D6CE430-FFB8-498A-834D-76AF059A7A48}" sibTransId="{4AAB10C8-6ED9-4351-8FB1-D9E70FFC8BF2}"/>
    <dgm:cxn modelId="{14E07809-80F3-4C49-AE13-3BB747459557}" srcId="{A0B9002E-4501-485E-94E0-C690DB2227FF}" destId="{89AFAF53-B106-40B4-80D7-B064413C6154}" srcOrd="0" destOrd="0" parTransId="{105FF515-0A64-49DD-A86B-05F3078B85E9}" sibTransId="{B6C14FE6-833C-4044-9D2E-5AD8BD2388F3}"/>
    <dgm:cxn modelId="{5C17B112-86C9-4BFA-B7E7-49AE1750E731}" srcId="{A0B9002E-4501-485E-94E0-C690DB2227FF}" destId="{8C1E5B62-9843-4C32-8C12-27D9499447DF}" srcOrd="2" destOrd="0" parTransId="{CC3D4CCB-52A0-42F5-AB5F-D0E002F100C9}" sibTransId="{93DB1BE8-75C5-471F-AB56-663520874643}"/>
    <dgm:cxn modelId="{87B70315-DFB1-47B8-88D3-503E619B6F5A}" type="presOf" srcId="{9E401AF4-CBF8-4942-92E2-5AC939B5F3BF}" destId="{4F90C5B6-D71C-4BD8-A42A-D496F306E7D3}" srcOrd="0" destOrd="0" presId="urn:microsoft.com/office/officeart/2005/8/layout/chevron1"/>
    <dgm:cxn modelId="{51A7731D-6A67-478E-A9E4-598B8C9659A0}" type="presOf" srcId="{11812B43-A86A-4EA7-8ED8-CD0E9D9C2C2D}" destId="{82209737-75D5-4199-BFF5-167D4F60571C}" srcOrd="0" destOrd="0" presId="urn:microsoft.com/office/officeart/2005/8/layout/chevron1"/>
    <dgm:cxn modelId="{339DDC1D-2206-40BC-A0EB-E2B4A625B72A}" type="presOf" srcId="{89AFAF53-B106-40B4-80D7-B064413C6154}" destId="{BAE1A5CB-85C9-4401-B6EC-DEA0D4DF0619}" srcOrd="0" destOrd="0" presId="urn:microsoft.com/office/officeart/2005/8/layout/chevron1"/>
    <dgm:cxn modelId="{BAEF931F-D9D8-4981-B7D9-B4D2908BB7A7}" type="presOf" srcId="{CF103C84-7C97-42FB-8461-90A3D1E1CABD}" destId="{109D9D79-6B69-43A8-9187-DF1BE82DE405}" srcOrd="0" destOrd="0" presId="urn:microsoft.com/office/officeart/2005/8/layout/chevron1"/>
    <dgm:cxn modelId="{F4665927-A2B7-4FC5-A11C-D23D0209A331}" srcId="{CF103C84-7C97-42FB-8461-90A3D1E1CABD}" destId="{7BD49304-53E3-4082-8E69-F1AFABEC85D8}" srcOrd="6" destOrd="0" parTransId="{4A853F0D-AF29-45B3-A2E0-B1B5E492AB64}" sibTransId="{5FA7F064-FF7A-4FA4-9DC3-3101A7E8D90C}"/>
    <dgm:cxn modelId="{6E00702A-DAFA-4CB4-A701-8E882AC6CC42}" srcId="{7BD49304-53E3-4082-8E69-F1AFABEC85D8}" destId="{7277E86D-4CB2-4250-A16B-527EB8C3F59B}" srcOrd="1" destOrd="0" parTransId="{2880A8C6-0F2D-455B-9B1B-898BFF1DD02B}" sibTransId="{C1FB71D7-03EE-4E24-A9D9-186B55F5DED2}"/>
    <dgm:cxn modelId="{375CC32F-4099-4903-85CC-F7FCDC93B3C3}" srcId="{B26BE2FF-CD9D-4A1C-9C6A-A44571F785B1}" destId="{9C98DCB6-A310-413E-8D62-F9FCBC3C9883}" srcOrd="2" destOrd="0" parTransId="{BA24F605-0A0E-4C58-A876-413305A50557}" sibTransId="{F0EE83F8-C1C2-44A2-B7D8-0E1525AD3C6C}"/>
    <dgm:cxn modelId="{693C5630-8BBF-4BD2-AFB6-FA3DD5BCCA6B}" type="presOf" srcId="{FE303691-AE1A-47FB-B0A8-9DB7F6DEA4B8}" destId="{A8119AAA-D897-4778-AE2F-2318C2FD5706}" srcOrd="0" destOrd="2" presId="urn:microsoft.com/office/officeart/2005/8/layout/chevron1"/>
    <dgm:cxn modelId="{F7C7755C-6D86-46B1-8850-0F6BC18134A5}" type="presOf" srcId="{C44CCCB7-CF51-449C-966C-ABE50961AA12}" destId="{7C3425C1-E31A-4DAC-8150-7250B89ADD66}" srcOrd="0" destOrd="0" presId="urn:microsoft.com/office/officeart/2005/8/layout/chevron1"/>
    <dgm:cxn modelId="{7311E05C-A762-4375-B1E0-184F8FC4F51F}" srcId="{CF103C84-7C97-42FB-8461-90A3D1E1CABD}" destId="{B74A89E3-6ED5-444D-AD74-5F6A6699C9F1}" srcOrd="2" destOrd="0" parTransId="{C1302BB5-F49F-457A-BD31-9CE2FE49E69A}" sibTransId="{17F33282-7F24-498E-B076-B455CA8139AD}"/>
    <dgm:cxn modelId="{6F831560-3EF0-4764-9EBF-78788523BFB8}" type="presOf" srcId="{71793492-3C69-42A6-BF9A-0597D514EA86}" destId="{5F9338CC-520D-43D9-943D-9F9A07D61DB1}" srcOrd="0" destOrd="0" presId="urn:microsoft.com/office/officeart/2005/8/layout/chevron1"/>
    <dgm:cxn modelId="{4FEE3062-304C-4EA4-AD10-A90C5741463F}" srcId="{B26BE2FF-CD9D-4A1C-9C6A-A44571F785B1}" destId="{6E49B900-C881-46E9-BEF6-FB5EFD5C3B8D}" srcOrd="1" destOrd="0" parTransId="{952D2EE4-BFBA-49C8-9488-4CF8CDD1E5C4}" sibTransId="{D5F2A45E-3DDB-4F92-AB3A-66C2A0F92FDF}"/>
    <dgm:cxn modelId="{EA0C2F63-C7F9-44C2-9D14-5CD2E425F7C8}" type="presOf" srcId="{B26BE2FF-CD9D-4A1C-9C6A-A44571F785B1}" destId="{ED2ACE7C-A3C2-49C9-9B65-2DCF55245A8A}" srcOrd="0" destOrd="1" presId="urn:microsoft.com/office/officeart/2005/8/layout/chevron1"/>
    <dgm:cxn modelId="{64264244-39BF-4392-8B2D-06FCEA6A28F0}" srcId="{CF103C84-7C97-42FB-8461-90A3D1E1CABD}" destId="{61286A53-76F6-4A60-A6AF-757009DA82CA}" srcOrd="4" destOrd="0" parTransId="{748C027C-95F6-4A20-BBC9-F7332E2BF281}" sibTransId="{9873EBFF-1089-407B-B674-2242912BA04D}"/>
    <dgm:cxn modelId="{0E850148-A238-408D-BC22-7CC28C7DA074}" type="presOf" srcId="{471B94E7-7D57-4408-9EA5-997C92515568}" destId="{63678A3C-060A-41A8-870B-7B81434C21C8}" srcOrd="0" destOrd="1" presId="urn:microsoft.com/office/officeart/2005/8/layout/chevron1"/>
    <dgm:cxn modelId="{9FAB624A-2266-4CD0-995D-B29D4BC79623}" type="presOf" srcId="{64DA0F35-8472-4237-BA17-BD75ED6E15D4}" destId="{ED2ACE7C-A3C2-49C9-9B65-2DCF55245A8A}" srcOrd="0" destOrd="2" presId="urn:microsoft.com/office/officeart/2005/8/layout/chevron1"/>
    <dgm:cxn modelId="{089F426B-A588-4518-8B75-EA4F34C3AF23}" type="presOf" srcId="{6E49B900-C881-46E9-BEF6-FB5EFD5C3B8D}" destId="{ED2ACE7C-A3C2-49C9-9B65-2DCF55245A8A}" srcOrd="0" destOrd="3" presId="urn:microsoft.com/office/officeart/2005/8/layout/chevron1"/>
    <dgm:cxn modelId="{FAFE646C-6567-49A6-B3ED-22A7458494E6}" srcId="{CF103C84-7C97-42FB-8461-90A3D1E1CABD}" destId="{71793492-3C69-42A6-BF9A-0597D514EA86}" srcOrd="3" destOrd="0" parTransId="{5C78DD2C-26F8-43A8-A374-D4DFE839CC03}" sibTransId="{2D19DA3C-D531-423C-B11D-321402B54519}"/>
    <dgm:cxn modelId="{BC994C6C-CFFC-4C17-94AC-388E06E66186}" type="presOf" srcId="{54552088-370E-45C8-A32C-6E883DDFDB27}" destId="{ED2ACE7C-A3C2-49C9-9B65-2DCF55245A8A}" srcOrd="0" destOrd="0" presId="urn:microsoft.com/office/officeart/2005/8/layout/chevron1"/>
    <dgm:cxn modelId="{6046156D-F96E-4121-9275-0DE5D0F124B9}" type="presOf" srcId="{B74A89E3-6ED5-444D-AD74-5F6A6699C9F1}" destId="{30684709-5515-4A42-BFED-606BBECB69ED}" srcOrd="0" destOrd="0" presId="urn:microsoft.com/office/officeart/2005/8/layout/chevron1"/>
    <dgm:cxn modelId="{6CF85D72-C68D-462A-B1FA-741ADF4A2194}" type="presOf" srcId="{7BD49304-53E3-4082-8E69-F1AFABEC85D8}" destId="{EB700D19-826A-43DB-AED9-66BE470BA67C}" srcOrd="0" destOrd="0" presId="urn:microsoft.com/office/officeart/2005/8/layout/chevron1"/>
    <dgm:cxn modelId="{BCEC2853-3AB4-48D8-BB1A-B5761C77C510}" srcId="{61286A53-76F6-4A60-A6AF-757009DA82CA}" destId="{FE303691-AE1A-47FB-B0A8-9DB7F6DEA4B8}" srcOrd="2" destOrd="0" parTransId="{9B4BB0F7-E5E1-4560-AE1F-E02C6DC8DA41}" sibTransId="{ACAFFE1F-6156-409B-8B8B-BCFD31674FE6}"/>
    <dgm:cxn modelId="{CDD4A979-3E70-4B1B-B026-1205AC5C22A3}" type="presOf" srcId="{2C7F8C7D-BEE9-419C-BA9E-DE546520D3D5}" destId="{A8119AAA-D897-4778-AE2F-2318C2FD5706}" srcOrd="0" destOrd="0" presId="urn:microsoft.com/office/officeart/2005/8/layout/chevron1"/>
    <dgm:cxn modelId="{32FFCC7B-21FE-44A3-BFBC-DD43067A7E33}" type="presOf" srcId="{A4D5C56F-C6A3-4C81-A5A2-D5C17AA80659}" destId="{32270E07-E041-40C2-A148-D9313071C1ED}" srcOrd="0" destOrd="0" presId="urn:microsoft.com/office/officeart/2005/8/layout/chevron1"/>
    <dgm:cxn modelId="{67D06681-3898-4680-ADE9-766FAAB664BC}" srcId="{A4D5C56F-C6A3-4C81-A5A2-D5C17AA80659}" destId="{03DC1D1D-9D9E-496F-B7A5-CD80E5A42D80}" srcOrd="0" destOrd="0" parTransId="{18BCFEAD-E44A-4FCA-94DC-B79B7D709C7F}" sibTransId="{99FD596F-5F7F-45A3-874C-4CAFF2526485}"/>
    <dgm:cxn modelId="{00816386-84E8-4C07-B2C3-8398E135DD79}" srcId="{CF103C84-7C97-42FB-8461-90A3D1E1CABD}" destId="{96D64456-E48A-41E4-AAD1-5E299BC63E8F}" srcOrd="7" destOrd="0" parTransId="{AAD39894-EDAC-4119-B9E5-19605A4ACE4B}" sibTransId="{E13AB095-7E9D-46AF-9800-3026AC2C4EE8}"/>
    <dgm:cxn modelId="{42252A88-0C88-4573-966A-9153741739D0}" srcId="{71793492-3C69-42A6-BF9A-0597D514EA86}" destId="{C44CCCB7-CF51-449C-966C-ABE50961AA12}" srcOrd="0" destOrd="0" parTransId="{88A60BB5-3500-4C7B-B8B4-72E2A368BF01}" sibTransId="{5F365837-8415-4C58-9968-D9BC0555B3BF}"/>
    <dgm:cxn modelId="{A9DF7388-6FCA-40EB-A4E2-9DB4ADF587BE}" type="presOf" srcId="{A0B9002E-4501-485E-94E0-C690DB2227FF}" destId="{EE39FE11-AE12-4F61-B40B-087D6752AC12}" srcOrd="0" destOrd="0" presId="urn:microsoft.com/office/officeart/2005/8/layout/chevron1"/>
    <dgm:cxn modelId="{23CFA395-C193-4E33-8161-2F0FEF61CF8F}" type="presOf" srcId="{77E9DC88-C980-4CBF-B041-A781B984ACDD}" destId="{BAE1A5CB-85C9-4401-B6EC-DEA0D4DF0619}" srcOrd="0" destOrd="1" presId="urn:microsoft.com/office/officeart/2005/8/layout/chevron1"/>
    <dgm:cxn modelId="{1CE15896-F997-4A53-AD06-92049E011A90}" srcId="{96D64456-E48A-41E4-AAD1-5E299BC63E8F}" destId="{471B94E7-7D57-4408-9EA5-997C92515568}" srcOrd="1" destOrd="0" parTransId="{B5E1D70C-ECF1-43D1-96A2-F11F9F66EFC5}" sibTransId="{00AE9406-DACA-43D4-A81D-53B9E1B21FD3}"/>
    <dgm:cxn modelId="{8EA8E597-8685-4222-B715-BCAE70CA7A82}" srcId="{CF103C84-7C97-42FB-8461-90A3D1E1CABD}" destId="{2F03DD1B-0237-4269-ACE5-1417A69B35F3}" srcOrd="0" destOrd="0" parTransId="{7A6F3C74-4220-4F3B-81CF-4345B5E71611}" sibTransId="{7911D285-F123-424B-802E-4E201DA97490}"/>
    <dgm:cxn modelId="{38D5019B-1D28-4D1A-9093-A5914E04994C}" srcId="{A0B9002E-4501-485E-94E0-C690DB2227FF}" destId="{77E9DC88-C980-4CBF-B041-A781B984ACDD}" srcOrd="1" destOrd="0" parTransId="{E285AED9-1902-4CE1-A6BD-1AF688832D47}" sibTransId="{31EF8C82-A19F-4516-8E52-44C99EA046B9}"/>
    <dgm:cxn modelId="{523364A6-51DC-4CCA-8882-AFE37433C727}" type="presOf" srcId="{03DC1D1D-9D9E-496F-B7A5-CD80E5A42D80}" destId="{5B45AADB-EEFA-45B1-861A-7E5EC79D120C}" srcOrd="0" destOrd="0" presId="urn:microsoft.com/office/officeart/2005/8/layout/chevron1"/>
    <dgm:cxn modelId="{62F81BAC-CF50-4E63-B013-2165FEA39693}" srcId="{B74A89E3-6ED5-444D-AD74-5F6A6699C9F1}" destId="{9E401AF4-CBF8-4942-92E2-5AC939B5F3BF}" srcOrd="0" destOrd="0" parTransId="{20AD7AC6-FA5B-4078-9038-6619D25399D1}" sibTransId="{D8AF6814-38D3-44C6-BD7F-A6EDAB0DE156}"/>
    <dgm:cxn modelId="{5A10B7B3-891C-4CC1-81FE-208D92BF02F8}" srcId="{2F03DD1B-0237-4269-ACE5-1417A69B35F3}" destId="{54552088-370E-45C8-A32C-6E883DDFDB27}" srcOrd="0" destOrd="0" parTransId="{D26E2D72-82EB-4A91-82AB-62B710E59C7C}" sibTransId="{047C676F-AFC9-4381-AFEA-A631AEEC737F}"/>
    <dgm:cxn modelId="{61C82BB7-48A2-4EA9-80C2-D2AB6E938D7F}" srcId="{61286A53-76F6-4A60-A6AF-757009DA82CA}" destId="{2C7F8C7D-BEE9-419C-BA9E-DE546520D3D5}" srcOrd="0" destOrd="0" parTransId="{F3779C71-6924-4493-8647-F84045752EA2}" sibTransId="{1CC5F153-57A5-41CD-9932-12B56D6EA49D}"/>
    <dgm:cxn modelId="{BED225C0-834D-40A0-A34E-1F8D0D88140C}" srcId="{B26BE2FF-CD9D-4A1C-9C6A-A44571F785B1}" destId="{64DA0F35-8472-4237-BA17-BD75ED6E15D4}" srcOrd="0" destOrd="0" parTransId="{D942D77C-A63B-4621-B0BC-B5B328545716}" sibTransId="{D878FF97-B41A-4F1C-811C-1AD4AF31CDEF}"/>
    <dgm:cxn modelId="{115783C0-3809-48F9-93D1-CBE75F65DBE1}" srcId="{7BD49304-53E3-4082-8E69-F1AFABEC85D8}" destId="{11812B43-A86A-4EA7-8ED8-CD0E9D9C2C2D}" srcOrd="0" destOrd="0" parTransId="{75FAA98F-868A-4C8E-9DA6-2624EA2DE90B}" sibTransId="{EF020C65-6D6A-4DDA-A217-9B1CE1B05C27}"/>
    <dgm:cxn modelId="{332A76C1-775B-4C05-AEDB-1199CE9C58BA}" srcId="{61286A53-76F6-4A60-A6AF-757009DA82CA}" destId="{1FBBE805-1135-4706-AA65-6EAEF4713212}" srcOrd="1" destOrd="0" parTransId="{5C5C4347-8355-4438-84B1-4E1C320FE015}" sibTransId="{F7FFE3EA-D8E8-4113-BB6C-466329B440DA}"/>
    <dgm:cxn modelId="{CBD4CDCA-5852-4827-BEBB-02C8D98C5DCE}" type="presOf" srcId="{2F03DD1B-0237-4269-ACE5-1417A69B35F3}" destId="{19E80F21-5F0C-4E86-991E-6FF325622C3E}" srcOrd="0" destOrd="0" presId="urn:microsoft.com/office/officeart/2005/8/layout/chevron1"/>
    <dgm:cxn modelId="{E1A415CF-7061-4B20-AEC0-DC6343BCE5C7}" type="presOf" srcId="{B6338A39-8BB5-4573-8C39-5E6B79527417}" destId="{63678A3C-060A-41A8-870B-7B81434C21C8}" srcOrd="0" destOrd="0" presId="urn:microsoft.com/office/officeart/2005/8/layout/chevron1"/>
    <dgm:cxn modelId="{B5AAA8D0-1C42-48E3-95B5-ABD8C03874B3}" type="presOf" srcId="{8C1E5B62-9843-4C32-8C12-27D9499447DF}" destId="{BAE1A5CB-85C9-4401-B6EC-DEA0D4DF0619}" srcOrd="0" destOrd="2" presId="urn:microsoft.com/office/officeart/2005/8/layout/chevron1"/>
    <dgm:cxn modelId="{3C96C6D6-E7FE-4FB7-A482-FD82B964EB52}" type="presOf" srcId="{9C98DCB6-A310-413E-8D62-F9FCBC3C9883}" destId="{ED2ACE7C-A3C2-49C9-9B65-2DCF55245A8A}" srcOrd="0" destOrd="4" presId="urn:microsoft.com/office/officeart/2005/8/layout/chevron1"/>
    <dgm:cxn modelId="{510E48D9-E8EA-413D-BFDD-FA412028C6FC}" type="presOf" srcId="{7277E86D-4CB2-4250-A16B-527EB8C3F59B}" destId="{82209737-75D5-4199-BFF5-167D4F60571C}" srcOrd="0" destOrd="1" presId="urn:microsoft.com/office/officeart/2005/8/layout/chevron1"/>
    <dgm:cxn modelId="{B66538E1-B56B-48A8-B228-3156B0AD4098}" type="presOf" srcId="{1FBBE805-1135-4706-AA65-6EAEF4713212}" destId="{A8119AAA-D897-4778-AE2F-2318C2FD5706}" srcOrd="0" destOrd="1" presId="urn:microsoft.com/office/officeart/2005/8/layout/chevron1"/>
    <dgm:cxn modelId="{39D815E3-B9F7-4B3F-814E-8E7549C2AFB2}" type="presOf" srcId="{F08C5476-C8C3-4EBF-B5ED-C8D66A54D703}" destId="{631A4465-DA5A-4162-82B7-6B3CB22363C5}" srcOrd="0" destOrd="0" presId="urn:microsoft.com/office/officeart/2005/8/layout/chevron1"/>
    <dgm:cxn modelId="{BFB0C4E3-7AC5-4A32-B4C3-C8A646309539}" type="presOf" srcId="{96D64456-E48A-41E4-AAD1-5E299BC63E8F}" destId="{13A1210A-A0A3-4FA7-8256-3AFE93DFEB58}" srcOrd="0" destOrd="0" presId="urn:microsoft.com/office/officeart/2005/8/layout/chevron1"/>
    <dgm:cxn modelId="{1DCDC5E6-0617-4C00-A456-D746964A41C0}" srcId="{CF103C84-7C97-42FB-8461-90A3D1E1CABD}" destId="{F08C5476-C8C3-4EBF-B5ED-C8D66A54D703}" srcOrd="5" destOrd="0" parTransId="{41F83698-DE6E-422C-88D1-C9E34EC5E61E}" sibTransId="{9E5C849A-0D6A-43DA-A90A-E2A40E3E73A4}"/>
    <dgm:cxn modelId="{CC0075F3-F986-48AD-A307-0576F407A494}" srcId="{CF103C84-7C97-42FB-8461-90A3D1E1CABD}" destId="{A4D5C56F-C6A3-4C81-A5A2-D5C17AA80659}" srcOrd="8" destOrd="0" parTransId="{77BB8EBC-78BB-411B-A118-F779555749F1}" sibTransId="{2E663489-1432-4F7B-A548-A30937FB56EF}"/>
    <dgm:cxn modelId="{BB2B34F9-18E5-41E2-9C9C-62D2A85A1EBD}" type="presOf" srcId="{61286A53-76F6-4A60-A6AF-757009DA82CA}" destId="{6B114062-186F-4BC2-8452-B826572CA0EC}" srcOrd="0" destOrd="0" presId="urn:microsoft.com/office/officeart/2005/8/layout/chevron1"/>
    <dgm:cxn modelId="{1015B9FA-E1BA-4C5E-A35D-5B3907BE70A6}" srcId="{96D64456-E48A-41E4-AAD1-5E299BC63E8F}" destId="{B6338A39-8BB5-4573-8C39-5E6B79527417}" srcOrd="0" destOrd="0" parTransId="{C329AB6D-BFC8-45BA-96AF-66ACD1CC2CA5}" sibTransId="{B88C47BB-232D-454E-B33B-97B32426DE41}"/>
    <dgm:cxn modelId="{346AF512-3685-4C8A-A49C-E94B867652DC}" type="presParOf" srcId="{109D9D79-6B69-43A8-9187-DF1BE82DE405}" destId="{01857847-EE38-4318-8D70-ABE1845B54DF}" srcOrd="0" destOrd="0" presId="urn:microsoft.com/office/officeart/2005/8/layout/chevron1"/>
    <dgm:cxn modelId="{76B0528B-9621-419D-BD41-F2F3A392D07E}" type="presParOf" srcId="{01857847-EE38-4318-8D70-ABE1845B54DF}" destId="{19E80F21-5F0C-4E86-991E-6FF325622C3E}" srcOrd="0" destOrd="0" presId="urn:microsoft.com/office/officeart/2005/8/layout/chevron1"/>
    <dgm:cxn modelId="{092F660F-44A2-4755-8403-48FFF6A21862}" type="presParOf" srcId="{01857847-EE38-4318-8D70-ABE1845B54DF}" destId="{ED2ACE7C-A3C2-49C9-9B65-2DCF55245A8A}" srcOrd="1" destOrd="0" presId="urn:microsoft.com/office/officeart/2005/8/layout/chevron1"/>
    <dgm:cxn modelId="{297775B4-A5D5-4BB7-BB99-6F58E704C9D7}" type="presParOf" srcId="{109D9D79-6B69-43A8-9187-DF1BE82DE405}" destId="{9BFA4F21-FAB9-408E-B08C-BB1CDDB96F3B}" srcOrd="1" destOrd="0" presId="urn:microsoft.com/office/officeart/2005/8/layout/chevron1"/>
    <dgm:cxn modelId="{1F78F6AB-3087-4FDC-A195-D9750FA6EB93}" type="presParOf" srcId="{109D9D79-6B69-43A8-9187-DF1BE82DE405}" destId="{4DD7E1CD-7224-465C-86CE-0806D2A1AB81}" srcOrd="2" destOrd="0" presId="urn:microsoft.com/office/officeart/2005/8/layout/chevron1"/>
    <dgm:cxn modelId="{DAE9D6CB-A882-48AE-B32C-65DE6D160584}" type="presParOf" srcId="{4DD7E1CD-7224-465C-86CE-0806D2A1AB81}" destId="{EE39FE11-AE12-4F61-B40B-087D6752AC12}" srcOrd="0" destOrd="0" presId="urn:microsoft.com/office/officeart/2005/8/layout/chevron1"/>
    <dgm:cxn modelId="{F21BF00B-448C-4941-B347-5AD7A369B220}" type="presParOf" srcId="{4DD7E1CD-7224-465C-86CE-0806D2A1AB81}" destId="{BAE1A5CB-85C9-4401-B6EC-DEA0D4DF0619}" srcOrd="1" destOrd="0" presId="urn:microsoft.com/office/officeart/2005/8/layout/chevron1"/>
    <dgm:cxn modelId="{419B69DE-D7F7-4E38-92A1-9F85FCB0E4D5}" type="presParOf" srcId="{109D9D79-6B69-43A8-9187-DF1BE82DE405}" destId="{EDDCF383-BF8C-405C-A657-87E0E65783FE}" srcOrd="3" destOrd="0" presId="urn:microsoft.com/office/officeart/2005/8/layout/chevron1"/>
    <dgm:cxn modelId="{938D02ED-F79F-480F-987E-B9253FA76C4B}" type="presParOf" srcId="{109D9D79-6B69-43A8-9187-DF1BE82DE405}" destId="{8ECD8878-7012-4602-BA56-402AE78845A4}" srcOrd="4" destOrd="0" presId="urn:microsoft.com/office/officeart/2005/8/layout/chevron1"/>
    <dgm:cxn modelId="{98C7728C-1AA3-4476-9834-C2C10B48CA00}" type="presParOf" srcId="{8ECD8878-7012-4602-BA56-402AE78845A4}" destId="{30684709-5515-4A42-BFED-606BBECB69ED}" srcOrd="0" destOrd="0" presId="urn:microsoft.com/office/officeart/2005/8/layout/chevron1"/>
    <dgm:cxn modelId="{E2C746E4-51C1-4C41-BF9D-962668CB8601}" type="presParOf" srcId="{8ECD8878-7012-4602-BA56-402AE78845A4}" destId="{4F90C5B6-D71C-4BD8-A42A-D496F306E7D3}" srcOrd="1" destOrd="0" presId="urn:microsoft.com/office/officeart/2005/8/layout/chevron1"/>
    <dgm:cxn modelId="{CBE0769B-0B51-4641-B452-777C9E44ECFE}" type="presParOf" srcId="{109D9D79-6B69-43A8-9187-DF1BE82DE405}" destId="{8EDDC3E0-4C0C-444B-845A-AAC3F7714924}" srcOrd="5" destOrd="0" presId="urn:microsoft.com/office/officeart/2005/8/layout/chevron1"/>
    <dgm:cxn modelId="{322B9E82-A22A-4526-8809-465A8099F680}" type="presParOf" srcId="{109D9D79-6B69-43A8-9187-DF1BE82DE405}" destId="{F5CD0577-360A-4972-A80C-6C43023DC0E5}" srcOrd="6" destOrd="0" presId="urn:microsoft.com/office/officeart/2005/8/layout/chevron1"/>
    <dgm:cxn modelId="{3DA14B13-11C6-4E04-97C7-EC6DC8F7CA94}" type="presParOf" srcId="{F5CD0577-360A-4972-A80C-6C43023DC0E5}" destId="{5F9338CC-520D-43D9-943D-9F9A07D61DB1}" srcOrd="0" destOrd="0" presId="urn:microsoft.com/office/officeart/2005/8/layout/chevron1"/>
    <dgm:cxn modelId="{39E46D7B-25EE-46C4-9108-A0F27C2C0CBB}" type="presParOf" srcId="{F5CD0577-360A-4972-A80C-6C43023DC0E5}" destId="{7C3425C1-E31A-4DAC-8150-7250B89ADD66}" srcOrd="1" destOrd="0" presId="urn:microsoft.com/office/officeart/2005/8/layout/chevron1"/>
    <dgm:cxn modelId="{C9B6FE5D-7FDC-4C83-8B39-B93FF1B1E4EB}" type="presParOf" srcId="{109D9D79-6B69-43A8-9187-DF1BE82DE405}" destId="{B5516793-E2C8-406D-BC98-585F01106FC3}" srcOrd="7" destOrd="0" presId="urn:microsoft.com/office/officeart/2005/8/layout/chevron1"/>
    <dgm:cxn modelId="{34FD0D3C-07C0-4B2C-962F-EC612984A73F}" type="presParOf" srcId="{109D9D79-6B69-43A8-9187-DF1BE82DE405}" destId="{BD5F526F-D7A6-4931-AECB-9F90FA314362}" srcOrd="8" destOrd="0" presId="urn:microsoft.com/office/officeart/2005/8/layout/chevron1"/>
    <dgm:cxn modelId="{A7FFE36D-A638-41A3-A653-3378AC086411}" type="presParOf" srcId="{BD5F526F-D7A6-4931-AECB-9F90FA314362}" destId="{6B114062-186F-4BC2-8452-B826572CA0EC}" srcOrd="0" destOrd="0" presId="urn:microsoft.com/office/officeart/2005/8/layout/chevron1"/>
    <dgm:cxn modelId="{94DB9F40-23DC-4B25-89DC-73B358046946}" type="presParOf" srcId="{BD5F526F-D7A6-4931-AECB-9F90FA314362}" destId="{A8119AAA-D897-4778-AE2F-2318C2FD5706}" srcOrd="1" destOrd="0" presId="urn:microsoft.com/office/officeart/2005/8/layout/chevron1"/>
    <dgm:cxn modelId="{FE82519D-2A64-4FCE-A4B4-E3FBAC96BA3C}" type="presParOf" srcId="{109D9D79-6B69-43A8-9187-DF1BE82DE405}" destId="{9B80AE55-3FF0-4EEC-B5D6-02741579ED8E}" srcOrd="9" destOrd="0" presId="urn:microsoft.com/office/officeart/2005/8/layout/chevron1"/>
    <dgm:cxn modelId="{D9196E0C-42E7-4062-8147-DEA68CA12A41}" type="presParOf" srcId="{109D9D79-6B69-43A8-9187-DF1BE82DE405}" destId="{F07FF6E8-7901-448A-95AB-C8FFA36AEC21}" srcOrd="10" destOrd="0" presId="urn:microsoft.com/office/officeart/2005/8/layout/chevron1"/>
    <dgm:cxn modelId="{1E016270-4B20-4C30-B1BB-2E9A9B17003F}" type="presParOf" srcId="{F07FF6E8-7901-448A-95AB-C8FFA36AEC21}" destId="{631A4465-DA5A-4162-82B7-6B3CB22363C5}" srcOrd="0" destOrd="0" presId="urn:microsoft.com/office/officeart/2005/8/layout/chevron1"/>
    <dgm:cxn modelId="{FDE73C4F-6BFB-4B2B-A620-8FA1072EED15}" type="presParOf" srcId="{F07FF6E8-7901-448A-95AB-C8FFA36AEC21}" destId="{47C30346-F2F2-447A-8E78-A7F7E768E627}" srcOrd="1" destOrd="0" presId="urn:microsoft.com/office/officeart/2005/8/layout/chevron1"/>
    <dgm:cxn modelId="{8094EDFE-72D6-433A-B527-4D9F230299A0}" type="presParOf" srcId="{109D9D79-6B69-43A8-9187-DF1BE82DE405}" destId="{25A42F2F-42D9-4A58-BD72-A9258C3C4B40}" srcOrd="11" destOrd="0" presId="urn:microsoft.com/office/officeart/2005/8/layout/chevron1"/>
    <dgm:cxn modelId="{8F6AE8C8-6AEC-466A-A306-2E95F0E128A5}" type="presParOf" srcId="{109D9D79-6B69-43A8-9187-DF1BE82DE405}" destId="{C2049C2E-4FC7-4E02-BAC4-733C0FF85329}" srcOrd="12" destOrd="0" presId="urn:microsoft.com/office/officeart/2005/8/layout/chevron1"/>
    <dgm:cxn modelId="{0278A8A7-BA8A-43E1-98B9-6AF883267AC0}" type="presParOf" srcId="{C2049C2E-4FC7-4E02-BAC4-733C0FF85329}" destId="{EB700D19-826A-43DB-AED9-66BE470BA67C}" srcOrd="0" destOrd="0" presId="urn:microsoft.com/office/officeart/2005/8/layout/chevron1"/>
    <dgm:cxn modelId="{C2F075EE-9045-4F92-8780-09B3AF109C5B}" type="presParOf" srcId="{C2049C2E-4FC7-4E02-BAC4-733C0FF85329}" destId="{82209737-75D5-4199-BFF5-167D4F60571C}" srcOrd="1" destOrd="0" presId="urn:microsoft.com/office/officeart/2005/8/layout/chevron1"/>
    <dgm:cxn modelId="{1BA3161B-E01E-4D35-993C-985FC78BC2FF}" type="presParOf" srcId="{109D9D79-6B69-43A8-9187-DF1BE82DE405}" destId="{E4C6BAFC-A00A-427C-9CC6-C1A523BAB962}" srcOrd="13" destOrd="0" presId="urn:microsoft.com/office/officeart/2005/8/layout/chevron1"/>
    <dgm:cxn modelId="{761CD7EC-E69F-4434-9F43-28AA6E1C46A7}" type="presParOf" srcId="{109D9D79-6B69-43A8-9187-DF1BE82DE405}" destId="{569ABA93-F100-49F6-BCC1-4FE7E03F2633}" srcOrd="14" destOrd="0" presId="urn:microsoft.com/office/officeart/2005/8/layout/chevron1"/>
    <dgm:cxn modelId="{238AAFAA-C5B6-452C-9CEF-5F540345EC7C}" type="presParOf" srcId="{569ABA93-F100-49F6-BCC1-4FE7E03F2633}" destId="{13A1210A-A0A3-4FA7-8256-3AFE93DFEB58}" srcOrd="0" destOrd="0" presId="urn:microsoft.com/office/officeart/2005/8/layout/chevron1"/>
    <dgm:cxn modelId="{CC211113-E125-4FD0-A2DB-359AC1AB92BB}" type="presParOf" srcId="{569ABA93-F100-49F6-BCC1-4FE7E03F2633}" destId="{63678A3C-060A-41A8-870B-7B81434C21C8}" srcOrd="1" destOrd="0" presId="urn:microsoft.com/office/officeart/2005/8/layout/chevron1"/>
    <dgm:cxn modelId="{EA106C09-A3AC-423D-BB99-2328DA9DFDF9}" type="presParOf" srcId="{109D9D79-6B69-43A8-9187-DF1BE82DE405}" destId="{A2237AF7-B621-45BC-8527-C70FFC067BB7}" srcOrd="15" destOrd="0" presId="urn:microsoft.com/office/officeart/2005/8/layout/chevron1"/>
    <dgm:cxn modelId="{19920B0A-18B5-4B4B-9BD1-517E90385D67}" type="presParOf" srcId="{109D9D79-6B69-43A8-9187-DF1BE82DE405}" destId="{EF7B222C-1629-4373-A6F9-84E1979AD424}" srcOrd="16" destOrd="0" presId="urn:microsoft.com/office/officeart/2005/8/layout/chevron1"/>
    <dgm:cxn modelId="{CC022DC7-490B-414A-8D6C-A1FA2A52BC09}" type="presParOf" srcId="{EF7B222C-1629-4373-A6F9-84E1979AD424}" destId="{32270E07-E041-40C2-A148-D9313071C1ED}" srcOrd="0" destOrd="0" presId="urn:microsoft.com/office/officeart/2005/8/layout/chevron1"/>
    <dgm:cxn modelId="{728B2BCE-BBFE-4A0E-B214-75AD66AE7AD9}" type="presParOf" srcId="{EF7B222C-1629-4373-A6F9-84E1979AD424}" destId="{5B45AADB-EEFA-45B1-861A-7E5EC79D120C}"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80F21-5F0C-4E86-991E-6FF325622C3E}">
      <dsp:nvSpPr>
        <dsp:cNvPr id="0" name=""/>
        <dsp:cNvSpPr/>
      </dsp:nvSpPr>
      <dsp:spPr>
        <a:xfrm>
          <a:off x="710" y="992614"/>
          <a:ext cx="1479265" cy="716496"/>
        </a:xfrm>
        <a:prstGeom prst="chevron">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Prerequisites satisfied</a:t>
          </a:r>
        </a:p>
      </dsp:txBody>
      <dsp:txXfrm>
        <a:off x="358958" y="992614"/>
        <a:ext cx="762769" cy="716496"/>
      </dsp:txXfrm>
    </dsp:sp>
    <dsp:sp modelId="{ED2ACE7C-A3C2-49C9-9B65-2DCF55245A8A}">
      <dsp:nvSpPr>
        <dsp:cNvPr id="0" name=""/>
        <dsp:cNvSpPr/>
      </dsp:nvSpPr>
      <dsp:spPr>
        <a:xfrm>
          <a:off x="16263" y="1831778"/>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Contract signed</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All required paperwork submitted</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W9</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204 EFT</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DEQ clearance</a:t>
          </a:r>
        </a:p>
      </dsp:txBody>
      <dsp:txXfrm>
        <a:off x="16263" y="1831778"/>
        <a:ext cx="1155845" cy="1593000"/>
      </dsp:txXfrm>
    </dsp:sp>
    <dsp:sp modelId="{EE39FE11-AE12-4F61-B40B-087D6752AC12}">
      <dsp:nvSpPr>
        <dsp:cNvPr id="0" name=""/>
        <dsp:cNvSpPr/>
      </dsp:nvSpPr>
      <dsp:spPr>
        <a:xfrm>
          <a:off x="1263975" y="992614"/>
          <a:ext cx="1551491" cy="716496"/>
        </a:xfrm>
        <a:prstGeom prst="chevron">
          <a:avLst/>
        </a:prstGeom>
        <a:solidFill>
          <a:schemeClr val="accent3">
            <a:shade val="50000"/>
            <a:hueOff val="36819"/>
            <a:satOff val="-710"/>
            <a:lumOff val="89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dirty="0"/>
            <a:t>Prepare Required Forms/Gather Backup</a:t>
          </a:r>
          <a:r>
            <a:rPr lang="en-US" sz="900" kern="1200" dirty="0">
              <a:latin typeface="Calibri Light" panose="020F0302020204030204"/>
            </a:rPr>
            <a:t> </a:t>
          </a:r>
        </a:p>
      </dsp:txBody>
      <dsp:txXfrm>
        <a:off x="1622223" y="992614"/>
        <a:ext cx="834995" cy="716496"/>
      </dsp:txXfrm>
    </dsp:sp>
    <dsp:sp modelId="{BAE1A5CB-85C9-4401-B6EC-DEA0D4DF0619}">
      <dsp:nvSpPr>
        <dsp:cNvPr id="0" name=""/>
        <dsp:cNvSpPr/>
      </dsp:nvSpPr>
      <dsp:spPr>
        <a:xfrm>
          <a:off x="1296049" y="1831778"/>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ts val="600"/>
            </a:spcAft>
            <a:buChar char="•"/>
          </a:pPr>
          <a:r>
            <a:rPr lang="en-US" sz="1200" kern="1200" dirty="0">
              <a:effectLst/>
              <a:latin typeface="+mn-lt"/>
              <a:ea typeface="Calibri" panose="020F0502020204030204" pitchFamily="34" charset="0"/>
              <a:cs typeface="Times New Roman"/>
            </a:rPr>
            <a:t>State of Montana - Vendor Invoice</a:t>
          </a:r>
          <a:endParaRPr lang="en-US" sz="1200" kern="1200" dirty="0">
            <a:latin typeface="+mn-lt"/>
          </a:endParaRPr>
        </a:p>
        <a:p>
          <a:pPr marL="114300" lvl="1" indent="-114300" algn="l" defTabSz="533400" rtl="0">
            <a:lnSpc>
              <a:spcPct val="90000"/>
            </a:lnSpc>
            <a:spcBef>
              <a:spcPct val="0"/>
            </a:spcBef>
            <a:spcAft>
              <a:spcPts val="600"/>
            </a:spcAft>
            <a:buChar char="•"/>
          </a:pPr>
          <a:r>
            <a:rPr lang="en-US" sz="1200" kern="1200" dirty="0">
              <a:effectLst/>
              <a:latin typeface="+mn-lt"/>
              <a:ea typeface="Calibri" panose="020F0502020204030204" pitchFamily="34" charset="0"/>
              <a:cs typeface="Times New Roman"/>
            </a:rPr>
            <a:t>Status of Funds/Budget Tracking</a:t>
          </a:r>
          <a:r>
            <a:rPr lang="en-US" sz="1200" kern="1200" dirty="0">
              <a:effectLst/>
              <a:latin typeface="+mn-lt"/>
              <a:cs typeface="Times New Roman"/>
            </a:rPr>
            <a:t> </a:t>
          </a:r>
          <a:endParaRPr lang="en-US" sz="1200" kern="1200" dirty="0">
            <a:latin typeface="+mn-lt"/>
          </a:endParaRPr>
        </a:p>
        <a:p>
          <a:pPr marL="114300" lvl="1" indent="-114300" algn="l" defTabSz="533400">
            <a:lnSpc>
              <a:spcPct val="90000"/>
            </a:lnSpc>
            <a:spcBef>
              <a:spcPct val="0"/>
            </a:spcBef>
            <a:spcAft>
              <a:spcPts val="600"/>
            </a:spcAft>
            <a:buChar char="•"/>
          </a:pPr>
          <a:r>
            <a:rPr lang="en-US" sz="1200" kern="1200" dirty="0">
              <a:effectLst/>
              <a:latin typeface="+mn-lt"/>
              <a:ea typeface="Calibri" panose="020F0502020204030204" pitchFamily="34" charset="0"/>
              <a:cs typeface="Times New Roman"/>
            </a:rPr>
            <a:t>Additional Supporting Documentation</a:t>
          </a:r>
        </a:p>
      </dsp:txBody>
      <dsp:txXfrm>
        <a:off x="1296049" y="1831778"/>
        <a:ext cx="1155845" cy="1593000"/>
      </dsp:txXfrm>
    </dsp:sp>
    <dsp:sp modelId="{30684709-5515-4A42-BFED-606BBECB69ED}">
      <dsp:nvSpPr>
        <dsp:cNvPr id="0" name=""/>
        <dsp:cNvSpPr/>
      </dsp:nvSpPr>
      <dsp:spPr>
        <a:xfrm>
          <a:off x="2599466" y="992614"/>
          <a:ext cx="1444806" cy="716496"/>
        </a:xfrm>
        <a:prstGeom prst="chevron">
          <a:avLst/>
        </a:prstGeom>
        <a:solidFill>
          <a:schemeClr val="accent3">
            <a:shade val="50000"/>
            <a:hueOff val="73637"/>
            <a:satOff val="-1420"/>
            <a:lumOff val="17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Sign into Submittable</a:t>
          </a:r>
        </a:p>
      </dsp:txBody>
      <dsp:txXfrm>
        <a:off x="2957714" y="992614"/>
        <a:ext cx="728310" cy="716496"/>
      </dsp:txXfrm>
    </dsp:sp>
    <dsp:sp modelId="{4F90C5B6-D71C-4BD8-A42A-D496F306E7D3}">
      <dsp:nvSpPr>
        <dsp:cNvPr id="0" name=""/>
        <dsp:cNvSpPr/>
      </dsp:nvSpPr>
      <dsp:spPr>
        <a:xfrm>
          <a:off x="2648422" y="1831778"/>
          <a:ext cx="1057933"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The application author should receive an email with instructions for access</a:t>
          </a:r>
        </a:p>
      </dsp:txBody>
      <dsp:txXfrm>
        <a:off x="2648422" y="1831778"/>
        <a:ext cx="1057933" cy="1593000"/>
      </dsp:txXfrm>
    </dsp:sp>
    <dsp:sp modelId="{5F9338CC-520D-43D9-943D-9F9A07D61DB1}">
      <dsp:nvSpPr>
        <dsp:cNvPr id="0" name=""/>
        <dsp:cNvSpPr/>
      </dsp:nvSpPr>
      <dsp:spPr>
        <a:xfrm>
          <a:off x="3828272" y="992614"/>
          <a:ext cx="1444806" cy="716496"/>
        </a:xfrm>
        <a:prstGeom prst="chevron">
          <a:avLst/>
        </a:prstGeom>
        <a:solidFill>
          <a:schemeClr val="accent3">
            <a:shade val="50000"/>
            <a:hueOff val="110456"/>
            <a:satOff val="-2129"/>
            <a:lumOff val="269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Fill out Submittable RR Form</a:t>
          </a:r>
        </a:p>
      </dsp:txBody>
      <dsp:txXfrm>
        <a:off x="4186520" y="992614"/>
        <a:ext cx="728310" cy="716496"/>
      </dsp:txXfrm>
    </dsp:sp>
    <dsp:sp modelId="{7C3425C1-E31A-4DAC-8150-7250B89ADD66}">
      <dsp:nvSpPr>
        <dsp:cNvPr id="0" name=""/>
        <dsp:cNvSpPr/>
      </dsp:nvSpPr>
      <dsp:spPr>
        <a:xfrm>
          <a:off x="3897877" y="1831778"/>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Font typeface="Arial" panose="020B0604020202020204" pitchFamily="34" charset="0"/>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Demonstration later in presentation</a:t>
          </a:r>
        </a:p>
      </dsp:txBody>
      <dsp:txXfrm>
        <a:off x="3897877" y="1831778"/>
        <a:ext cx="1155845" cy="1593000"/>
      </dsp:txXfrm>
    </dsp:sp>
    <dsp:sp modelId="{6B114062-186F-4BC2-8452-B826572CA0EC}">
      <dsp:nvSpPr>
        <dsp:cNvPr id="0" name=""/>
        <dsp:cNvSpPr/>
      </dsp:nvSpPr>
      <dsp:spPr>
        <a:xfrm>
          <a:off x="5069547" y="996770"/>
          <a:ext cx="1631981" cy="716496"/>
        </a:xfrm>
        <a:prstGeom prst="chevron">
          <a:avLst/>
        </a:prstGeom>
        <a:solidFill>
          <a:schemeClr val="accent3">
            <a:shade val="50000"/>
            <a:hueOff val="147275"/>
            <a:satOff val="-2839"/>
            <a:lumOff val="35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Upload documentation and forms</a:t>
          </a:r>
        </a:p>
      </dsp:txBody>
      <dsp:txXfrm>
        <a:off x="5427795" y="996770"/>
        <a:ext cx="915485" cy="716496"/>
      </dsp:txXfrm>
    </dsp:sp>
    <dsp:sp modelId="{A8119AAA-D897-4778-AE2F-2318C2FD5706}">
      <dsp:nvSpPr>
        <dsp:cNvPr id="0" name=""/>
        <dsp:cNvSpPr/>
      </dsp:nvSpPr>
      <dsp:spPr>
        <a:xfrm>
          <a:off x="5145788" y="1831778"/>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Excel Template</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Backup documentation</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Proof of payment</a:t>
          </a:r>
        </a:p>
      </dsp:txBody>
      <dsp:txXfrm>
        <a:off x="5145788" y="1831778"/>
        <a:ext cx="1155845" cy="1593000"/>
      </dsp:txXfrm>
    </dsp:sp>
    <dsp:sp modelId="{631A4465-DA5A-4162-82B7-6B3CB22363C5}">
      <dsp:nvSpPr>
        <dsp:cNvPr id="0" name=""/>
        <dsp:cNvSpPr/>
      </dsp:nvSpPr>
      <dsp:spPr>
        <a:xfrm>
          <a:off x="6518737" y="996758"/>
          <a:ext cx="1351717" cy="716496"/>
        </a:xfrm>
        <a:prstGeom prst="chevron">
          <a:avLst/>
        </a:prstGeom>
        <a:solidFill>
          <a:schemeClr val="accent3">
            <a:shade val="50000"/>
            <a:hueOff val="147275"/>
            <a:satOff val="-2839"/>
            <a:lumOff val="35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A2358"/>
              </a:solidFill>
            </a:rPr>
            <a:t>Submit</a:t>
          </a:r>
          <a:endParaRPr lang="en-US" sz="1200" kern="1200" dirty="0"/>
        </a:p>
      </dsp:txBody>
      <dsp:txXfrm>
        <a:off x="6876985" y="996758"/>
        <a:ext cx="635221" cy="716496"/>
      </dsp:txXfrm>
    </dsp:sp>
    <dsp:sp modelId="{EB700D19-826A-43DB-AED9-66BE470BA67C}">
      <dsp:nvSpPr>
        <dsp:cNvPr id="0" name=""/>
        <dsp:cNvSpPr/>
      </dsp:nvSpPr>
      <dsp:spPr>
        <a:xfrm>
          <a:off x="7655322" y="992614"/>
          <a:ext cx="1444806" cy="716496"/>
        </a:xfrm>
        <a:prstGeom prst="chevron">
          <a:avLst/>
        </a:prstGeom>
        <a:solidFill>
          <a:schemeClr val="accent3">
            <a:shade val="50000"/>
            <a:hueOff val="110456"/>
            <a:satOff val="-2129"/>
            <a:lumOff val="269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t>Initial Review</a:t>
          </a:r>
        </a:p>
      </dsp:txBody>
      <dsp:txXfrm>
        <a:off x="8013570" y="992614"/>
        <a:ext cx="728310" cy="716496"/>
      </dsp:txXfrm>
    </dsp:sp>
    <dsp:sp modelId="{82209737-75D5-4199-BFF5-167D4F60571C}">
      <dsp:nvSpPr>
        <dsp:cNvPr id="0" name=""/>
        <dsp:cNvSpPr/>
      </dsp:nvSpPr>
      <dsp:spPr>
        <a:xfrm>
          <a:off x="7687223" y="1786489"/>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CTC admin review of documentation</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Additional information may be requested</a:t>
          </a:r>
        </a:p>
      </dsp:txBody>
      <dsp:txXfrm>
        <a:off x="7687223" y="1786489"/>
        <a:ext cx="1155845" cy="1593000"/>
      </dsp:txXfrm>
    </dsp:sp>
    <dsp:sp modelId="{13A1210A-A0A3-4FA7-8256-3AFE93DFEB58}">
      <dsp:nvSpPr>
        <dsp:cNvPr id="0" name=""/>
        <dsp:cNvSpPr/>
      </dsp:nvSpPr>
      <dsp:spPr>
        <a:xfrm>
          <a:off x="8884128" y="992614"/>
          <a:ext cx="1444806" cy="716496"/>
        </a:xfrm>
        <a:prstGeom prst="chevron">
          <a:avLst/>
        </a:prstGeom>
        <a:solidFill>
          <a:schemeClr val="accent3">
            <a:shade val="50000"/>
            <a:hueOff val="73637"/>
            <a:satOff val="-1420"/>
            <a:lumOff val="17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DOA Review</a:t>
          </a:r>
        </a:p>
      </dsp:txBody>
      <dsp:txXfrm>
        <a:off x="9242376" y="992614"/>
        <a:ext cx="728310" cy="716496"/>
      </dsp:txXfrm>
    </dsp:sp>
    <dsp:sp modelId="{63678A3C-060A-41A8-870B-7B81434C21C8}">
      <dsp:nvSpPr>
        <dsp:cNvPr id="0" name=""/>
        <dsp:cNvSpPr/>
      </dsp:nvSpPr>
      <dsp:spPr>
        <a:xfrm>
          <a:off x="8923554" y="1786489"/>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Second line review of information and documentation</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Once approved, forwards for payment</a:t>
          </a:r>
        </a:p>
      </dsp:txBody>
      <dsp:txXfrm>
        <a:off x="8923554" y="1786489"/>
        <a:ext cx="1155845" cy="1593000"/>
      </dsp:txXfrm>
    </dsp:sp>
    <dsp:sp modelId="{32270E07-E041-40C2-A148-D9313071C1ED}">
      <dsp:nvSpPr>
        <dsp:cNvPr id="0" name=""/>
        <dsp:cNvSpPr/>
      </dsp:nvSpPr>
      <dsp:spPr>
        <a:xfrm>
          <a:off x="10112935" y="992614"/>
          <a:ext cx="1444806" cy="716496"/>
        </a:xfrm>
        <a:prstGeom prst="chevron">
          <a:avLst/>
        </a:prstGeom>
        <a:solidFill>
          <a:schemeClr val="accent3">
            <a:shade val="50000"/>
            <a:hueOff val="36819"/>
            <a:satOff val="-710"/>
            <a:lumOff val="89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t>Approval</a:t>
          </a:r>
        </a:p>
      </dsp:txBody>
      <dsp:txXfrm>
        <a:off x="10471183" y="992614"/>
        <a:ext cx="728310" cy="716496"/>
      </dsp:txXfrm>
    </dsp:sp>
    <dsp:sp modelId="{5B45AADB-EEFA-45B1-861A-7E5EC79D120C}">
      <dsp:nvSpPr>
        <dsp:cNvPr id="0" name=""/>
        <dsp:cNvSpPr/>
      </dsp:nvSpPr>
      <dsp:spPr>
        <a:xfrm>
          <a:off x="10197994" y="1807756"/>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Email to awardee with updated Excel File</a:t>
          </a:r>
        </a:p>
      </dsp:txBody>
      <dsp:txXfrm>
        <a:off x="10197994" y="1807756"/>
        <a:ext cx="1155845" cy="1593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D577B-7698-944A-8767-2AD893D00E6C}"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70C16-7D37-9943-AC11-C2DCE924B9FB}" type="slidenum">
              <a:rPr lang="en-US" smtClean="0"/>
              <a:t>‹#›</a:t>
            </a:fld>
            <a:endParaRPr lang="en-US"/>
          </a:p>
        </p:txBody>
      </p:sp>
    </p:spTree>
    <p:extLst>
      <p:ext uri="{BB962C8B-B14F-4D97-AF65-F5344CB8AC3E}">
        <p14:creationId xmlns:p14="http://schemas.microsoft.com/office/powerpoint/2010/main" val="235107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Cover Slide">
    <p:spTree>
      <p:nvGrpSpPr>
        <p:cNvPr id="1" name=""/>
        <p:cNvGrpSpPr/>
        <p:nvPr/>
      </p:nvGrpSpPr>
      <p:grpSpPr>
        <a:xfrm>
          <a:off x="0" y="0"/>
          <a:ext cx="0" cy="0"/>
          <a:chOff x="0" y="0"/>
          <a:chExt cx="0" cy="0"/>
        </a:xfrm>
      </p:grpSpPr>
      <p:pic>
        <p:nvPicPr>
          <p:cNvPr id="14" name="Picture 13" descr="Graphical user interface&#10;&#10;Description automatically generated with low confidence">
            <a:extLst>
              <a:ext uri="{FF2B5EF4-FFF2-40B4-BE49-F238E27FC236}">
                <a16:creationId xmlns:a16="http://schemas.microsoft.com/office/drawing/2014/main" id="{1FEEF4E9-AE85-3830-3FB9-66D7A3850E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26"/>
          <a:stretch/>
        </p:blipFill>
        <p:spPr>
          <a:xfrm>
            <a:off x="1" y="1"/>
            <a:ext cx="12192000" cy="6858000"/>
          </a:xfrm>
          <a:prstGeom prst="rect">
            <a:avLst/>
          </a:prstGeom>
        </p:spPr>
      </p:pic>
      <p:sp>
        <p:nvSpPr>
          <p:cNvPr id="2" name="Title 1">
            <a:extLst>
              <a:ext uri="{FF2B5EF4-FFF2-40B4-BE49-F238E27FC236}">
                <a16:creationId xmlns:a16="http://schemas.microsoft.com/office/drawing/2014/main" id="{AA4C642F-9B1F-E44B-ABFA-D0CF58DA8D14}"/>
              </a:ext>
            </a:extLst>
          </p:cNvPr>
          <p:cNvSpPr>
            <a:spLocks noGrp="1"/>
          </p:cNvSpPr>
          <p:nvPr>
            <p:ph type="ctrTitle" hasCustomPrompt="1"/>
          </p:nvPr>
        </p:nvSpPr>
        <p:spPr>
          <a:xfrm>
            <a:off x="2435352" y="2670974"/>
            <a:ext cx="7318248" cy="1218795"/>
          </a:xfrm>
          <a:prstGeom prst="rect">
            <a:avLst/>
          </a:prstGeom>
        </p:spPr>
        <p:txBody>
          <a:bodyPr wrap="square" lIns="0" tIns="0" rIns="0" bIns="0" anchor="ctr">
            <a:spAutoFit/>
          </a:bodyPr>
          <a:lstStyle>
            <a:lvl1pPr algn="ctr">
              <a:lnSpc>
                <a:spcPct val="90000"/>
              </a:lnSpc>
              <a:defRPr sz="44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GOES HERE TWO LINES</a:t>
            </a:r>
          </a:p>
        </p:txBody>
      </p:sp>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5352"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15256563-754B-5352-D109-5B8D0D68FAC3}"/>
              </a:ext>
            </a:extLst>
          </p:cNvPr>
          <p:cNvSpPr/>
          <p:nvPr userDrawn="1"/>
        </p:nvSpPr>
        <p:spPr>
          <a:xfrm>
            <a:off x="2436876" y="2417510"/>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5B642210-8CC1-D214-B48D-898F76611857}"/>
              </a:ext>
            </a:extLst>
          </p:cNvPr>
          <p:cNvSpPr/>
          <p:nvPr userDrawn="1"/>
        </p:nvSpPr>
        <p:spPr>
          <a:xfrm>
            <a:off x="2436876" y="4052163"/>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5" name="Picture 4" descr="Logo&#10;&#10;Description automatically generated">
            <a:extLst>
              <a:ext uri="{FF2B5EF4-FFF2-40B4-BE49-F238E27FC236}">
                <a16:creationId xmlns:a16="http://schemas.microsoft.com/office/drawing/2014/main" id="{3AC5D65A-DD7A-5AEA-B57F-4B1322B874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93E691C2-0FE0-3134-71B7-F534D9BB74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1" name="Picture 10" descr="Text&#10;&#10;Description automatically generated">
            <a:extLst>
              <a:ext uri="{FF2B5EF4-FFF2-40B4-BE49-F238E27FC236}">
                <a16:creationId xmlns:a16="http://schemas.microsoft.com/office/drawing/2014/main" id="{6A12423C-F16D-4D8E-98BF-C9753E893E5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32604" y="165100"/>
            <a:ext cx="2523744" cy="1261872"/>
          </a:xfrm>
          <a:prstGeom prst="rect">
            <a:avLst/>
          </a:prstGeom>
        </p:spPr>
      </p:pic>
    </p:spTree>
    <p:extLst>
      <p:ext uri="{BB962C8B-B14F-4D97-AF65-F5344CB8AC3E}">
        <p14:creationId xmlns:p14="http://schemas.microsoft.com/office/powerpoint/2010/main" val="39365933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3A65-267A-450F-920B-2A8A64B0C4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1C1E354-8351-40A2-AD9F-6FDE9F365C0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64F210-4195-49DE-B42F-92E1CFC255E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CE858-353F-4E12-A228-240C34CFAB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FEA74-C62A-4A1E-BF55-8C326C5D73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261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5EAB-E4BD-408E-B688-348644C636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33221B2-6FA9-4131-8F66-FF5F41437FEB}"/>
              </a:ext>
            </a:extLst>
          </p:cNvPr>
          <p:cNvSpPr>
            <a:spLocks noGrp="1"/>
          </p:cNvSpPr>
          <p:nvPr>
            <p:ph type="dt" sz="half" idx="10"/>
          </p:nvPr>
        </p:nvSpPr>
        <p:spPr>
          <a:xfrm>
            <a:off x="838200" y="6356350"/>
            <a:ext cx="2743200" cy="365125"/>
          </a:xfrm>
          <a:prstGeom prst="rect">
            <a:avLst/>
          </a:prstGeom>
        </p:spPr>
        <p:txBody>
          <a:bodyPr/>
          <a:lstStyle/>
          <a:p>
            <a:fld id="{D8964ADF-0DF6-430E-88EA-613AE97D7475}" type="datetime1">
              <a:rPr lang="en-US" smtClean="0"/>
              <a:t>6/27/2023</a:t>
            </a:fld>
            <a:endParaRPr lang="en-US"/>
          </a:p>
        </p:txBody>
      </p:sp>
      <p:sp>
        <p:nvSpPr>
          <p:cNvPr id="4" name="Footer Placeholder 3">
            <a:extLst>
              <a:ext uri="{FF2B5EF4-FFF2-40B4-BE49-F238E27FC236}">
                <a16:creationId xmlns:a16="http://schemas.microsoft.com/office/drawing/2014/main" id="{16E87068-CB36-4F8C-B202-530157826622}"/>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5" name="Slide Number Placeholder 4">
            <a:extLst>
              <a:ext uri="{FF2B5EF4-FFF2-40B4-BE49-F238E27FC236}">
                <a16:creationId xmlns:a16="http://schemas.microsoft.com/office/drawing/2014/main" id="{E80BBB11-45DD-46B7-AE1E-E26BD512DD37}"/>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2018528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91692-28F6-41E4-B4BE-B23374544D8D}"/>
              </a:ext>
            </a:extLst>
          </p:cNvPr>
          <p:cNvSpPr>
            <a:spLocks noGrp="1"/>
          </p:cNvSpPr>
          <p:nvPr>
            <p:ph type="dt" sz="half" idx="10"/>
          </p:nvPr>
        </p:nvSpPr>
        <p:spPr>
          <a:xfrm>
            <a:off x="838200" y="6356350"/>
            <a:ext cx="2743200" cy="365125"/>
          </a:xfrm>
          <a:prstGeom prst="rect">
            <a:avLst/>
          </a:prstGeom>
        </p:spPr>
        <p:txBody>
          <a:bodyPr/>
          <a:lstStyle/>
          <a:p>
            <a:fld id="{2AE3CAEA-8223-446D-8806-29BE707D88AA}" type="datetime1">
              <a:rPr lang="en-US" smtClean="0"/>
              <a:t>6/27/2023</a:t>
            </a:fld>
            <a:endParaRPr lang="en-US"/>
          </a:p>
        </p:txBody>
      </p:sp>
      <p:sp>
        <p:nvSpPr>
          <p:cNvPr id="3" name="Footer Placeholder 2">
            <a:extLst>
              <a:ext uri="{FF2B5EF4-FFF2-40B4-BE49-F238E27FC236}">
                <a16:creationId xmlns:a16="http://schemas.microsoft.com/office/drawing/2014/main" id="{F9D49877-41F3-4F8F-BE0C-162BDDA87E7A}"/>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4" name="Slide Number Placeholder 3">
            <a:extLst>
              <a:ext uri="{FF2B5EF4-FFF2-40B4-BE49-F238E27FC236}">
                <a16:creationId xmlns:a16="http://schemas.microsoft.com/office/drawing/2014/main" id="{F1B0B68A-0D75-4656-BEC4-DC6DBCB5F7C5}"/>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48447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F769-3D31-4A53-BF21-8F21F6C210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3D446-9B4C-4C02-A052-E109148A48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2352A-712D-49B5-81B9-3299E75565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CD0AB-793F-4FB1-B93A-05AD653C52D4}"/>
              </a:ext>
            </a:extLst>
          </p:cNvPr>
          <p:cNvSpPr>
            <a:spLocks noGrp="1"/>
          </p:cNvSpPr>
          <p:nvPr>
            <p:ph type="dt" sz="half" idx="10"/>
          </p:nvPr>
        </p:nvSpPr>
        <p:spPr>
          <a:xfrm>
            <a:off x="838200" y="6356350"/>
            <a:ext cx="2743200" cy="365125"/>
          </a:xfrm>
          <a:prstGeom prst="rect">
            <a:avLst/>
          </a:prstGeom>
        </p:spPr>
        <p:txBody>
          <a:bodyPr/>
          <a:lstStyle/>
          <a:p>
            <a:fld id="{F08EE957-6441-4D79-A5B4-164E7D28DB95}" type="datetime1">
              <a:rPr lang="en-US" smtClean="0"/>
              <a:t>6/27/2023</a:t>
            </a:fld>
            <a:endParaRPr lang="en-US"/>
          </a:p>
        </p:txBody>
      </p:sp>
      <p:sp>
        <p:nvSpPr>
          <p:cNvPr id="6" name="Footer Placeholder 5">
            <a:extLst>
              <a:ext uri="{FF2B5EF4-FFF2-40B4-BE49-F238E27FC236}">
                <a16:creationId xmlns:a16="http://schemas.microsoft.com/office/drawing/2014/main" id="{F0952287-EB5D-4F8C-A288-4F533F95524D}"/>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7" name="Slide Number Placeholder 6">
            <a:extLst>
              <a:ext uri="{FF2B5EF4-FFF2-40B4-BE49-F238E27FC236}">
                <a16:creationId xmlns:a16="http://schemas.microsoft.com/office/drawing/2014/main" id="{22A325C8-9522-4AC5-B717-4789EE23EA22}"/>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60387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2A0E-C031-4DF7-A02B-9C2C35676D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D3940-67A3-4D1A-8010-0BF1E0C6DD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FB201F-D619-4E3F-AC10-B88020D54A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03CD8-94B7-49B3-9E70-5DBFA9213231}"/>
              </a:ext>
            </a:extLst>
          </p:cNvPr>
          <p:cNvSpPr>
            <a:spLocks noGrp="1"/>
          </p:cNvSpPr>
          <p:nvPr>
            <p:ph type="dt" sz="half" idx="10"/>
          </p:nvPr>
        </p:nvSpPr>
        <p:spPr>
          <a:xfrm>
            <a:off x="838200" y="6356350"/>
            <a:ext cx="2743200" cy="365125"/>
          </a:xfrm>
          <a:prstGeom prst="rect">
            <a:avLst/>
          </a:prstGeom>
        </p:spPr>
        <p:txBody>
          <a:bodyPr/>
          <a:lstStyle/>
          <a:p>
            <a:fld id="{B7415797-E5AE-4223-8AF7-AAE5AF72D563}" type="datetime1">
              <a:rPr lang="en-US" smtClean="0"/>
              <a:t>6/27/2023</a:t>
            </a:fld>
            <a:endParaRPr lang="en-US"/>
          </a:p>
        </p:txBody>
      </p:sp>
      <p:sp>
        <p:nvSpPr>
          <p:cNvPr id="6" name="Footer Placeholder 5">
            <a:extLst>
              <a:ext uri="{FF2B5EF4-FFF2-40B4-BE49-F238E27FC236}">
                <a16:creationId xmlns:a16="http://schemas.microsoft.com/office/drawing/2014/main" id="{D6AA342E-773B-4CDC-8EF9-7376DBCEEDFF}"/>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7" name="Slide Number Placeholder 6">
            <a:extLst>
              <a:ext uri="{FF2B5EF4-FFF2-40B4-BE49-F238E27FC236}">
                <a16:creationId xmlns:a16="http://schemas.microsoft.com/office/drawing/2014/main" id="{8C7FAB1E-0E32-4C23-AA12-12173846CB5A}"/>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1221640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E0AD-B73E-49A9-992C-237BC70706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5D2F46-39BA-4001-96F5-B665F617EAA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F2D64-91BF-4272-BE8E-4653D2042447}"/>
              </a:ext>
            </a:extLst>
          </p:cNvPr>
          <p:cNvSpPr>
            <a:spLocks noGrp="1"/>
          </p:cNvSpPr>
          <p:nvPr>
            <p:ph type="dt" sz="half" idx="10"/>
          </p:nvPr>
        </p:nvSpPr>
        <p:spPr>
          <a:xfrm>
            <a:off x="838200" y="6356350"/>
            <a:ext cx="2743200" cy="365125"/>
          </a:xfrm>
          <a:prstGeom prst="rect">
            <a:avLst/>
          </a:prstGeom>
        </p:spPr>
        <p:txBody>
          <a:bodyPr/>
          <a:lstStyle/>
          <a:p>
            <a:fld id="{AE9DB801-E242-469E-9D9B-CC01B835831E}" type="datetime1">
              <a:rPr lang="en-US" smtClean="0"/>
              <a:t>6/27/2023</a:t>
            </a:fld>
            <a:endParaRPr lang="en-US"/>
          </a:p>
        </p:txBody>
      </p:sp>
      <p:sp>
        <p:nvSpPr>
          <p:cNvPr id="5" name="Footer Placeholder 4">
            <a:extLst>
              <a:ext uri="{FF2B5EF4-FFF2-40B4-BE49-F238E27FC236}">
                <a16:creationId xmlns:a16="http://schemas.microsoft.com/office/drawing/2014/main" id="{7F13D449-EC1B-4962-9111-1106E0636566}"/>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6" name="Slide Number Placeholder 5">
            <a:extLst>
              <a:ext uri="{FF2B5EF4-FFF2-40B4-BE49-F238E27FC236}">
                <a16:creationId xmlns:a16="http://schemas.microsoft.com/office/drawing/2014/main" id="{26CADD14-765C-4269-8D85-7527D64CBD63}"/>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2698543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ED7ACE-C558-44EE-B9C8-F7766DC385E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D3E791-2244-49EE-B026-985B0F58F6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51E87-B0D9-43C3-BD1A-1071F7C8DB5A}"/>
              </a:ext>
            </a:extLst>
          </p:cNvPr>
          <p:cNvSpPr>
            <a:spLocks noGrp="1"/>
          </p:cNvSpPr>
          <p:nvPr>
            <p:ph type="dt" sz="half" idx="10"/>
          </p:nvPr>
        </p:nvSpPr>
        <p:spPr>
          <a:xfrm>
            <a:off x="838200" y="6356350"/>
            <a:ext cx="2743200" cy="365125"/>
          </a:xfrm>
          <a:prstGeom prst="rect">
            <a:avLst/>
          </a:prstGeom>
        </p:spPr>
        <p:txBody>
          <a:bodyPr/>
          <a:lstStyle/>
          <a:p>
            <a:fld id="{FA44CE32-52F7-4513-9166-DBF1385E226B}" type="datetime1">
              <a:rPr lang="en-US" smtClean="0"/>
              <a:t>6/27/2023</a:t>
            </a:fld>
            <a:endParaRPr lang="en-US"/>
          </a:p>
        </p:txBody>
      </p:sp>
      <p:sp>
        <p:nvSpPr>
          <p:cNvPr id="5" name="Footer Placeholder 4">
            <a:extLst>
              <a:ext uri="{FF2B5EF4-FFF2-40B4-BE49-F238E27FC236}">
                <a16:creationId xmlns:a16="http://schemas.microsoft.com/office/drawing/2014/main" id="{4DB2E243-BB59-44F9-9B65-8A1B317AA5B6}"/>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6" name="Slide Number Placeholder 5">
            <a:extLst>
              <a:ext uri="{FF2B5EF4-FFF2-40B4-BE49-F238E27FC236}">
                <a16:creationId xmlns:a16="http://schemas.microsoft.com/office/drawing/2014/main" id="{3ECA933B-2E30-43EB-8261-672D5FCE661C}"/>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6504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91BB-894E-4E66-8AF9-0DABED6D91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20EDBDF-C5EE-45C3-A8AD-3E72BC50676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73348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01A5-7ED0-45FA-A9E5-6DFA656BE0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5E6BB5-BA42-4168-9C5A-0747BB228EFD}"/>
              </a:ext>
            </a:extLst>
          </p:cNvPr>
          <p:cNvSpPr>
            <a:spLocks noGrp="1"/>
          </p:cNvSpPr>
          <p:nvPr>
            <p:ph idx="1"/>
          </p:nvPr>
        </p:nvSpPr>
        <p:spPr>
          <a:xfrm>
            <a:off x="838200" y="1825625"/>
            <a:ext cx="10515600" cy="4351338"/>
          </a:xfrm>
          <a:prstGeom prst="rect">
            <a:avLst/>
          </a:prstGeom>
        </p:spPr>
        <p:txBody>
          <a:bodyPr/>
          <a:lstStyle>
            <a:lvl1pPr>
              <a:defRPr>
                <a:solidFill>
                  <a:schemeClr val="tx2">
                    <a:lumMod val="60000"/>
                    <a:lumOff val="40000"/>
                  </a:schemeClr>
                </a:solidFill>
              </a:defRPr>
            </a:lvl1pPr>
            <a:lvl2pPr>
              <a:defRPr>
                <a:solidFill>
                  <a:schemeClr val="tx2">
                    <a:lumMod val="60000"/>
                    <a:lumOff val="40000"/>
                  </a:schemeClr>
                </a:solidFill>
              </a:defRPr>
            </a:lvl2pPr>
            <a:lvl3pPr>
              <a:defRPr>
                <a:solidFill>
                  <a:schemeClr val="tx2">
                    <a:lumMod val="60000"/>
                    <a:lumOff val="40000"/>
                  </a:schemeClr>
                </a:solidFill>
              </a:defRPr>
            </a:lvl3pPr>
            <a:lvl4pPr>
              <a:defRPr>
                <a:solidFill>
                  <a:schemeClr val="tx2">
                    <a:lumMod val="60000"/>
                    <a:lumOff val="40000"/>
                  </a:schemeClr>
                </a:solidFill>
              </a:defRPr>
            </a:lvl4pPr>
            <a:lvl5pPr>
              <a:defRPr>
                <a:solidFill>
                  <a:schemeClr val="tx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DE4033B-C854-40FC-AFD5-2B95744C4932}"/>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6/27/2023</a:t>
            </a:fld>
            <a:endParaRPr lang="en-US"/>
          </a:p>
        </p:txBody>
      </p:sp>
      <p:sp>
        <p:nvSpPr>
          <p:cNvPr id="5" name="Footer Placeholder 4">
            <a:extLst>
              <a:ext uri="{FF2B5EF4-FFF2-40B4-BE49-F238E27FC236}">
                <a16:creationId xmlns:a16="http://schemas.microsoft.com/office/drawing/2014/main" id="{D75F0ED0-69A5-4EBF-A7F1-43281A90EC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539F81-EED2-493A-A29D-6C7979C21561}"/>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5325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DEB6CD-AED2-434C-8015-5BEE22746B7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019DF3E-4BD2-4B3F-B42C-BFC76078D1F1}"/>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6/27/2023</a:t>
            </a:fld>
            <a:endParaRPr lang="en-US"/>
          </a:p>
        </p:txBody>
      </p:sp>
      <p:sp>
        <p:nvSpPr>
          <p:cNvPr id="8" name="Footer Placeholder 7">
            <a:extLst>
              <a:ext uri="{FF2B5EF4-FFF2-40B4-BE49-F238E27FC236}">
                <a16:creationId xmlns:a16="http://schemas.microsoft.com/office/drawing/2014/main" id="{07F6ABD6-F6EE-4571-A487-348CE43E13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322B60A-A8AD-4580-BF80-FB4B55405D17}"/>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
        <p:nvSpPr>
          <p:cNvPr id="10" name="Title 9">
            <a:extLst>
              <a:ext uri="{FF2B5EF4-FFF2-40B4-BE49-F238E27FC236}">
                <a16:creationId xmlns:a16="http://schemas.microsoft.com/office/drawing/2014/main" id="{002161E8-9104-4397-99D8-7E61A7A47D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2991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00" y="3150654"/>
            <a:ext cx="3429000" cy="556691"/>
          </a:xfrm>
          <a:prstGeom prst="rect">
            <a:avLst/>
          </a:prstGeom>
        </p:spPr>
        <p:txBody>
          <a:bodyPr lIns="0" tIns="0" rIns="0" bIns="0" anchor="ct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00" y="3213827"/>
            <a:ext cx="6148908" cy="277512"/>
          </a:xfrm>
          <a:prstGeom prst="rect">
            <a:avLst/>
          </a:prstGeom>
        </p:spPr>
        <p:txBody>
          <a:bodyPr lIns="0" tIns="0" rIns="0" bIns="0" anchor="ctr"/>
          <a:lstStyle>
            <a:lvl1pPr marL="0" marR="0" indent="0" algn="l"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lang="en-US" b="0" dirty="0" smtClean="0"/>
            </a:lvl1pPr>
          </a:lstStyle>
          <a:p>
            <a:pPr>
              <a:buSzPct val="100000"/>
            </a:pPr>
            <a:r>
              <a:rPr lang="en-US" sz="1600">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30" y="3213827"/>
            <a:ext cx="433101" cy="277512"/>
          </a:xfrm>
          <a:prstGeom prst="rect">
            <a:avLst/>
          </a:prstGeom>
        </p:spPr>
        <p:txBody>
          <a:bodyPr anchor="ctr"/>
          <a:lstStyle>
            <a:lvl1pPr marL="0" marR="0" indent="0" algn="r"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1600" b="1">
                <a:cs typeface="Poppins" pitchFamily="2" charset="77"/>
              </a:rPr>
              <a:t>#</a:t>
            </a:r>
          </a:p>
        </p:txBody>
      </p:sp>
    </p:spTree>
    <p:extLst>
      <p:ext uri="{BB962C8B-B14F-4D97-AF65-F5344CB8AC3E}">
        <p14:creationId xmlns:p14="http://schemas.microsoft.com/office/powerpoint/2010/main" val="1841901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B765-308A-40FD-81E4-69A66F9B00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250086-1DC8-4903-858F-1F189FD72BE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369B7-BA55-484C-A8C2-658B40806BA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1FE6A-6F48-44CA-B66F-4DD8086D50E7}"/>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6/27/2023</a:t>
            </a:fld>
            <a:endParaRPr lang="en-US"/>
          </a:p>
        </p:txBody>
      </p:sp>
      <p:sp>
        <p:nvSpPr>
          <p:cNvPr id="6" name="Footer Placeholder 5">
            <a:extLst>
              <a:ext uri="{FF2B5EF4-FFF2-40B4-BE49-F238E27FC236}">
                <a16:creationId xmlns:a16="http://schemas.microsoft.com/office/drawing/2014/main" id="{EAC34E4C-5CD5-4A2C-80BC-BA6E8ABD60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149FAE7-A4B1-4F0D-83FF-3F6A9642C069}"/>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6337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3A65-267A-450F-920B-2A8A64B0C4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1C1E354-8351-40A2-AD9F-6FDE9F365C0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64F210-4195-49DE-B42F-92E1CFC255E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CE858-353F-4E12-A228-240C34CFAB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FEA74-C62A-4A1E-BF55-8C326C5D73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687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5EAB-E4BD-408E-B688-348644C636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33221B2-6FA9-4131-8F66-FF5F41437FEB}"/>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6/27/2023</a:t>
            </a:fld>
            <a:endParaRPr lang="en-US"/>
          </a:p>
        </p:txBody>
      </p:sp>
      <p:sp>
        <p:nvSpPr>
          <p:cNvPr id="4" name="Footer Placeholder 3">
            <a:extLst>
              <a:ext uri="{FF2B5EF4-FFF2-40B4-BE49-F238E27FC236}">
                <a16:creationId xmlns:a16="http://schemas.microsoft.com/office/drawing/2014/main" id="{16E87068-CB36-4F8C-B202-5301578266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0BBB11-45DD-46B7-AE1E-E26BD512DD37}"/>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4154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91692-28F6-41E4-B4BE-B23374544D8D}"/>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6/27/2023</a:t>
            </a:fld>
            <a:endParaRPr lang="en-US"/>
          </a:p>
        </p:txBody>
      </p:sp>
      <p:sp>
        <p:nvSpPr>
          <p:cNvPr id="3" name="Footer Placeholder 2">
            <a:extLst>
              <a:ext uri="{FF2B5EF4-FFF2-40B4-BE49-F238E27FC236}">
                <a16:creationId xmlns:a16="http://schemas.microsoft.com/office/drawing/2014/main" id="{F9D49877-41F3-4F8F-BE0C-162BDDA87E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1B0B68A-0D75-4656-BEC4-DC6DBCB5F7C5}"/>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94731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F769-3D31-4A53-BF21-8F21F6C210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3D446-9B4C-4C02-A052-E109148A48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2352A-712D-49B5-81B9-3299E75565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CD0AB-793F-4FB1-B93A-05AD653C52D4}"/>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6/27/2023</a:t>
            </a:fld>
            <a:endParaRPr lang="en-US"/>
          </a:p>
        </p:txBody>
      </p:sp>
      <p:sp>
        <p:nvSpPr>
          <p:cNvPr id="6" name="Footer Placeholder 5">
            <a:extLst>
              <a:ext uri="{FF2B5EF4-FFF2-40B4-BE49-F238E27FC236}">
                <a16:creationId xmlns:a16="http://schemas.microsoft.com/office/drawing/2014/main" id="{F0952287-EB5D-4F8C-A288-4F533F9552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A325C8-9522-4AC5-B717-4789EE23EA22}"/>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87373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2A0E-C031-4DF7-A02B-9C2C35676D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D3940-67A3-4D1A-8010-0BF1E0C6DD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FB201F-D619-4E3F-AC10-B88020D54A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03CD8-94B7-49B3-9E70-5DBFA9213231}"/>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6/27/2023</a:t>
            </a:fld>
            <a:endParaRPr lang="en-US"/>
          </a:p>
        </p:txBody>
      </p:sp>
      <p:sp>
        <p:nvSpPr>
          <p:cNvPr id="6" name="Footer Placeholder 5">
            <a:extLst>
              <a:ext uri="{FF2B5EF4-FFF2-40B4-BE49-F238E27FC236}">
                <a16:creationId xmlns:a16="http://schemas.microsoft.com/office/drawing/2014/main" id="{D6AA342E-773B-4CDC-8EF9-7376DBCEED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7FAB1E-0E32-4C23-AA12-12173846CB5A}"/>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44202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E0AD-B73E-49A9-992C-237BC70706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5D2F46-39BA-4001-96F5-B665F617EAA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F2D64-91BF-4272-BE8E-4653D2042447}"/>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6/27/2023</a:t>
            </a:fld>
            <a:endParaRPr lang="en-US"/>
          </a:p>
        </p:txBody>
      </p:sp>
      <p:sp>
        <p:nvSpPr>
          <p:cNvPr id="5" name="Footer Placeholder 4">
            <a:extLst>
              <a:ext uri="{FF2B5EF4-FFF2-40B4-BE49-F238E27FC236}">
                <a16:creationId xmlns:a16="http://schemas.microsoft.com/office/drawing/2014/main" id="{7F13D449-EC1B-4962-9111-1106E06365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CADD14-765C-4269-8D85-7527D64CBD63}"/>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71443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ED7ACE-C558-44EE-B9C8-F7766DC385E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D3E791-2244-49EE-B026-985B0F58F6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51E87-B0D9-43C3-BD1A-1071F7C8DB5A}"/>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6/27/2023</a:t>
            </a:fld>
            <a:endParaRPr lang="en-US"/>
          </a:p>
        </p:txBody>
      </p:sp>
      <p:sp>
        <p:nvSpPr>
          <p:cNvPr id="5" name="Footer Placeholder 4">
            <a:extLst>
              <a:ext uri="{FF2B5EF4-FFF2-40B4-BE49-F238E27FC236}">
                <a16:creationId xmlns:a16="http://schemas.microsoft.com/office/drawing/2014/main" id="{4DB2E243-BB59-44F9-9B65-8A1B317AA5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CA933B-2E30-43EB-8261-672D5FCE661C}"/>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92276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00" y="3150654"/>
            <a:ext cx="3429000" cy="556691"/>
          </a:xfrm>
          <a:prstGeom prst="rect">
            <a:avLst/>
          </a:prstGeom>
        </p:spPr>
        <p:txBody>
          <a:bodyPr lIns="0" tIns="0" rIns="0" bIns="0" anchor="ct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00" y="3213827"/>
            <a:ext cx="6148908" cy="277512"/>
          </a:xfrm>
          <a:prstGeom prst="rect">
            <a:avLst/>
          </a:prstGeom>
        </p:spPr>
        <p:txBody>
          <a:bodyPr lIns="0" tIns="0" rIns="0" bIns="0" anchor="ctr"/>
          <a:lstStyle>
            <a:lvl1pPr marL="0" marR="0" indent="0" algn="l"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lang="en-US" b="0" dirty="0" smtClean="0"/>
            </a:lvl1pPr>
          </a:lstStyle>
          <a:p>
            <a:pPr>
              <a:buSzPct val="100000"/>
            </a:pPr>
            <a:r>
              <a:rPr lang="en-US" sz="1600">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30" y="3213827"/>
            <a:ext cx="433101" cy="277512"/>
          </a:xfrm>
          <a:prstGeom prst="rect">
            <a:avLst/>
          </a:prstGeom>
        </p:spPr>
        <p:txBody>
          <a:bodyPr anchor="ctr"/>
          <a:lstStyle>
            <a:lvl1pPr marL="0" marR="0" indent="0" algn="r"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1600" b="1">
                <a:cs typeface="Poppins" pitchFamily="2" charset="77"/>
              </a:rPr>
              <a:t>#</a:t>
            </a:r>
          </a:p>
        </p:txBody>
      </p:sp>
    </p:spTree>
    <p:extLst>
      <p:ext uri="{BB962C8B-B14F-4D97-AF65-F5344CB8AC3E}">
        <p14:creationId xmlns:p14="http://schemas.microsoft.com/office/powerpoint/2010/main" val="2908354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1" name="Picture 10" descr="Text&#10;&#10;Description automatically generated">
            <a:extLst>
              <a:ext uri="{FF2B5EF4-FFF2-40B4-BE49-F238E27FC236}">
                <a16:creationId xmlns:a16="http://schemas.microsoft.com/office/drawing/2014/main" id="{4D1AD208-B39F-4126-9DF1-82FE79D582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32604" y="165100"/>
            <a:ext cx="2523744" cy="1261872"/>
          </a:xfrm>
          <a:prstGeom prst="rect">
            <a:avLst/>
          </a:prstGeom>
        </p:spPr>
      </p:pic>
    </p:spTree>
    <p:extLst>
      <p:ext uri="{BB962C8B-B14F-4D97-AF65-F5344CB8AC3E}">
        <p14:creationId xmlns:p14="http://schemas.microsoft.com/office/powerpoint/2010/main" val="26203975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Pag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0"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416312060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 Full Width w/ Sub Columns">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CC9B9208-9EC1-5B93-D8E3-8056159EE8DE}"/>
              </a:ext>
            </a:extLst>
          </p:cNvPr>
          <p:cNvGrpSpPr/>
          <p:nvPr userDrawn="1"/>
        </p:nvGrpSpPr>
        <p:grpSpPr>
          <a:xfrm>
            <a:off x="10271154" y="6177967"/>
            <a:ext cx="1088258" cy="457200"/>
            <a:chOff x="10271154" y="6088027"/>
            <a:chExt cx="1088258" cy="457200"/>
          </a:xfrm>
        </p:grpSpPr>
        <p:pic>
          <p:nvPicPr>
            <p:cNvPr id="28" name="Picture 27" descr="Logo&#10;&#10;Description automatically generated">
              <a:extLst>
                <a:ext uri="{FF2B5EF4-FFF2-40B4-BE49-F238E27FC236}">
                  <a16:creationId xmlns:a16="http://schemas.microsoft.com/office/drawing/2014/main" id="{F9BD84DD-A4E7-2DF0-48CF-5682D42FA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29" name="Picture 28" descr="Logo&#10;&#10;Description automatically generated">
              <a:extLst>
                <a:ext uri="{FF2B5EF4-FFF2-40B4-BE49-F238E27FC236}">
                  <a16:creationId xmlns:a16="http://schemas.microsoft.com/office/drawing/2014/main" id="{7C5B7AD5-6086-8567-E5B7-E636374EC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3" name="Title 5">
            <a:extLst>
              <a:ext uri="{FF2B5EF4-FFF2-40B4-BE49-F238E27FC236}">
                <a16:creationId xmlns:a16="http://schemas.microsoft.com/office/drawing/2014/main" id="{85BC9EB2-D177-5A32-B65A-7970CC883F54}"/>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206EC3E3-3A37-6D69-818D-D272FF84919A}"/>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52A6D4F-A4C0-2165-9773-15B3D439814B}"/>
              </a:ext>
            </a:extLst>
          </p:cNvPr>
          <p:cNvSpPr>
            <a:spLocks noGrp="1"/>
          </p:cNvSpPr>
          <p:nvPr>
            <p:ph sz="quarter" idx="13"/>
          </p:nvPr>
        </p:nvSpPr>
        <p:spPr>
          <a:xfrm>
            <a:off x="838200" y="1103313"/>
            <a:ext cx="10515600" cy="2325687"/>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BC59B73-D18F-D37F-3C45-9896921B4DAB}"/>
              </a:ext>
            </a:extLst>
          </p:cNvPr>
          <p:cNvSpPr>
            <a:spLocks noGrp="1"/>
          </p:cNvSpPr>
          <p:nvPr>
            <p:ph sz="quarter" idx="14"/>
          </p:nvPr>
        </p:nvSpPr>
        <p:spPr>
          <a:xfrm>
            <a:off x="838200"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8">
            <a:extLst>
              <a:ext uri="{FF2B5EF4-FFF2-40B4-BE49-F238E27FC236}">
                <a16:creationId xmlns:a16="http://schemas.microsoft.com/office/drawing/2014/main" id="{3204A7C8-63B2-E87C-86C8-CAE7742D0A59}"/>
              </a:ext>
            </a:extLst>
          </p:cNvPr>
          <p:cNvSpPr>
            <a:spLocks noGrp="1"/>
          </p:cNvSpPr>
          <p:nvPr>
            <p:ph sz="quarter" idx="15"/>
          </p:nvPr>
        </p:nvSpPr>
        <p:spPr>
          <a:xfrm>
            <a:off x="6324602"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0160257"/>
      </p:ext>
    </p:extLst>
  </p:cSld>
  <p:clrMapOvr>
    <a:masterClrMapping/>
  </p:clrMapOvr>
  <p:extLst>
    <p:ext uri="{DCECCB84-F9BA-43D5-87BE-67443E8EF086}">
      <p15:sldGuideLst xmlns:p15="http://schemas.microsoft.com/office/powerpoint/2012/main">
        <p15:guide id="1"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1" name="Picture 10" descr="Text&#10;&#10;Description automatically generated">
            <a:extLst>
              <a:ext uri="{FF2B5EF4-FFF2-40B4-BE49-F238E27FC236}">
                <a16:creationId xmlns:a16="http://schemas.microsoft.com/office/drawing/2014/main" id="{4D1AD208-B39F-4126-9DF1-82FE79D582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32604" y="165100"/>
            <a:ext cx="2523744" cy="1261872"/>
          </a:xfrm>
          <a:prstGeom prst="rect">
            <a:avLst/>
          </a:prstGeom>
        </p:spPr>
      </p:pic>
    </p:spTree>
    <p:extLst>
      <p:ext uri="{BB962C8B-B14F-4D97-AF65-F5344CB8AC3E}">
        <p14:creationId xmlns:p14="http://schemas.microsoft.com/office/powerpoint/2010/main" val="266858167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12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91BB-894E-4E66-8AF9-0DABED6D91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0EDBDF-C5EE-45C3-A8AD-3E72BC50676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0656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01A5-7ED0-45FA-A9E5-6DFA656BE0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5E6BB5-BA42-4168-9C5A-0747BB228EFD}"/>
              </a:ext>
            </a:extLst>
          </p:cNvPr>
          <p:cNvSpPr>
            <a:spLocks noGrp="1"/>
          </p:cNvSpPr>
          <p:nvPr>
            <p:ph idx="1"/>
          </p:nvPr>
        </p:nvSpPr>
        <p:spPr>
          <a:xfrm>
            <a:off x="838200" y="1825625"/>
            <a:ext cx="10515600" cy="4351338"/>
          </a:xfrm>
          <a:prstGeom prst="rect">
            <a:avLst/>
          </a:prstGeom>
        </p:spPr>
        <p:txBody>
          <a:bodyPr/>
          <a:lstStyle>
            <a:lvl1pPr>
              <a:defRPr>
                <a:solidFill>
                  <a:schemeClr val="tx2">
                    <a:lumMod val="60000"/>
                    <a:lumOff val="40000"/>
                  </a:schemeClr>
                </a:solidFill>
              </a:defRPr>
            </a:lvl1pPr>
            <a:lvl2pPr>
              <a:defRPr>
                <a:solidFill>
                  <a:schemeClr val="tx2">
                    <a:lumMod val="60000"/>
                    <a:lumOff val="40000"/>
                  </a:schemeClr>
                </a:solidFill>
              </a:defRPr>
            </a:lvl2pPr>
            <a:lvl3pPr>
              <a:defRPr>
                <a:solidFill>
                  <a:schemeClr val="tx2">
                    <a:lumMod val="60000"/>
                    <a:lumOff val="40000"/>
                  </a:schemeClr>
                </a:solidFill>
              </a:defRPr>
            </a:lvl3pPr>
            <a:lvl4pPr>
              <a:defRPr>
                <a:solidFill>
                  <a:schemeClr val="tx2">
                    <a:lumMod val="60000"/>
                    <a:lumOff val="40000"/>
                  </a:schemeClr>
                </a:solidFill>
              </a:defRPr>
            </a:lvl4pPr>
            <a:lvl5pPr>
              <a:defRPr>
                <a:solidFill>
                  <a:schemeClr val="tx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4033B-C854-40FC-AFD5-2B95744C4932}"/>
              </a:ext>
            </a:extLst>
          </p:cNvPr>
          <p:cNvSpPr>
            <a:spLocks noGrp="1"/>
          </p:cNvSpPr>
          <p:nvPr>
            <p:ph type="dt" sz="half" idx="10"/>
          </p:nvPr>
        </p:nvSpPr>
        <p:spPr>
          <a:xfrm>
            <a:off x="838200" y="6356350"/>
            <a:ext cx="2743200" cy="365125"/>
          </a:xfrm>
          <a:prstGeom prst="rect">
            <a:avLst/>
          </a:prstGeom>
        </p:spPr>
        <p:txBody>
          <a:bodyPr/>
          <a:lstStyle/>
          <a:p>
            <a:fld id="{41ADC4B0-4730-4A9A-B7EF-4991EBF8D892}" type="datetime1">
              <a:rPr lang="en-US" smtClean="0"/>
              <a:t>6/27/2023</a:t>
            </a:fld>
            <a:endParaRPr lang="en-US"/>
          </a:p>
        </p:txBody>
      </p:sp>
      <p:sp>
        <p:nvSpPr>
          <p:cNvPr id="5" name="Footer Placeholder 4">
            <a:extLst>
              <a:ext uri="{FF2B5EF4-FFF2-40B4-BE49-F238E27FC236}">
                <a16:creationId xmlns:a16="http://schemas.microsoft.com/office/drawing/2014/main" id="{D75F0ED0-69A5-4EBF-A7F1-43281A90EC5F}"/>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6" name="Slide Number Placeholder 5">
            <a:extLst>
              <a:ext uri="{FF2B5EF4-FFF2-40B4-BE49-F238E27FC236}">
                <a16:creationId xmlns:a16="http://schemas.microsoft.com/office/drawing/2014/main" id="{78539F81-EED2-493A-A29D-6C7979C21561}"/>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386282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72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B765-308A-40FD-81E4-69A66F9B00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250086-1DC8-4903-858F-1F189FD72BE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369B7-BA55-484C-A8C2-658B40806BA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1FE6A-6F48-44CA-B66F-4DD8086D50E7}"/>
              </a:ext>
            </a:extLst>
          </p:cNvPr>
          <p:cNvSpPr>
            <a:spLocks noGrp="1"/>
          </p:cNvSpPr>
          <p:nvPr>
            <p:ph type="dt" sz="half" idx="10"/>
          </p:nvPr>
        </p:nvSpPr>
        <p:spPr>
          <a:xfrm>
            <a:off x="838200" y="6356350"/>
            <a:ext cx="2743200" cy="365125"/>
          </a:xfrm>
          <a:prstGeom prst="rect">
            <a:avLst/>
          </a:prstGeom>
        </p:spPr>
        <p:txBody>
          <a:bodyPr/>
          <a:lstStyle/>
          <a:p>
            <a:fld id="{82A44A1E-CC48-4313-BAAF-EC71F3A71A92}" type="datetime1">
              <a:rPr lang="en-US" smtClean="0"/>
              <a:t>6/27/2023</a:t>
            </a:fld>
            <a:endParaRPr lang="en-US"/>
          </a:p>
        </p:txBody>
      </p:sp>
      <p:sp>
        <p:nvSpPr>
          <p:cNvPr id="6" name="Footer Placeholder 5">
            <a:extLst>
              <a:ext uri="{FF2B5EF4-FFF2-40B4-BE49-F238E27FC236}">
                <a16:creationId xmlns:a16="http://schemas.microsoft.com/office/drawing/2014/main" id="{EAC34E4C-5CD5-4A2C-80BC-BA6E8ABD60C7}"/>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7" name="Slide Number Placeholder 6">
            <a:extLst>
              <a:ext uri="{FF2B5EF4-FFF2-40B4-BE49-F238E27FC236}">
                <a16:creationId xmlns:a16="http://schemas.microsoft.com/office/drawing/2014/main" id="{D149FAE7-A4B1-4F0D-83FF-3F6A9642C069}"/>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25947761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889824"/>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6" r:id="rId3"/>
    <p:sldLayoutId id="2147483672" r:id="rId4"/>
    <p:sldLayoutId id="2147483671" r:id="rId5"/>
  </p:sldLayoutIdLst>
  <p:hf sldNum="0" hdr="0" dt="0"/>
  <p:txStyles>
    <p:titleStyle>
      <a:lvl1pPr algn="l" defTabSz="914400" rtl="0" eaLnBrk="1" latinLnBrk="0" hangingPunct="1">
        <a:lnSpc>
          <a:spcPct val="90000"/>
        </a:lnSpc>
        <a:spcBef>
          <a:spcPct val="0"/>
        </a:spcBef>
        <a:buNone/>
        <a:defRPr sz="3200" b="0" i="0" kern="1200" spc="0">
          <a:solidFill>
            <a:schemeClr val="accent2"/>
          </a:solidFill>
          <a:latin typeface="Georgia" panose="02040502050405020303" pitchFamily="18" charset="0"/>
          <a:ea typeface="Georgia" panose="02040502050405020303" pitchFamily="18" charset="0"/>
          <a:cs typeface="Arial" panose="020B0604020202020204" pitchFamily="34" charset="0"/>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528">
          <p15:clr>
            <a:srgbClr val="F26B43"/>
          </p15:clr>
        </p15:guide>
        <p15:guide id="4" orient="horz" pos="264" userDrawn="1">
          <p15:clr>
            <a:srgbClr val="F26B43"/>
          </p15:clr>
        </p15:guide>
        <p15:guide id="5" orient="horz" pos="3888">
          <p15:clr>
            <a:srgbClr val="F26B43"/>
          </p15:clr>
        </p15:guide>
        <p15:guide id="6" pos="7152">
          <p15:clr>
            <a:srgbClr val="F26B43"/>
          </p15:clr>
        </p15:guide>
        <p15:guide id="7" pos="4416">
          <p15:clr>
            <a:srgbClr val="F26B43"/>
          </p15:clr>
        </p15:guide>
        <p15:guide id="9" pos="2688">
          <p15:clr>
            <a:srgbClr val="F26B43"/>
          </p15:clr>
        </p15:guide>
        <p15:guide id="10" pos="3840">
          <p15:clr>
            <a:srgbClr val="F26B43"/>
          </p15:clr>
        </p15:guide>
        <p15:guide id="11" pos="3264">
          <p15:clr>
            <a:srgbClr val="F26B43"/>
          </p15:clr>
        </p15:guide>
        <p15:guide id="12" pos="4992">
          <p15:clr>
            <a:srgbClr val="F26B43"/>
          </p15:clr>
        </p15:guide>
        <p15:guide id="13" orient="horz" pos="576" userDrawn="1">
          <p15:clr>
            <a:srgbClr val="F26B43"/>
          </p15:clr>
        </p15:guide>
        <p15:guide id="14" pos="3696">
          <p15:clr>
            <a:srgbClr val="F26B43"/>
          </p15:clr>
        </p15:guide>
        <p15:guide id="15" pos="3984">
          <p15:clr>
            <a:srgbClr val="F26B43"/>
          </p15:clr>
        </p15:guide>
        <p15:guide id="16" pos="5712">
          <p15:clr>
            <a:srgbClr val="F26B43"/>
          </p15:clr>
        </p15:guide>
        <p15:guide id="17" pos="1968">
          <p15:clr>
            <a:srgbClr val="F26B43"/>
          </p15:clr>
        </p15:guide>
        <p15:guide id="18" orient="horz" pos="2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4865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3366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5" r:id="rId13"/>
    <p:sldLayoutId id="2147483700" r:id="rId14"/>
  </p:sldLayoutIdLst>
  <p:txStyles>
    <p:title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hyperlink" Target="https://erd.dli.mt.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hyperlink" Target="mailto:rstogner@ctcnet.us" TargetMode="External"/><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hyperlink" Target="https://connectmt.mt.gov/ARP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2/subtitle-A/chapter-II/part-200/subpart-F/subject-group-ECFRfd0932e473d10ba/section-200.507" TargetMode="External"/><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hyperlink" Target="https://www.ecfr.gov/current/title-2/subtitle-A/chapter-II/part-200?toc=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acc10e7e3b676f/section-200.334" TargetMode="External"/><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mailto:ConnectMTInfoRequests@ctcnet.us" TargetMode="External"/><Relationship Id="rId2" Type="http://schemas.openxmlformats.org/officeDocument/2006/relationships/hyperlink" Target="mailto:connectmt@mt.gov" TargetMode="Externa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www.connectmt.mt.gov" TargetMode="External"/><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3B4262-EBA9-5E78-2F30-90A4AEAE1C53}"/>
              </a:ext>
            </a:extLst>
          </p:cNvPr>
          <p:cNvSpPr txBox="1">
            <a:spLocks/>
          </p:cNvSpPr>
          <p:nvPr/>
        </p:nvSpPr>
        <p:spPr>
          <a:xfrm>
            <a:off x="6826493" y="3851787"/>
            <a:ext cx="3308130" cy="13986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pPr>
              <a:spcAft>
                <a:spcPts val="1800"/>
              </a:spcAft>
            </a:pPr>
            <a:r>
              <a:rPr lang="en-US" sz="2000" cap="all" spc="100" dirty="0">
                <a:solidFill>
                  <a:schemeClr val="tx1"/>
                </a:solidFill>
                <a:latin typeface="+mn-lt"/>
              </a:rPr>
              <a:t>Reimbursements, Reporting, and Updated Treasury Guidance</a:t>
            </a:r>
            <a:br>
              <a:rPr lang="en-US" sz="2000" cap="all" spc="100" dirty="0">
                <a:solidFill>
                  <a:schemeClr val="tx1"/>
                </a:solidFill>
                <a:latin typeface="+mn-lt"/>
              </a:rPr>
            </a:br>
            <a:endParaRPr lang="en-US" sz="1600" spc="100" dirty="0">
              <a:solidFill>
                <a:schemeClr val="tx1"/>
              </a:solidFill>
              <a:latin typeface="+mn-lt"/>
            </a:endParaRPr>
          </a:p>
        </p:txBody>
      </p:sp>
      <p:sp>
        <p:nvSpPr>
          <p:cNvPr id="5" name="Subtitle 2">
            <a:extLst>
              <a:ext uri="{FF2B5EF4-FFF2-40B4-BE49-F238E27FC236}">
                <a16:creationId xmlns:a16="http://schemas.microsoft.com/office/drawing/2014/main" id="{50764F10-5EEB-BDA0-0D23-026177AE52F3}"/>
              </a:ext>
            </a:extLst>
          </p:cNvPr>
          <p:cNvSpPr txBox="1">
            <a:spLocks/>
          </p:cNvSpPr>
          <p:nvPr/>
        </p:nvSpPr>
        <p:spPr>
          <a:xfrm>
            <a:off x="6826493" y="2142289"/>
            <a:ext cx="3308131" cy="1727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pc="200" dirty="0">
                <a:solidFill>
                  <a:schemeClr val="accent4"/>
                </a:solidFill>
                <a:latin typeface="+mj-lt"/>
              </a:rPr>
              <a:t>Technical Assistance for ConnectMT ARPA Awards:</a:t>
            </a:r>
          </a:p>
        </p:txBody>
      </p:sp>
      <p:pic>
        <p:nvPicPr>
          <p:cNvPr id="6" name="Picture 5">
            <a:extLst>
              <a:ext uri="{FF2B5EF4-FFF2-40B4-BE49-F238E27FC236}">
                <a16:creationId xmlns:a16="http://schemas.microsoft.com/office/drawing/2014/main" id="{F2A3A925-4174-A104-7B43-F250B9AC3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854" y="1418270"/>
            <a:ext cx="4021460" cy="4021460"/>
          </a:xfrm>
          <a:prstGeom prst="rect">
            <a:avLst/>
          </a:prstGeom>
        </p:spPr>
      </p:pic>
    </p:spTree>
    <p:extLst>
      <p:ext uri="{BB962C8B-B14F-4D97-AF65-F5344CB8AC3E}">
        <p14:creationId xmlns:p14="http://schemas.microsoft.com/office/powerpoint/2010/main" val="300654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10</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REIMBURSEMENT REQUIREMENTS</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1" y="1685356"/>
            <a:ext cx="4852561" cy="44952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Awardees are required to:</a:t>
            </a:r>
          </a:p>
          <a:p>
            <a:pPr marL="742950" lvl="1" indent="-228600">
              <a:lnSpc>
                <a:spcPct val="100000"/>
              </a:lnSpc>
              <a:buFont typeface="Arial" panose="020B0604020202020204" pitchFamily="34" charset="0"/>
              <a:buChar char="•"/>
            </a:pPr>
            <a:r>
              <a:rPr lang="en-US" sz="1800" dirty="0"/>
              <a:t>Select a checkbox that certifies labor standards compliance. </a:t>
            </a:r>
          </a:p>
          <a:p>
            <a:pPr marL="742950" lvl="1" indent="-228600">
              <a:lnSpc>
                <a:spcPct val="100000"/>
              </a:lnSpc>
              <a:buFont typeface="Arial" panose="020B0604020202020204" pitchFamily="34" charset="0"/>
              <a:buChar char="•"/>
            </a:pPr>
            <a:r>
              <a:rPr lang="en-US" sz="1800" dirty="0"/>
              <a:t>Adhere to the budget and schedule outlined in the Final Statement of Work and Budget in Exhibit B of the Grant Agreement. </a:t>
            </a:r>
          </a:p>
          <a:p>
            <a:pPr marL="1257300" lvl="2" indent="-285750">
              <a:lnSpc>
                <a:spcPct val="100000"/>
              </a:lnSpc>
              <a:buFont typeface="Courier New" panose="02070309020205020404" pitchFamily="49" charset="0"/>
              <a:buChar char="o"/>
            </a:pPr>
            <a:r>
              <a:rPr lang="en-US" sz="1600" dirty="0"/>
              <a:t>Any revision to this budget or timeline requires an amendment request and written approval from DOA (a Change Order).</a:t>
            </a:r>
          </a:p>
          <a:p>
            <a:pPr marL="742950" lvl="1" indent="-228600">
              <a:lnSpc>
                <a:spcPct val="100000"/>
              </a:lnSpc>
              <a:buFont typeface="Arial" panose="020B0604020202020204" pitchFamily="34" charset="0"/>
              <a:buChar char="•"/>
            </a:pPr>
            <a:r>
              <a:rPr lang="en-US" sz="1800" dirty="0"/>
              <a:t>Upload W9 form and 204 EFT forms through the State of Montana’s File Transfer Service.</a:t>
            </a:r>
          </a:p>
          <a:p>
            <a:pPr marL="1257300" lvl="2" indent="-285750">
              <a:buFont typeface="Courier New" panose="02070309020205020404" pitchFamily="49" charset="0"/>
              <a:buChar char="o"/>
            </a:pPr>
            <a:endParaRPr lang="en-US" sz="1600" dirty="0"/>
          </a:p>
        </p:txBody>
      </p:sp>
      <p:pic>
        <p:nvPicPr>
          <p:cNvPr id="2" name="Picture 7" descr="Graphical user interface, text, application, email, Teams&#10;&#10;Description automatically generated">
            <a:extLst>
              <a:ext uri="{FF2B5EF4-FFF2-40B4-BE49-F238E27FC236}">
                <a16:creationId xmlns:a16="http://schemas.microsoft.com/office/drawing/2014/main" id="{529B870C-A403-559E-C1D2-4A661C95E429}"/>
              </a:ext>
            </a:extLst>
          </p:cNvPr>
          <p:cNvPicPr>
            <a:picLocks noChangeAspect="1"/>
          </p:cNvPicPr>
          <p:nvPr/>
        </p:nvPicPr>
        <p:blipFill>
          <a:blip r:embed="rId3"/>
          <a:stretch>
            <a:fillRect/>
          </a:stretch>
        </p:blipFill>
        <p:spPr>
          <a:xfrm>
            <a:off x="5500125" y="1582790"/>
            <a:ext cx="6087533" cy="4601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737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kumimoji="0" lang="en-US" sz="1050" b="0" i="0" u="none" strike="noStrike" kern="1200" cap="all" spc="100" normalizeH="0" baseline="0" noProof="0" dirty="0" err="1">
                <a:ln>
                  <a:noFill/>
                </a:ln>
                <a:solidFill>
                  <a:srgbClr val="051C2C"/>
                </a:solidFill>
                <a:effectLst/>
                <a:uLnTx/>
                <a:uFillTx/>
                <a:latin typeface="HelveticaNeueLT Std" panose="020B0604020202020204" pitchFamily="34" charset="0"/>
                <a:ea typeface="+mn-ea"/>
                <a:cs typeface="+mn-cs"/>
              </a:rPr>
              <a:t>connectmt</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a:solidFill>
                  <a:schemeClr val="tx1"/>
                </a:solidFill>
                <a:latin typeface="HelveticaNeueLT Std" panose="020B0604020202020204" pitchFamily="34" charset="0"/>
              </a:rPr>
              <a:t>Monitoring and Reporting</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687784"/>
            <a:ext cx="10978264" cy="97506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R="0" lvl="0" fontAlgn="base">
              <a:spcAft>
                <a:spcPts val="0"/>
              </a:spcAft>
              <a:buClrTx/>
              <a:buSzTx/>
              <a:tabLst/>
              <a:defRPr/>
            </a:pPr>
            <a:r>
              <a:rPr lang="en-US" sz="1800" b="1" spc="100" dirty="0">
                <a:solidFill>
                  <a:schemeClr val="tx1"/>
                </a:solidFill>
                <a:latin typeface="HelveticaNeueLT Std" panose="020B0604020202020204" pitchFamily="34" charset="0"/>
              </a:rPr>
              <a:t>Reporting Requirements</a:t>
            </a:r>
          </a:p>
          <a:p>
            <a:pPr marR="0" lvl="0" fontAlgn="base">
              <a:spcAft>
                <a:spcPts val="0"/>
              </a:spcAft>
              <a:buClrTx/>
              <a:buSzTx/>
              <a:tabLst/>
              <a:defRPr/>
            </a:pPr>
            <a:r>
              <a:rPr lang="en-US" sz="1800" dirty="0">
                <a:solidFill>
                  <a:schemeClr val="tx1"/>
                </a:solidFill>
              </a:rPr>
              <a:t>You will be required to submit ongoing reports as specified below. All reports except for the Annual Map will be submitted through Submittable</a:t>
            </a:r>
          </a:p>
        </p:txBody>
      </p:sp>
      <p:graphicFrame>
        <p:nvGraphicFramePr>
          <p:cNvPr id="13" name="Table 13">
            <a:extLst>
              <a:ext uri="{FF2B5EF4-FFF2-40B4-BE49-F238E27FC236}">
                <a16:creationId xmlns:a16="http://schemas.microsoft.com/office/drawing/2014/main" id="{924F6095-A919-578A-D16B-F19BFEB42048}"/>
              </a:ext>
            </a:extLst>
          </p:cNvPr>
          <p:cNvGraphicFramePr>
            <a:graphicFrameLocks noGrp="1"/>
          </p:cNvGraphicFramePr>
          <p:nvPr>
            <p:extLst>
              <p:ext uri="{D42A27DB-BD31-4B8C-83A1-F6EECF244321}">
                <p14:modId xmlns:p14="http://schemas.microsoft.com/office/powerpoint/2010/main" val="2432442956"/>
              </p:ext>
            </p:extLst>
          </p:nvPr>
        </p:nvGraphicFramePr>
        <p:xfrm>
          <a:off x="614446" y="2703871"/>
          <a:ext cx="10978264" cy="3526864"/>
        </p:xfrm>
        <a:graphic>
          <a:graphicData uri="http://schemas.openxmlformats.org/drawingml/2006/table">
            <a:tbl>
              <a:tblPr firstRow="1" bandRow="1">
                <a:tableStyleId>{5DA37D80-6434-44D0-A028-1B22A696006F}</a:tableStyleId>
              </a:tblPr>
              <a:tblGrid>
                <a:gridCol w="2984160">
                  <a:extLst>
                    <a:ext uri="{9D8B030D-6E8A-4147-A177-3AD203B41FA5}">
                      <a16:colId xmlns:a16="http://schemas.microsoft.com/office/drawing/2014/main" val="1267707863"/>
                    </a:ext>
                  </a:extLst>
                </a:gridCol>
                <a:gridCol w="7994104">
                  <a:extLst>
                    <a:ext uri="{9D8B030D-6E8A-4147-A177-3AD203B41FA5}">
                      <a16:colId xmlns:a16="http://schemas.microsoft.com/office/drawing/2014/main" val="3717666040"/>
                    </a:ext>
                  </a:extLst>
                </a:gridCol>
              </a:tblGrid>
              <a:tr h="417904">
                <a:tc>
                  <a:txBody>
                    <a:bodyPr/>
                    <a:lstStyle/>
                    <a:p>
                      <a:r>
                        <a:rPr lang="en-US" sz="1800" dirty="0">
                          <a:solidFill>
                            <a:schemeClr val="bg1"/>
                          </a:solidFill>
                          <a:latin typeface="+mn-lt"/>
                        </a:rPr>
                        <a:t>Type of Reporting</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r>
                        <a:rPr lang="en-US" sz="1800" dirty="0">
                          <a:solidFill>
                            <a:schemeClr val="tx1"/>
                          </a:solidFill>
                        </a:rPr>
                        <a:t>Description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893932"/>
                  </a:ext>
                </a:extLst>
              </a:tr>
              <a:tr h="26793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dirty="0">
                          <a:solidFill>
                            <a:schemeClr val="bg1"/>
                          </a:solidFill>
                          <a:effectLst/>
                          <a:latin typeface="+mn-lt"/>
                          <a:ea typeface="Roboto" panose="02000000000000000000" pitchFamily="2" charset="0"/>
                          <a:cs typeface="+mn-cs"/>
                        </a:rPr>
                        <a:t>  Monthly Project Status Reports</a:t>
                      </a:r>
                    </a:p>
                  </a:txBody>
                  <a:tcPr marL="6350" marR="6350" marT="6350" marB="0" anchor="ctr">
                    <a:lnL w="12700" cap="flat" cmpd="sng" algn="ctr">
                      <a:solidFill>
                        <a:schemeClr val="tx1"/>
                      </a:solid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ea typeface="Source Sans Pro" panose="020B0503030403020204" pitchFamily="34" charset="0"/>
                        </a:rPr>
                        <a:t>Brief Project status report within seven calendar days after the month. Monthly reports submitted when not end of calendar quarter</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5222174"/>
                  </a:ext>
                </a:extLst>
              </a:tr>
              <a:tr h="44655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dirty="0">
                          <a:solidFill>
                            <a:schemeClr val="bg1"/>
                          </a:solidFill>
                          <a:effectLst/>
                          <a:latin typeface="+mn-lt"/>
                          <a:ea typeface="Roboto" panose="02000000000000000000" pitchFamily="2" charset="0"/>
                          <a:cs typeface="+mn-cs"/>
                        </a:rPr>
                        <a:t>Quarterly Reports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Source Sans Pro" panose="020B0503030403020204" pitchFamily="34" charset="0"/>
                          <a:cs typeface="+mn-cs"/>
                        </a:rPr>
                        <a:t>At Quarter end (excluding Q2), the Subrecipient will provide additional Project attributes as identified by Treasury within seven calendar days after quarter end</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0314692"/>
                  </a:ext>
                </a:extLst>
              </a:tr>
              <a:tr h="291955">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dirty="0">
                          <a:solidFill>
                            <a:schemeClr val="bg1"/>
                          </a:solidFill>
                          <a:effectLst/>
                          <a:latin typeface="+mn-lt"/>
                          <a:ea typeface="Roboto" panose="02000000000000000000" pitchFamily="2" charset="0"/>
                          <a:cs typeface="+mn-cs"/>
                        </a:rPr>
                        <a:t>Annual Report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Source Sans Pro" panose="020B0503030403020204" pitchFamily="34" charset="0"/>
                          <a:cs typeface="+mn-cs"/>
                        </a:rPr>
                        <a:t>For the 2</a:t>
                      </a:r>
                      <a:r>
                        <a:rPr lang="en-US" sz="1400" kern="1200" baseline="30000">
                          <a:solidFill>
                            <a:schemeClr val="dk1"/>
                          </a:solidFill>
                          <a:latin typeface="+mn-lt"/>
                          <a:ea typeface="Source Sans Pro" panose="020B0503030403020204" pitchFamily="34" charset="0"/>
                          <a:cs typeface="+mn-cs"/>
                        </a:rPr>
                        <a:t>nd</a:t>
                      </a:r>
                      <a:r>
                        <a:rPr lang="en-US" sz="1400" kern="1200">
                          <a:solidFill>
                            <a:schemeClr val="dk1"/>
                          </a:solidFill>
                          <a:latin typeface="+mn-lt"/>
                          <a:ea typeface="Source Sans Pro" panose="020B0503030403020204" pitchFamily="34" charset="0"/>
                          <a:cs typeface="+mn-cs"/>
                        </a:rPr>
                        <a:t> Quarter, the Subrecipient will submit an annual report within seven calendar days after quarter end. </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6574965"/>
                  </a:ext>
                </a:extLst>
              </a:tr>
              <a:tr h="44655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dirty="0">
                          <a:solidFill>
                            <a:schemeClr val="bg1"/>
                          </a:solidFill>
                          <a:effectLst/>
                          <a:latin typeface="+mn-lt"/>
                          <a:ea typeface="Roboto" panose="02000000000000000000" pitchFamily="2" charset="0"/>
                          <a:cs typeface="+mn-cs"/>
                        </a:rPr>
                        <a:t>Other Performance and Financial Reporting (as requested)</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Source Sans Pro" panose="020B0503030403020204" pitchFamily="34" charset="0"/>
                          <a:cs typeface="+mn-cs"/>
                        </a:rPr>
                        <a:t>The Subrecipient shall provide necessary information/reports within ten calendar days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4798724"/>
                  </a:ext>
                </a:extLst>
              </a:tr>
              <a:tr h="26793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dirty="0">
                          <a:solidFill>
                            <a:schemeClr val="bg1"/>
                          </a:solidFill>
                          <a:effectLst/>
                          <a:latin typeface="+mn-lt"/>
                          <a:ea typeface="Roboto" panose="02000000000000000000" pitchFamily="2" charset="0"/>
                          <a:cs typeface="+mn-cs"/>
                        </a:rPr>
                        <a:t>Annual Map Reporting</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Source Sans Pro" panose="020B0503030403020204" pitchFamily="34" charset="0"/>
                          <a:cs typeface="+mn-cs"/>
                        </a:rPr>
                        <a:t>The Subrecipient shall provide necessary information within thirty calendar days after the end of the Calendar Year to the Department’s Mapping vendor</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3851474"/>
                  </a:ext>
                </a:extLst>
              </a:tr>
              <a:tr h="44655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dirty="0">
                          <a:solidFill>
                            <a:schemeClr val="bg1"/>
                          </a:solidFill>
                          <a:effectLst/>
                          <a:latin typeface="+mn-lt"/>
                          <a:ea typeface="Roboto" panose="02000000000000000000" pitchFamily="2" charset="0"/>
                          <a:cs typeface="+mn-cs"/>
                        </a:rPr>
                        <a:t>Close Out Reporting</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Source Sans Pro" panose="020B0503030403020204" pitchFamily="34" charset="0"/>
                          <a:cs typeface="+mn-cs"/>
                        </a:rPr>
                        <a:t>The Subrecipient shall provide necessary information within fifteen days after the completion of Project or termination of the award, whichever occurs first- but no later than September 30, 2026</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1354162"/>
                  </a:ext>
                </a:extLst>
              </a:tr>
            </a:tbl>
          </a:graphicData>
        </a:graphic>
      </p:graphicFrame>
    </p:spTree>
    <p:extLst>
      <p:ext uri="{BB962C8B-B14F-4D97-AF65-F5344CB8AC3E}">
        <p14:creationId xmlns:p14="http://schemas.microsoft.com/office/powerpoint/2010/main" val="3668811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12</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QUARTERLY REPORT OVERVIEW</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2" y="1685356"/>
            <a:ext cx="4292124" cy="44952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Overall Project Status Updates</a:t>
            </a:r>
          </a:p>
          <a:p>
            <a:pPr marL="742950" lvl="1" indent="-228600">
              <a:lnSpc>
                <a:spcPct val="100000"/>
              </a:lnSpc>
              <a:spcAft>
                <a:spcPts val="600"/>
              </a:spcAft>
              <a:buFont typeface="Arial" panose="020B0604020202020204" pitchFamily="34" charset="0"/>
              <a:buChar char="•"/>
            </a:pPr>
            <a:r>
              <a:rPr lang="en-US" sz="1800" dirty="0"/>
              <a:t>Construction Start Date (Actual/Projected)</a:t>
            </a:r>
          </a:p>
          <a:p>
            <a:pPr marL="742950" lvl="1" indent="-228600">
              <a:lnSpc>
                <a:spcPct val="100000"/>
              </a:lnSpc>
              <a:spcAft>
                <a:spcPts val="600"/>
              </a:spcAft>
              <a:buFont typeface="Arial" panose="020B0604020202020204" pitchFamily="34" charset="0"/>
              <a:buChar char="•"/>
            </a:pPr>
            <a:r>
              <a:rPr lang="en-US" sz="1800" dirty="0"/>
              <a:t>Construction Completion Date (Actual/Projected)</a:t>
            </a:r>
          </a:p>
          <a:p>
            <a:pPr marL="742950" lvl="1" indent="-228600">
              <a:lnSpc>
                <a:spcPct val="100000"/>
              </a:lnSpc>
              <a:spcAft>
                <a:spcPts val="600"/>
              </a:spcAft>
              <a:buFont typeface="Arial" panose="020B0604020202020204" pitchFamily="34" charset="0"/>
              <a:buChar char="•"/>
            </a:pPr>
            <a:r>
              <a:rPr lang="en-US" sz="1800" dirty="0"/>
              <a:t>Status of Completion and Work Completion %</a:t>
            </a:r>
          </a:p>
          <a:p>
            <a:pPr marL="742950" lvl="1" indent="-228600">
              <a:lnSpc>
                <a:spcPct val="100000"/>
              </a:lnSpc>
              <a:spcAft>
                <a:spcPts val="600"/>
              </a:spcAft>
              <a:buFont typeface="Arial" panose="020B0604020202020204" pitchFamily="34" charset="0"/>
              <a:buChar char="•"/>
            </a:pPr>
            <a:r>
              <a:rPr lang="en-US" sz="1800" dirty="0"/>
              <a:t>Total Project Costs Incurred During the Period and Overall</a:t>
            </a:r>
          </a:p>
          <a:p>
            <a:pPr marL="742950" lvl="1" indent="-228600">
              <a:lnSpc>
                <a:spcPct val="100000"/>
              </a:lnSpc>
              <a:spcAft>
                <a:spcPts val="600"/>
              </a:spcAft>
              <a:buFont typeface="Arial" panose="020B0604020202020204" pitchFamily="34" charset="0"/>
              <a:buChar char="•"/>
            </a:pPr>
            <a:r>
              <a:rPr lang="en-US" sz="1800" dirty="0"/>
              <a:t>Brief Description of the Costs Incurred During The Period</a:t>
            </a:r>
          </a:p>
          <a:p>
            <a:pPr marL="1257300" lvl="2" indent="-285750">
              <a:buFont typeface="Courier New" panose="02070309020205020404" pitchFamily="49" charset="0"/>
              <a:buChar char="o"/>
            </a:pPr>
            <a:endParaRPr lang="en-US" sz="1600" dirty="0"/>
          </a:p>
        </p:txBody>
      </p:sp>
      <p:pic>
        <p:nvPicPr>
          <p:cNvPr id="9" name="Picture 8">
            <a:extLst>
              <a:ext uri="{FF2B5EF4-FFF2-40B4-BE49-F238E27FC236}">
                <a16:creationId xmlns:a16="http://schemas.microsoft.com/office/drawing/2014/main" id="{9EE4807B-2423-EDB4-B1C7-D336E22A1493}"/>
              </a:ext>
            </a:extLst>
          </p:cNvPr>
          <p:cNvPicPr>
            <a:picLocks noChangeAspect="1"/>
          </p:cNvPicPr>
          <p:nvPr/>
        </p:nvPicPr>
        <p:blipFill>
          <a:blip r:embed="rId3"/>
          <a:stretch>
            <a:fillRect/>
          </a:stretch>
        </p:blipFill>
        <p:spPr>
          <a:xfrm>
            <a:off x="5454828" y="2028867"/>
            <a:ext cx="5955849" cy="3324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859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13</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PROJECT CHANGES</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2" y="1685357"/>
            <a:ext cx="4292124" cy="189358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Describe any changes that might significantly impact the project:</a:t>
            </a:r>
          </a:p>
          <a:p>
            <a:pPr marL="742950" lvl="1" indent="-228600">
              <a:lnSpc>
                <a:spcPct val="100000"/>
              </a:lnSpc>
              <a:spcAft>
                <a:spcPts val="600"/>
              </a:spcAft>
              <a:buFont typeface="Arial" panose="020B0604020202020204" pitchFamily="34" charset="0"/>
              <a:buChar char="•"/>
            </a:pPr>
            <a:r>
              <a:rPr lang="en-US" sz="1800" dirty="0"/>
              <a:t>Construction Delays</a:t>
            </a:r>
          </a:p>
          <a:p>
            <a:pPr marL="742950" lvl="1" indent="-228600">
              <a:lnSpc>
                <a:spcPct val="100000"/>
              </a:lnSpc>
              <a:spcAft>
                <a:spcPts val="600"/>
              </a:spcAft>
              <a:buFont typeface="Arial" panose="020B0604020202020204" pitchFamily="34" charset="0"/>
              <a:buChar char="•"/>
            </a:pPr>
            <a:r>
              <a:rPr lang="en-US" sz="1800" dirty="0"/>
              <a:t>Labor Disputes</a:t>
            </a:r>
          </a:p>
          <a:p>
            <a:pPr marL="742950" lvl="1" indent="-228600">
              <a:lnSpc>
                <a:spcPct val="100000"/>
              </a:lnSpc>
              <a:spcAft>
                <a:spcPts val="600"/>
              </a:spcAft>
              <a:buFont typeface="Arial" panose="020B0604020202020204" pitchFamily="34" charset="0"/>
              <a:buChar char="•"/>
            </a:pPr>
            <a:r>
              <a:rPr lang="en-US" sz="1800" dirty="0"/>
              <a:t>Supply Chain Problems</a:t>
            </a:r>
          </a:p>
          <a:p>
            <a:pPr marL="1257300" lvl="2" indent="-285750">
              <a:buFont typeface="Courier New" panose="02070309020205020404" pitchFamily="49" charset="0"/>
              <a:buChar char="o"/>
            </a:pPr>
            <a:endParaRPr lang="en-US" sz="1600" dirty="0"/>
          </a:p>
        </p:txBody>
      </p:sp>
      <p:pic>
        <p:nvPicPr>
          <p:cNvPr id="2" name="Picture 1">
            <a:extLst>
              <a:ext uri="{FF2B5EF4-FFF2-40B4-BE49-F238E27FC236}">
                <a16:creationId xmlns:a16="http://schemas.microsoft.com/office/drawing/2014/main" id="{41FEF8B0-2D81-5521-3EB9-6756775FB763}"/>
              </a:ext>
            </a:extLst>
          </p:cNvPr>
          <p:cNvPicPr>
            <a:picLocks noChangeAspect="1"/>
          </p:cNvPicPr>
          <p:nvPr/>
        </p:nvPicPr>
        <p:blipFill>
          <a:blip r:embed="rId3"/>
          <a:stretch>
            <a:fillRect/>
          </a:stretch>
        </p:blipFill>
        <p:spPr>
          <a:xfrm>
            <a:off x="7122856" y="1685357"/>
            <a:ext cx="4095750" cy="253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461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14</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604342" y="204813"/>
            <a:ext cx="10715228" cy="10614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CERTIFICATION OF </a:t>
            </a:r>
          </a:p>
          <a:p>
            <a:r>
              <a:rPr lang="en-US" sz="4000" dirty="0">
                <a:solidFill>
                  <a:schemeClr val="tx1"/>
                </a:solidFill>
                <a:latin typeface="HelveticaNeueLT Std" panose="020B0604020202020204" pitchFamily="34" charset="0"/>
              </a:rPr>
              <a:t>WAGES AND LABOR STANDARDS</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2" y="3776578"/>
            <a:ext cx="10983316" cy="189358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As stated in Exhibit D of Grant Agreement, Grant awards above $5 million will report:</a:t>
            </a:r>
          </a:p>
          <a:p>
            <a:pPr marL="857250" lvl="1" indent="-342900">
              <a:lnSpc>
                <a:spcPct val="100000"/>
              </a:lnSpc>
              <a:spcAft>
                <a:spcPts val="600"/>
              </a:spcAft>
              <a:buFont typeface="+mj-lt"/>
              <a:buAutoNum type="arabicPeriod"/>
            </a:pPr>
            <a:r>
              <a:rPr lang="en-US" sz="1800" dirty="0"/>
              <a:t>Davis-Bacon Act Certification OR alternative wage data</a:t>
            </a:r>
          </a:p>
          <a:p>
            <a:pPr marL="857250" lvl="1" indent="-342900">
              <a:lnSpc>
                <a:spcPct val="100000"/>
              </a:lnSpc>
              <a:spcAft>
                <a:spcPts val="600"/>
              </a:spcAft>
              <a:buFont typeface="+mj-lt"/>
              <a:buAutoNum type="arabicPeriod"/>
            </a:pPr>
            <a:r>
              <a:rPr lang="en-US" sz="1800" dirty="0"/>
              <a:t>Project Labor Agreement OR Project Workforce Continuity Plan</a:t>
            </a:r>
          </a:p>
          <a:p>
            <a:pPr marL="857250" lvl="1" indent="-342900">
              <a:lnSpc>
                <a:spcPct val="100000"/>
              </a:lnSpc>
              <a:spcAft>
                <a:spcPts val="600"/>
              </a:spcAft>
              <a:buFont typeface="+mj-lt"/>
              <a:buAutoNum type="arabicPeriod"/>
            </a:pPr>
            <a:r>
              <a:rPr lang="en-US" sz="1800" dirty="0"/>
              <a:t>Prioritization of Local Hires</a:t>
            </a:r>
          </a:p>
          <a:p>
            <a:pPr marL="857250" lvl="1" indent="-342900">
              <a:lnSpc>
                <a:spcPct val="100000"/>
              </a:lnSpc>
              <a:spcAft>
                <a:spcPts val="600"/>
              </a:spcAft>
              <a:buFont typeface="+mj-lt"/>
              <a:buAutoNum type="arabicPeriod"/>
            </a:pPr>
            <a:r>
              <a:rPr lang="en-US" sz="1800" dirty="0"/>
              <a:t>Community Benefit Agreement</a:t>
            </a:r>
          </a:p>
          <a:p>
            <a:pPr marL="1257300" lvl="2" indent="-285750">
              <a:buFont typeface="Courier New" panose="02070309020205020404" pitchFamily="49" charset="0"/>
              <a:buChar char="o"/>
            </a:pPr>
            <a:endParaRPr lang="en-US" sz="1600" dirty="0"/>
          </a:p>
        </p:txBody>
      </p:sp>
      <p:sp>
        <p:nvSpPr>
          <p:cNvPr id="9" name="TextBox 8">
            <a:extLst>
              <a:ext uri="{FF2B5EF4-FFF2-40B4-BE49-F238E27FC236}">
                <a16:creationId xmlns:a16="http://schemas.microsoft.com/office/drawing/2014/main" id="{7BB08BA0-8489-F93E-610C-7D97A50F2C01}"/>
              </a:ext>
            </a:extLst>
          </p:cNvPr>
          <p:cNvSpPr txBox="1"/>
          <p:nvPr/>
        </p:nvSpPr>
        <p:spPr>
          <a:xfrm>
            <a:off x="604342" y="1772304"/>
            <a:ext cx="10983316" cy="1727980"/>
          </a:xfrm>
          <a:prstGeom prst="rect">
            <a:avLst/>
          </a:prstGeom>
          <a:noFill/>
        </p:spPr>
        <p:txBody>
          <a:bodyPr wrap="square" rtlCol="0">
            <a:noAutofit/>
          </a:bodyPr>
          <a:lstStyle/>
          <a:p>
            <a:pPr>
              <a:lnSpc>
                <a:spcPct val="150000"/>
              </a:lnSpc>
              <a:spcBef>
                <a:spcPts val="1000"/>
              </a:spcBef>
            </a:pPr>
            <a:r>
              <a:rPr lang="en-US" dirty="0"/>
              <a:t>U.S. Treasury encourages broadband projects to use strong labor standards, including project labor agreements and community benefits agreements that offer wages at or above the prevailing rate and include local hire provisions, not only to promote effective and efficient delivery of high-quality projects, but also to support the economic recovery through strong employment opportunities for workers. </a:t>
            </a:r>
          </a:p>
        </p:txBody>
      </p:sp>
    </p:spTree>
    <p:extLst>
      <p:ext uri="{BB962C8B-B14F-4D97-AF65-F5344CB8AC3E}">
        <p14:creationId xmlns:p14="http://schemas.microsoft.com/office/powerpoint/2010/main" val="158477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15</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PART 1: DAVIS-BACON CERTIFICATION</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4BFDB6A-6985-5B8F-4D8F-310A48AF95DA}"/>
              </a:ext>
            </a:extLst>
          </p:cNvPr>
          <p:cNvPicPr>
            <a:picLocks noChangeAspect="1"/>
          </p:cNvPicPr>
          <p:nvPr/>
        </p:nvPicPr>
        <p:blipFill>
          <a:blip r:embed="rId3"/>
          <a:stretch>
            <a:fillRect/>
          </a:stretch>
        </p:blipFill>
        <p:spPr>
          <a:xfrm>
            <a:off x="604342" y="1859709"/>
            <a:ext cx="10983316" cy="3318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330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16</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PART 1: ALTERNATIVE WAGE DATA</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9152BA2F-A639-A452-C1C3-061FBDAE51CF}"/>
              </a:ext>
            </a:extLst>
          </p:cNvPr>
          <p:cNvSpPr txBox="1">
            <a:spLocks/>
          </p:cNvSpPr>
          <p:nvPr/>
        </p:nvSpPr>
        <p:spPr>
          <a:xfrm>
            <a:off x="604342" y="1785637"/>
            <a:ext cx="5095122" cy="3629291"/>
          </a:xfrm>
          <a:prstGeom prst="rect">
            <a:avLst/>
          </a:prstGeom>
          <a:ln>
            <a:no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lang="en-US" sz="1800" b="1" spc="100" dirty="0">
                <a:solidFill>
                  <a:schemeClr val="tx1"/>
                </a:solidFill>
                <a:latin typeface="HelveticaNeueLT Std" panose="020B0604020202020204" pitchFamily="34" charset="0"/>
              </a:rPr>
              <a:t>Subrecipients that do not certify compliance with Davis-Bacon Requirements will need to report the following:</a:t>
            </a:r>
          </a:p>
          <a:p>
            <a:pPr marL="742950" marR="0" lvl="1" indent="-228600" fontAlgn="base">
              <a:lnSpc>
                <a:spcPct val="100000"/>
              </a:lnSpc>
              <a:spcAft>
                <a:spcPts val="600"/>
              </a:spcAft>
              <a:buClrTx/>
              <a:buSzTx/>
              <a:buFont typeface="Arial" panose="020B0604020202020204" pitchFamily="34" charset="0"/>
              <a:buChar char="•"/>
              <a:tabLst/>
              <a:defRPr/>
            </a:pPr>
            <a:r>
              <a:rPr lang="en-US" sz="1800" dirty="0"/>
              <a:t>Number of direct employees</a:t>
            </a:r>
          </a:p>
          <a:p>
            <a:pPr marL="742950" marR="0" lvl="1" indent="-228600" fontAlgn="base">
              <a:lnSpc>
                <a:spcPct val="100000"/>
              </a:lnSpc>
              <a:spcAft>
                <a:spcPts val="600"/>
              </a:spcAft>
              <a:buClrTx/>
              <a:buSzTx/>
              <a:buFont typeface="Arial" panose="020B0604020202020204" pitchFamily="34" charset="0"/>
              <a:buChar char="•"/>
              <a:tabLst/>
              <a:defRPr/>
            </a:pPr>
            <a:r>
              <a:rPr lang="en-US" sz="1800" dirty="0"/>
              <a:t>Number of contractor employees</a:t>
            </a:r>
          </a:p>
          <a:p>
            <a:pPr marL="742950" marR="0" lvl="1" indent="-228600" fontAlgn="base">
              <a:lnSpc>
                <a:spcPct val="100000"/>
              </a:lnSpc>
              <a:spcAft>
                <a:spcPts val="600"/>
              </a:spcAft>
              <a:buClrTx/>
              <a:buSzTx/>
              <a:buFont typeface="Arial" panose="020B0604020202020204" pitchFamily="34" charset="0"/>
              <a:buChar char="•"/>
              <a:tabLst/>
              <a:defRPr/>
            </a:pPr>
            <a:r>
              <a:rPr lang="en-US" sz="1800" dirty="0"/>
              <a:t>Number of 3rd part employees</a:t>
            </a:r>
          </a:p>
          <a:p>
            <a:pPr marL="742950" marR="0" lvl="1" indent="-228600" fontAlgn="base">
              <a:lnSpc>
                <a:spcPct val="100000"/>
              </a:lnSpc>
              <a:spcAft>
                <a:spcPts val="600"/>
              </a:spcAft>
              <a:buClrTx/>
              <a:buSzTx/>
              <a:buFont typeface="Arial" panose="020B0604020202020204" pitchFamily="34" charset="0"/>
              <a:buChar char="•"/>
              <a:tabLst/>
              <a:defRPr/>
            </a:pPr>
            <a:r>
              <a:rPr lang="en-US" sz="1800" dirty="0"/>
              <a:t>Wages and benefits of workers on the project by classification</a:t>
            </a:r>
          </a:p>
          <a:p>
            <a:pPr marL="742950" marR="0" lvl="1" indent="-228600" fontAlgn="base">
              <a:lnSpc>
                <a:spcPct val="100000"/>
              </a:lnSpc>
              <a:spcAft>
                <a:spcPts val="600"/>
              </a:spcAft>
              <a:buClrTx/>
              <a:buSzTx/>
              <a:buFont typeface="Arial" panose="020B0604020202020204" pitchFamily="34" charset="0"/>
              <a:buChar char="•"/>
              <a:tabLst/>
              <a:defRPr/>
            </a:pPr>
            <a:r>
              <a:rPr lang="en-US" sz="1800" dirty="0"/>
              <a:t>Whether or not those wages are less than  the prevailing wages</a:t>
            </a:r>
          </a:p>
        </p:txBody>
      </p:sp>
      <p:pic>
        <p:nvPicPr>
          <p:cNvPr id="6" name="Picture 5">
            <a:extLst>
              <a:ext uri="{FF2B5EF4-FFF2-40B4-BE49-F238E27FC236}">
                <a16:creationId xmlns:a16="http://schemas.microsoft.com/office/drawing/2014/main" id="{7C6317FD-F846-DEC9-B987-94B608A4AA8A}"/>
              </a:ext>
            </a:extLst>
          </p:cNvPr>
          <p:cNvPicPr>
            <a:picLocks noChangeAspect="1"/>
          </p:cNvPicPr>
          <p:nvPr/>
        </p:nvPicPr>
        <p:blipFill>
          <a:blip r:embed="rId3"/>
          <a:stretch>
            <a:fillRect/>
          </a:stretch>
        </p:blipFill>
        <p:spPr>
          <a:xfrm>
            <a:off x="6296282" y="2922227"/>
            <a:ext cx="4725493" cy="3426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2">
            <a:extLst>
              <a:ext uri="{FF2B5EF4-FFF2-40B4-BE49-F238E27FC236}">
                <a16:creationId xmlns:a16="http://schemas.microsoft.com/office/drawing/2014/main" id="{AD90A6E7-1331-2CFC-B29B-328732DE0E98}"/>
              </a:ext>
            </a:extLst>
          </p:cNvPr>
          <p:cNvSpPr txBox="1">
            <a:spLocks/>
          </p:cNvSpPr>
          <p:nvPr/>
        </p:nvSpPr>
        <p:spPr>
          <a:xfrm>
            <a:off x="6203876" y="1785637"/>
            <a:ext cx="4910307" cy="1136590"/>
          </a:xfrm>
          <a:prstGeom prst="rect">
            <a:avLst/>
          </a:prstGeom>
          <a:ln>
            <a:no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R="0" lvl="0" fontAlgn="base">
              <a:spcAft>
                <a:spcPts val="0"/>
              </a:spcAft>
              <a:buClrTx/>
              <a:buSzTx/>
              <a:tabLst/>
              <a:defRPr/>
            </a:pPr>
            <a:r>
              <a:rPr lang="en-US" sz="1800" dirty="0">
                <a:solidFill>
                  <a:schemeClr val="tx1"/>
                </a:solidFill>
              </a:rPr>
              <a:t>The Montana Department of Labor &amp; Industry publishes prevailing wage rates on their website (</a:t>
            </a:r>
            <a:r>
              <a:rPr lang="en-US" sz="1800" dirty="0">
                <a:solidFill>
                  <a:schemeClr val="tx1"/>
                </a:solidFill>
                <a:hlinkClick r:id="rId4">
                  <a:extLst>
                    <a:ext uri="{A12FA001-AC4F-418D-AE19-62706E023703}">
                      <ahyp:hlinkClr xmlns:ahyp="http://schemas.microsoft.com/office/drawing/2018/hyperlinkcolor" val="tx"/>
                    </a:ext>
                  </a:extLst>
                </a:hlinkClick>
              </a:rPr>
              <a:t>https://erd.dli.mt.gov</a:t>
            </a:r>
            <a:r>
              <a:rPr lang="en-US" sz="1800" dirty="0">
                <a:solidFill>
                  <a:schemeClr val="tx1"/>
                </a:solidFill>
              </a:rPr>
              <a:t>). An example is included below:</a:t>
            </a:r>
          </a:p>
          <a:p>
            <a:pPr marL="0" marR="0" lvl="0" indent="0"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lang="en-US" sz="1800" b="1" spc="100" dirty="0">
              <a:solidFill>
                <a:srgbClr val="50657D"/>
              </a:solidFill>
              <a:latin typeface="HelveticaNeueLT Std" panose="020B0604020202020204" pitchFamily="34" charset="0"/>
            </a:endParaRPr>
          </a:p>
        </p:txBody>
      </p:sp>
    </p:spTree>
    <p:extLst>
      <p:ext uri="{BB962C8B-B14F-4D97-AF65-F5344CB8AC3E}">
        <p14:creationId xmlns:p14="http://schemas.microsoft.com/office/powerpoint/2010/main" val="2427335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17</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PART 1: ALTERNATIVE WAGE DATA</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79D09A4-0636-A104-F37D-F2AA4DBA43B3}"/>
              </a:ext>
            </a:extLst>
          </p:cNvPr>
          <p:cNvPicPr>
            <a:picLocks noChangeAspect="1"/>
          </p:cNvPicPr>
          <p:nvPr/>
        </p:nvPicPr>
        <p:blipFill>
          <a:blip r:embed="rId3"/>
          <a:stretch>
            <a:fillRect/>
          </a:stretch>
        </p:blipFill>
        <p:spPr>
          <a:xfrm>
            <a:off x="604342" y="1577084"/>
            <a:ext cx="10223681" cy="4491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351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18</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PART 2: PROJECT LABOR AGREEMENT</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D715055-C20D-CC9F-083D-C9D4234216D2}"/>
              </a:ext>
            </a:extLst>
          </p:cNvPr>
          <p:cNvPicPr>
            <a:picLocks noChangeAspect="1"/>
          </p:cNvPicPr>
          <p:nvPr/>
        </p:nvPicPr>
        <p:blipFill>
          <a:blip r:embed="rId3"/>
          <a:stretch>
            <a:fillRect/>
          </a:stretch>
        </p:blipFill>
        <p:spPr>
          <a:xfrm>
            <a:off x="604342" y="1564335"/>
            <a:ext cx="9612678" cy="4523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0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19</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604342" y="204813"/>
            <a:ext cx="10715228" cy="10614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Part 3 AND 4: </a:t>
            </a:r>
          </a:p>
          <a:p>
            <a:r>
              <a:rPr lang="en-US" sz="4000" dirty="0">
                <a:solidFill>
                  <a:schemeClr val="tx1"/>
                </a:solidFill>
                <a:latin typeface="HelveticaNeueLT Std" panose="020B0604020202020204" pitchFamily="34" charset="0"/>
              </a:rPr>
              <a:t>LOCAL HIRES AND COMMUNITY BENEFIT</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79AB1D3-AF6C-5FB0-B88F-726C6CB401F1}"/>
              </a:ext>
            </a:extLst>
          </p:cNvPr>
          <p:cNvPicPr>
            <a:picLocks noChangeAspect="1"/>
          </p:cNvPicPr>
          <p:nvPr/>
        </p:nvPicPr>
        <p:blipFill rotWithShape="1">
          <a:blip r:embed="rId3"/>
          <a:srcRect l="-1" r="-107" b="37243"/>
          <a:stretch/>
        </p:blipFill>
        <p:spPr>
          <a:xfrm>
            <a:off x="586077" y="1654207"/>
            <a:ext cx="8763196" cy="2796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834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5F16C31-09E9-56BD-F686-FAF95A629D8B}"/>
              </a:ext>
            </a:extLst>
          </p:cNvPr>
          <p:cNvSpPr>
            <a:spLocks noGrp="1"/>
          </p:cNvSpPr>
          <p:nvPr>
            <p:ph type="body" sz="quarter" idx="11"/>
          </p:nvPr>
        </p:nvSpPr>
        <p:spPr>
          <a:xfrm>
            <a:off x="4527030" y="1775533"/>
            <a:ext cx="433101" cy="2521259"/>
          </a:xfrm>
        </p:spPr>
        <p:txBody>
          <a:bodyPr>
            <a:normAutofit/>
          </a:bodyPr>
          <a:lstStyle/>
          <a:p>
            <a:endParaRPr lang="en-US" b="1"/>
          </a:p>
          <a:p>
            <a:endParaRPr lang="en-US" b="1"/>
          </a:p>
        </p:txBody>
      </p:sp>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70467"/>
            <a:ext cx="10515600" cy="60776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dirty="0">
                <a:solidFill>
                  <a:schemeClr val="tx1"/>
                </a:solidFill>
                <a:latin typeface="HelveticaNeueLT Std" panose="020B0604020202020204" pitchFamily="34" charset="0"/>
              </a:rPr>
              <a:t>AGENDA</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D6AA20-D1B7-9A8D-9DDC-678E9F536FFA}"/>
              </a:ext>
            </a:extLst>
          </p:cNvPr>
          <p:cNvSpPr txBox="1"/>
          <p:nvPr/>
        </p:nvSpPr>
        <p:spPr>
          <a:xfrm>
            <a:off x="604342" y="1700981"/>
            <a:ext cx="10983316" cy="3969869"/>
          </a:xfrm>
          <a:prstGeom prst="rect">
            <a:avLst/>
          </a:prstGeom>
          <a:noFill/>
        </p:spPr>
        <p:txBody>
          <a:bodyPr wrap="square" rtlCol="0">
            <a:spAutoFit/>
          </a:bodyPr>
          <a:lstStyle/>
          <a:p>
            <a:pPr marL="28575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Meet the Speakers</a:t>
            </a:r>
          </a:p>
          <a:p>
            <a:pPr marL="28575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The Reimbursement Process</a:t>
            </a:r>
          </a:p>
          <a:p>
            <a:pPr marL="28575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Reporting Overview</a:t>
            </a:r>
          </a:p>
          <a:p>
            <a:pPr marL="28575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Submittable Walkthrough </a:t>
            </a:r>
          </a:p>
          <a:p>
            <a:pPr marL="28575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Overview of Treasury Guidance Update</a:t>
            </a:r>
          </a:p>
          <a:p>
            <a:pPr marL="28575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Questions and Answers</a:t>
            </a:r>
          </a:p>
        </p:txBody>
      </p:sp>
    </p:spTree>
    <p:extLst>
      <p:ext uri="{BB962C8B-B14F-4D97-AF65-F5344CB8AC3E}">
        <p14:creationId xmlns:p14="http://schemas.microsoft.com/office/powerpoint/2010/main" val="363426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20</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SUBMITTABLE WALKTHROUGH</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3" y="1685356"/>
            <a:ext cx="4144638" cy="4263159"/>
          </a:xfrm>
          <a:prstGeom prst="rect">
            <a:avLst/>
          </a:prstGeom>
        </p:spPr>
        <p:txBody>
          <a:bodyPr wrap="square">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Accessing the Reporting Form:</a:t>
            </a:r>
          </a:p>
          <a:p>
            <a:pPr marL="742950" lvl="1" indent="-228600">
              <a:lnSpc>
                <a:spcPct val="100000"/>
              </a:lnSpc>
              <a:spcAft>
                <a:spcPts val="600"/>
              </a:spcAft>
              <a:buFont typeface="Arial" panose="020B0604020202020204" pitchFamily="34" charset="0"/>
              <a:buChar char="•"/>
            </a:pPr>
            <a:r>
              <a:rPr lang="en-US" sz="1800" dirty="0"/>
              <a:t>The Application Author and any Collaborators will receive an email from the st-of-montana-message-support@submittable.com email with a link to "View Form"</a:t>
            </a:r>
          </a:p>
          <a:p>
            <a:pPr marL="742950" lvl="1" indent="-228600">
              <a:lnSpc>
                <a:spcPct val="100000"/>
              </a:lnSpc>
              <a:spcAft>
                <a:spcPts val="600"/>
              </a:spcAft>
              <a:buFont typeface="Arial" panose="020B0604020202020204" pitchFamily="34" charset="0"/>
              <a:buChar char="•"/>
            </a:pPr>
            <a:r>
              <a:rPr lang="en-US" sz="1800" dirty="0"/>
              <a:t>If you do not receive this link, please contact Rachel Stogner at </a:t>
            </a:r>
            <a:r>
              <a:rPr lang="en-US" sz="1800" dirty="0">
                <a:hlinkClick r:id="rId3"/>
              </a:rPr>
              <a:t>rstogner@ctcnet.us</a:t>
            </a:r>
            <a:r>
              <a:rPr lang="en-US" sz="1800" dirty="0"/>
              <a:t> for support</a:t>
            </a:r>
          </a:p>
          <a:p>
            <a:pPr marL="1257300" lvl="2" indent="-285750">
              <a:lnSpc>
                <a:spcPct val="100000"/>
              </a:lnSpc>
              <a:spcAft>
                <a:spcPts val="600"/>
              </a:spcAft>
              <a:buFont typeface="Courier New" panose="02070309020205020404" pitchFamily="49" charset="0"/>
              <a:buChar char="o"/>
            </a:pPr>
            <a:r>
              <a:rPr lang="en-US" sz="1600" dirty="0"/>
              <a:t>Please also check your spam filter</a:t>
            </a:r>
          </a:p>
          <a:p>
            <a:pPr marL="1257300" lvl="2" indent="-285750">
              <a:buFont typeface="Courier New" panose="02070309020205020404" pitchFamily="49" charset="0"/>
              <a:buChar char="o"/>
            </a:pPr>
            <a:endParaRPr lang="en-US" sz="1600" dirty="0"/>
          </a:p>
        </p:txBody>
      </p:sp>
      <p:pic>
        <p:nvPicPr>
          <p:cNvPr id="9" name="Picture 8" descr="Graphical user interface, text, application, email&#10;&#10;Description automatically generated">
            <a:extLst>
              <a:ext uri="{FF2B5EF4-FFF2-40B4-BE49-F238E27FC236}">
                <a16:creationId xmlns:a16="http://schemas.microsoft.com/office/drawing/2014/main" id="{41A07C0D-500D-29F3-FAF8-6BF8A7D3DC07}"/>
              </a:ext>
            </a:extLst>
          </p:cNvPr>
          <p:cNvPicPr>
            <a:picLocks noChangeAspect="1"/>
          </p:cNvPicPr>
          <p:nvPr/>
        </p:nvPicPr>
        <p:blipFill>
          <a:blip r:embed="rId4"/>
          <a:stretch>
            <a:fillRect/>
          </a:stretch>
        </p:blipFill>
        <p:spPr>
          <a:xfrm>
            <a:off x="5010901" y="1796320"/>
            <a:ext cx="6659033" cy="3802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4945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21</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604342" y="204813"/>
            <a:ext cx="10715228" cy="10614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TREASURY SUPPLEMENTARY </a:t>
            </a:r>
          </a:p>
          <a:p>
            <a:r>
              <a:rPr lang="en-US" sz="4000" dirty="0">
                <a:solidFill>
                  <a:schemeClr val="tx1"/>
                </a:solidFill>
                <a:latin typeface="HelveticaNeueLT Std" panose="020B0604020202020204" pitchFamily="34" charset="0"/>
              </a:rPr>
              <a:t>BROADBAND GUIDANCE</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C467E549-64ED-486B-CD2B-E022A319E42B}"/>
              </a:ext>
            </a:extLst>
          </p:cNvPr>
          <p:cNvSpPr txBox="1">
            <a:spLocks/>
          </p:cNvSpPr>
          <p:nvPr/>
        </p:nvSpPr>
        <p:spPr>
          <a:xfrm>
            <a:off x="604342" y="1677168"/>
            <a:ext cx="10715228" cy="457746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R="0" lvl="0" fontAlgn="base">
              <a:spcAft>
                <a:spcPts val="0"/>
              </a:spcAft>
              <a:buClrTx/>
              <a:buSzTx/>
              <a:tabLst/>
              <a:defRPr/>
            </a:pPr>
            <a:r>
              <a:rPr lang="en-US" sz="1800" b="1" dirty="0">
                <a:solidFill>
                  <a:schemeClr val="tx1"/>
                </a:solidFill>
              </a:rPr>
              <a:t>Background: </a:t>
            </a:r>
            <a:r>
              <a:rPr lang="en-US" sz="1800" dirty="0">
                <a:solidFill>
                  <a:schemeClr val="tx1"/>
                </a:solidFill>
              </a:rPr>
              <a:t>On May 17, 2023, Treasury provided additional guidance for Broadband Grants funded by The Coronavirus State and Local Fiscal Recovery Funds (SLFRF) program and the Capital Project Fund (CPF). The supplementary guidance includes several important clarifications and updates to the requirements for both ISPs and the state of Montana. </a:t>
            </a:r>
          </a:p>
          <a:p>
            <a:pPr marR="0" lvl="0" fontAlgn="base">
              <a:spcAft>
                <a:spcPts val="0"/>
              </a:spcAft>
              <a:buClrTx/>
              <a:buSzTx/>
              <a:tabLst/>
              <a:defRPr/>
            </a:pPr>
            <a:r>
              <a:rPr lang="en-US" sz="1800" b="1" spc="100" dirty="0">
                <a:solidFill>
                  <a:schemeClr val="tx1"/>
                </a:solidFill>
                <a:latin typeface="HelveticaNeueLT Std" panose="020B0604020202020204" pitchFamily="34" charset="0"/>
              </a:rPr>
              <a:t>Key changes impacting ConnectMT awardees:</a:t>
            </a:r>
          </a:p>
          <a:p>
            <a:pPr marL="285750" marR="0" lvl="0" indent="-285750" fontAlgn="base">
              <a:spcAft>
                <a:spcPts val="0"/>
              </a:spcAft>
              <a:buClrTx/>
              <a:buSzTx/>
              <a:buFont typeface="Arial" panose="020B0604020202020204" pitchFamily="34" charset="0"/>
              <a:buChar char="•"/>
              <a:tabLst/>
              <a:defRPr/>
            </a:pPr>
            <a:r>
              <a:rPr lang="en-US" sz="1800" spc="100" dirty="0">
                <a:solidFill>
                  <a:schemeClr val="accent3">
                    <a:lumMod val="75000"/>
                  </a:schemeClr>
                </a:solidFill>
                <a:latin typeface="HelveticaNeueLT Std" panose="020B0604020202020204" pitchFamily="34" charset="0"/>
              </a:rPr>
              <a:t>Procurement flexibility: “ISPs that receive fixed amount subawards …. are not required to comply with the cost principles and procurement practices of the Uniform Guidance.”</a:t>
            </a:r>
          </a:p>
          <a:p>
            <a:pPr marL="285750" marR="0" lvl="0" indent="-285750" fontAlgn="base">
              <a:spcAft>
                <a:spcPts val="0"/>
              </a:spcAft>
              <a:buClrTx/>
              <a:buSzTx/>
              <a:buFont typeface="Arial" panose="020B0604020202020204" pitchFamily="34" charset="0"/>
              <a:buChar char="•"/>
              <a:tabLst/>
              <a:defRPr/>
            </a:pPr>
            <a:r>
              <a:rPr lang="en-US" sz="1800" spc="100" dirty="0">
                <a:solidFill>
                  <a:schemeClr val="accent3">
                    <a:lumMod val="75000"/>
                  </a:schemeClr>
                </a:solidFill>
                <a:latin typeface="HelveticaNeueLT Std" panose="020B0604020202020204" pitchFamily="34" charset="0"/>
              </a:rPr>
              <a:t>Extension of service obligations and subsidy participation: Service must be maintained and ISPs must participate in federal broadband service subsidy programs until December 31, 2034.</a:t>
            </a:r>
          </a:p>
          <a:p>
            <a:pPr marL="285750" marR="0" lvl="0" indent="-285750" fontAlgn="base">
              <a:spcAft>
                <a:spcPts val="0"/>
              </a:spcAft>
              <a:buClrTx/>
              <a:buSzTx/>
              <a:buFont typeface="Arial" panose="020B0604020202020204" pitchFamily="34" charset="0"/>
              <a:buChar char="•"/>
              <a:tabLst/>
              <a:defRPr/>
            </a:pPr>
            <a:r>
              <a:rPr lang="en-US" sz="1800" spc="100" dirty="0">
                <a:solidFill>
                  <a:schemeClr val="accent3">
                    <a:lumMod val="75000"/>
                  </a:schemeClr>
                </a:solidFill>
                <a:latin typeface="HelveticaNeueLT Std" panose="020B0604020202020204" pitchFamily="34" charset="0"/>
              </a:rPr>
              <a:t>Clarification on real property and equipment standards: Treasury clarified administrative requirements applicable to property and equipment acquired with ConnectMT funds, including insurance, recording title, transfer and disposal requirements</a:t>
            </a:r>
          </a:p>
          <a:p>
            <a:pPr marR="0" lvl="0" algn="l" defTabSz="914400" rtl="0" eaLnBrk="1" fontAlgn="base" latinLnBrk="0" hangingPunct="1">
              <a:lnSpc>
                <a:spcPct val="100000"/>
              </a:lnSpc>
              <a:spcBef>
                <a:spcPts val="1000"/>
              </a:spcBef>
              <a:spcAft>
                <a:spcPts val="0"/>
              </a:spcAft>
              <a:buClrTx/>
              <a:buSzTx/>
              <a:tabLst/>
              <a:defRPr/>
            </a:pPr>
            <a:r>
              <a:rPr lang="en-US" sz="1800" b="1" dirty="0">
                <a:solidFill>
                  <a:schemeClr val="tx1"/>
                </a:solidFill>
              </a:rPr>
              <a:t>Next Steps: </a:t>
            </a:r>
            <a:r>
              <a:rPr lang="en-US" sz="1800" dirty="0">
                <a:solidFill>
                  <a:schemeClr val="tx1"/>
                </a:solidFill>
              </a:rPr>
              <a:t>The ConnectMT team will work with ISPs to make the necessary amendments to existing grant agreements.</a:t>
            </a:r>
          </a:p>
          <a:p>
            <a:pPr marR="0" lvl="0" algn="l" defTabSz="914400" rtl="0" eaLnBrk="1" fontAlgn="base" latinLnBrk="0" hangingPunct="1">
              <a:lnSpc>
                <a:spcPct val="100000"/>
              </a:lnSpc>
              <a:spcBef>
                <a:spcPts val="1000"/>
              </a:spcBef>
              <a:spcAft>
                <a:spcPts val="0"/>
              </a:spcAft>
              <a:buClrTx/>
              <a:buSzTx/>
              <a:tabLst/>
              <a:defRPr/>
            </a:pPr>
            <a:endParaRPr lang="en-US" sz="1800" spc="100" dirty="0">
              <a:solidFill>
                <a:srgbClr val="6F87A3">
                  <a:lumMod val="75000"/>
                </a:srgbClr>
              </a:solidFill>
              <a:latin typeface="HelveticaNeueLT Std" panose="020B0604020202020204" pitchFamily="34" charset="0"/>
            </a:endParaRPr>
          </a:p>
        </p:txBody>
      </p:sp>
    </p:spTree>
    <p:extLst>
      <p:ext uri="{BB962C8B-B14F-4D97-AF65-F5344CB8AC3E}">
        <p14:creationId xmlns:p14="http://schemas.microsoft.com/office/powerpoint/2010/main" val="202517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1925" y="6389688"/>
            <a:ext cx="600075" cy="225425"/>
          </a:xfrm>
          <a:prstGeom prst="rect">
            <a:avLst/>
          </a:prstGeom>
          <a:solidFill>
            <a:schemeClr val="tx1"/>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descr="Person taking book from bookshelf">
            <a:extLst>
              <a:ext uri="{FF2B5EF4-FFF2-40B4-BE49-F238E27FC236}">
                <a16:creationId xmlns:a16="http://schemas.microsoft.com/office/drawing/2014/main" id="{B71BFE59-8E26-42C1-B35C-D0E6AE2F766C}"/>
              </a:ext>
            </a:extLst>
          </p:cNvPr>
          <p:cNvPicPr>
            <a:picLocks noChangeAspect="1"/>
          </p:cNvPicPr>
          <p:nvPr/>
        </p:nvPicPr>
        <p:blipFill>
          <a:blip r:embed="rId3">
            <a:extLst>
              <a:ext uri="{28A0092B-C50C-407E-A947-70E740481C1C}">
                <a14:useLocalDpi xmlns:a14="http://schemas.microsoft.com/office/drawing/2010/main" val="0"/>
              </a:ext>
            </a:extLst>
          </a:blip>
          <a:srcRect l="10875" r="10875"/>
          <a:stretch/>
        </p:blipFill>
        <p:spPr>
          <a:xfrm>
            <a:off x="604341" y="1805453"/>
            <a:ext cx="5136029" cy="4375135"/>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96000" y="1805454"/>
            <a:ext cx="5372100" cy="4461631"/>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hlinkClick r:id="rId4">
                  <a:extLst>
                    <a:ext uri="{A12FA001-AC4F-418D-AE19-62706E023703}">
                      <ahyp:hlinkClr xmlns:ahyp="http://schemas.microsoft.com/office/drawing/2018/hyperlinkcolor" val="tx"/>
                    </a:ext>
                  </a:extLst>
                </a:hlinkClick>
              </a:rPr>
              <a:t>ConnectMT ARPA </a:t>
            </a:r>
            <a:endParaRPr lang="en-US" sz="1800" spc="100" dirty="0">
              <a:solidFill>
                <a:schemeClr val="accent3">
                  <a:lumMod val="75000"/>
                </a:schemeClr>
              </a:solidFill>
              <a:latin typeface="HelveticaNeueLT Std" panose="020B0604020202020204" pitchFamily="34" charset="0"/>
            </a:endParaRP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Audit Requirements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Additional Grant Agreement Terms &amp; Conditions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Record Retention</a:t>
            </a:r>
          </a:p>
          <a:p>
            <a:pPr marL="285750" indent="-285750" fontAlgn="base">
              <a:buFont typeface="Arial" panose="020B0604020202020204" pitchFamily="34" charset="0"/>
              <a:buChar char="•"/>
            </a:pPr>
            <a:endParaRPr lang="en-US" sz="1800" spc="100" dirty="0">
              <a:solidFill>
                <a:srgbClr val="002060"/>
              </a:solidFill>
              <a:latin typeface="HelveticaNeueLT Std" panose="020B0604020202020204" pitchFamily="34" charset="0"/>
            </a:endParaRPr>
          </a:p>
          <a:p>
            <a:pPr marL="285750" indent="-285750" fontAlgn="base">
              <a:buFont typeface="Arial" panose="020B0604020202020204" pitchFamily="34" charset="0"/>
              <a:buChar char="•"/>
            </a:pPr>
            <a:endParaRPr lang="en-US" sz="1800" spc="100" dirty="0">
              <a:solidFill>
                <a:srgbClr val="002060"/>
              </a:solidFill>
              <a:latin typeface="HelveticaNeueLT Std" panose="020B0604020202020204" pitchFamily="34" charset="0"/>
            </a:endParaRPr>
          </a:p>
        </p:txBody>
      </p:sp>
      <p:sp>
        <p:nvSpPr>
          <p:cNvPr id="2" name="Title 1">
            <a:extLst>
              <a:ext uri="{FF2B5EF4-FFF2-40B4-BE49-F238E27FC236}">
                <a16:creationId xmlns:a16="http://schemas.microsoft.com/office/drawing/2014/main" id="{A35F99FE-22F6-8490-3D4E-6D38EF38DFA5}"/>
              </a:ext>
            </a:extLst>
          </p:cNvPr>
          <p:cNvSpPr txBox="1">
            <a:spLocks/>
          </p:cNvSpPr>
          <p:nvPr/>
        </p:nvSpPr>
        <p:spPr>
          <a:xfrm>
            <a:off x="503378" y="770467"/>
            <a:ext cx="10515600" cy="60776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dirty="0">
                <a:solidFill>
                  <a:schemeClr val="tx1"/>
                </a:solidFill>
                <a:latin typeface="HelveticaNeueLT Std" panose="020B0604020202020204" pitchFamily="34" charset="0"/>
              </a:rPr>
              <a:t>APPENDIX – ADDITIONAL RESOURCES</a:t>
            </a:r>
          </a:p>
        </p:txBody>
      </p:sp>
      <p:sp>
        <p:nvSpPr>
          <p:cNvPr id="3" name="Footer Placeholder 3">
            <a:extLst>
              <a:ext uri="{FF2B5EF4-FFF2-40B4-BE49-F238E27FC236}">
                <a16:creationId xmlns:a16="http://schemas.microsoft.com/office/drawing/2014/main" id="{EA115D7A-6C51-71D2-A5DB-BFC053A0DFA2}"/>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cap="all" spc="100" dirty="0">
                <a:solidFill>
                  <a:srgbClr val="051C2C"/>
                </a:solidFill>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solidFill>
                <a:srgbClr val="051C2C"/>
              </a:solidFill>
              <a:latin typeface="HelveticaNeueLT Std" panose="020B0604020202020204" pitchFamily="34" charset="0"/>
            </a:endParaRPr>
          </a:p>
        </p:txBody>
      </p:sp>
      <p:pic>
        <p:nvPicPr>
          <p:cNvPr id="11" name="Picture 10">
            <a:extLst>
              <a:ext uri="{FF2B5EF4-FFF2-40B4-BE49-F238E27FC236}">
                <a16:creationId xmlns:a16="http://schemas.microsoft.com/office/drawing/2014/main" id="{07F45E06-7FC8-D85F-7518-0DCE9B7EE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Tree>
    <p:extLst>
      <p:ext uri="{BB962C8B-B14F-4D97-AF65-F5344CB8AC3E}">
        <p14:creationId xmlns:p14="http://schemas.microsoft.com/office/powerpoint/2010/main" val="339112774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23</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cap="all" spc="100" dirty="0">
                <a:solidFill>
                  <a:schemeClr val="tx1"/>
                </a:solidFill>
                <a:latin typeface="HelveticaNeueLT Std" panose="020B0604020202020204" pitchFamily="34" charset="0"/>
              </a:rPr>
              <a:t> Audit Requirements</a:t>
            </a:r>
            <a:endParaRPr lang="en-US" sz="4000" dirty="0">
              <a:solidFill>
                <a:schemeClr val="tx1"/>
              </a:solidFill>
              <a:latin typeface="HelveticaNeueLT Std" panose="020B0604020202020204" pitchFamily="34" charset="0"/>
            </a:endParaRP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75CED348-0701-4B95-64AF-767110C075BD}"/>
              </a:ext>
            </a:extLst>
          </p:cNvPr>
          <p:cNvSpPr txBox="1">
            <a:spLocks/>
          </p:cNvSpPr>
          <p:nvPr/>
        </p:nvSpPr>
        <p:spPr>
          <a:xfrm>
            <a:off x="604341" y="1805454"/>
            <a:ext cx="10983316" cy="3503663"/>
          </a:xfrm>
          <a:prstGeom prst="rect">
            <a:avLst/>
          </a:prstGeom>
          <a:ln>
            <a:no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100" normalizeH="0" baseline="0" noProof="0" dirty="0">
                <a:ln>
                  <a:noFill/>
                </a:ln>
                <a:solidFill>
                  <a:srgbClr val="051C2C"/>
                </a:solidFill>
                <a:effectLst/>
                <a:uLnTx/>
                <a:uFillTx/>
                <a:latin typeface="HelveticaNeueLT Std" panose="020B0604020202020204" pitchFamily="34" charset="0"/>
                <a:ea typeface="+mn-ea"/>
                <a:cs typeface="+mn-cs"/>
              </a:rPr>
              <a:t>In each year that you expend $750,000 or more, you will provide the Department:</a:t>
            </a:r>
            <a:endPar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endParaRPr>
          </a:p>
          <a:p>
            <a:pPr marL="285750" marR="0" lvl="0"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t>A financial related audit for the Project in accordance with Generally Accepted Government Auditing Standards OR</a:t>
            </a:r>
          </a:p>
          <a:p>
            <a:pPr marL="285750" marR="0" lvl="0"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t>A Project specific audit in accordance with the requirements of </a:t>
            </a:r>
            <a:r>
              <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hlinkClick r:id="rId3"/>
              </a:rPr>
              <a:t>2 CFR §200.507</a:t>
            </a:r>
            <a:endPar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endParaRPr>
          </a:p>
          <a:p>
            <a:pPr marL="285750" marR="0" lvl="0"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endParaRPr>
          </a:p>
          <a:p>
            <a:pPr marL="285750" marR="0" lvl="0"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lang="en-US" sz="1800" b="1" spc="100" dirty="0">
                <a:solidFill>
                  <a:srgbClr val="6F87A3">
                    <a:lumMod val="75000"/>
                  </a:srgbClr>
                </a:solidFill>
                <a:latin typeface="HelveticaNeueLT Std" panose="020B0604020202020204" pitchFamily="34" charset="0"/>
              </a:rPr>
              <a:t>Subrecipient will provide the Department</a:t>
            </a:r>
            <a:r>
              <a:rPr lang="en-US" sz="1800" spc="100" dirty="0">
                <a:solidFill>
                  <a:srgbClr val="6F87A3">
                    <a:lumMod val="75000"/>
                  </a:srgbClr>
                </a:solidFill>
                <a:latin typeface="HelveticaNeueLT Std" panose="020B0604020202020204" pitchFamily="34" charset="0"/>
              </a:rPr>
              <a:t> a copy of the Audit within 30 calendar days after receipt of the audit report or nine months after the end of the audit period.</a:t>
            </a:r>
          </a:p>
          <a:p>
            <a:pPr marL="285750" marR="0" lvl="0"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lang="en-US" sz="1800" spc="100" dirty="0">
                <a:solidFill>
                  <a:srgbClr val="6F87A3">
                    <a:lumMod val="75000"/>
                  </a:srgbClr>
                </a:solidFill>
                <a:latin typeface="HelveticaNeueLT Std" panose="020B0604020202020204" pitchFamily="34" charset="0"/>
              </a:rPr>
              <a:t>Additionally, </a:t>
            </a:r>
            <a:r>
              <a:rPr lang="en-US" sz="1800" b="1" spc="100" dirty="0">
                <a:solidFill>
                  <a:srgbClr val="6F87A3">
                    <a:lumMod val="75000"/>
                  </a:srgbClr>
                </a:solidFill>
                <a:latin typeface="HelveticaNeueLT Std" panose="020B0604020202020204" pitchFamily="34" charset="0"/>
              </a:rPr>
              <a:t>Subrecipient</a:t>
            </a:r>
            <a:r>
              <a:rPr lang="en-US" sz="1800" spc="100" dirty="0">
                <a:solidFill>
                  <a:srgbClr val="6F87A3">
                    <a:lumMod val="75000"/>
                  </a:srgbClr>
                </a:solidFill>
                <a:latin typeface="HelveticaNeueLT Std" panose="020B0604020202020204" pitchFamily="34" charset="0"/>
              </a:rPr>
              <a:t> must allow the Department and any authorized auditors access to the Subrecipient’s records and financial statements as necessary for the Department to meet its requirements of </a:t>
            </a:r>
            <a:r>
              <a:rPr lang="en-US" sz="1800" spc="100" dirty="0">
                <a:solidFill>
                  <a:srgbClr val="6F87A3">
                    <a:lumMod val="75000"/>
                  </a:srgbClr>
                </a:solidFill>
                <a:latin typeface="HelveticaNeueLT Std" panose="020B0604020202020204" pitchFamily="34" charset="0"/>
                <a:hlinkClick r:id="rId4">
                  <a:extLst>
                    <a:ext uri="{A12FA001-AC4F-418D-AE19-62706E023703}">
                      <ahyp:hlinkClr xmlns:ahyp="http://schemas.microsoft.com/office/drawing/2018/hyperlinkcolor" val="tx"/>
                    </a:ext>
                  </a:extLst>
                </a:hlinkClick>
              </a:rPr>
              <a:t>2 CFR Part 200</a:t>
            </a:r>
            <a:r>
              <a:rPr lang="en-US" sz="1800" spc="100" dirty="0">
                <a:solidFill>
                  <a:srgbClr val="6F87A3">
                    <a:lumMod val="75000"/>
                  </a:srgbClr>
                </a:solidFill>
                <a:latin typeface="HelveticaNeueLT Std" panose="020B0604020202020204" pitchFamily="34" charset="0"/>
              </a:rPr>
              <a:t>. </a:t>
            </a:r>
          </a:p>
        </p:txBody>
      </p:sp>
    </p:spTree>
    <p:extLst>
      <p:ext uri="{BB962C8B-B14F-4D97-AF65-F5344CB8AC3E}">
        <p14:creationId xmlns:p14="http://schemas.microsoft.com/office/powerpoint/2010/main" val="1611042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24</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7" y="727587"/>
            <a:ext cx="11344493" cy="6506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cap="all" spc="100" dirty="0">
                <a:solidFill>
                  <a:schemeClr val="tx1"/>
                </a:solidFill>
                <a:latin typeface="HelveticaNeueLT Std" panose="020B0604020202020204" pitchFamily="34" charset="0"/>
              </a:rPr>
              <a:t>Grant Agreement Terms &amp; Conditions</a:t>
            </a:r>
            <a:endParaRPr lang="en-US" sz="4000" dirty="0">
              <a:solidFill>
                <a:schemeClr val="tx1"/>
              </a:solidFill>
              <a:latin typeface="HelveticaNeueLT Std" panose="020B0604020202020204" pitchFamily="34" charset="0"/>
            </a:endParaRP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1" y="1822591"/>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C4520176-336B-F2BC-C51E-238E38470CAB}"/>
              </a:ext>
            </a:extLst>
          </p:cNvPr>
          <p:cNvSpPr txBox="1">
            <a:spLocks/>
          </p:cNvSpPr>
          <p:nvPr/>
        </p:nvSpPr>
        <p:spPr>
          <a:xfrm>
            <a:off x="604341" y="2012730"/>
            <a:ext cx="10574936" cy="385712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R="0" lvl="0" fontAlgn="base">
              <a:spcAft>
                <a:spcPts val="0"/>
              </a:spcAft>
              <a:buClrTx/>
              <a:buSzTx/>
              <a:tabLst/>
              <a:defRPr/>
            </a:pPr>
            <a:r>
              <a:rPr lang="en-US" sz="1800" b="1" spc="100" dirty="0">
                <a:solidFill>
                  <a:schemeClr val="tx1"/>
                </a:solidFill>
                <a:latin typeface="HelveticaNeueLT Std" panose="020B0604020202020204" pitchFamily="34" charset="0"/>
              </a:rPr>
              <a:t>Service Obligation</a:t>
            </a:r>
            <a:br>
              <a:rPr kumimoji="0" lang="en-US" sz="1800" b="1"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br>
            <a:r>
              <a:rPr lang="en-US" sz="1800" dirty="0">
                <a:solidFill>
                  <a:schemeClr val="tx1"/>
                </a:solidFill>
              </a:rPr>
              <a:t>You must manage and operate the Project in an efficient and economic manner, including maintain the Project in good repair at the level of broadband service provided in the Grant Agreement through December 31, 2034.</a:t>
            </a:r>
          </a:p>
          <a:p>
            <a:pPr marR="0" lvl="0" algn="l" defTabSz="914400" rtl="0" eaLnBrk="1" fontAlgn="base" latinLnBrk="0" hangingPunct="1">
              <a:lnSpc>
                <a:spcPct val="90000"/>
              </a:lnSpc>
              <a:spcBef>
                <a:spcPts val="1000"/>
              </a:spcBef>
              <a:spcAft>
                <a:spcPts val="0"/>
              </a:spcAft>
              <a:buClrTx/>
              <a:buSzTx/>
              <a:tabLst/>
              <a:defRPr/>
            </a:pPr>
            <a:endPar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endParaRPr>
          </a:p>
          <a:p>
            <a:pPr fontAlgn="base">
              <a:defRPr/>
            </a:pPr>
            <a:r>
              <a:rPr lang="en-US" sz="1800" b="1" spc="100" dirty="0">
                <a:solidFill>
                  <a:schemeClr val="tx1"/>
                </a:solidFill>
                <a:latin typeface="HelveticaNeueLT Std" panose="020B0604020202020204" pitchFamily="34" charset="0"/>
              </a:rPr>
              <a:t>ACP Participation</a:t>
            </a:r>
            <a:br>
              <a:rPr kumimoji="0" lang="en-US" sz="1800" b="1"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br>
            <a:r>
              <a:rPr lang="en-US" sz="1800" dirty="0">
                <a:solidFill>
                  <a:schemeClr val="tx1"/>
                </a:solidFill>
              </a:rPr>
              <a:t>You must participate in the Affordable Connectivity Program, or its successor through December 31, 2034.</a:t>
            </a:r>
          </a:p>
          <a:p>
            <a:pPr marR="0" lvl="0" algn="l" defTabSz="914400" rtl="0" eaLnBrk="1" fontAlgn="base" latinLnBrk="0" hangingPunct="1">
              <a:lnSpc>
                <a:spcPct val="90000"/>
              </a:lnSpc>
              <a:spcBef>
                <a:spcPts val="1000"/>
              </a:spcBef>
              <a:spcAft>
                <a:spcPts val="0"/>
              </a:spcAft>
              <a:buClrTx/>
              <a:buSzTx/>
              <a:tabLst/>
              <a:defRPr/>
            </a:pPr>
            <a:endPar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endParaRPr>
          </a:p>
          <a:p>
            <a:pPr marR="0" lvl="0" algn="l" defTabSz="914400" rtl="0" eaLnBrk="1" fontAlgn="base" latinLnBrk="0" hangingPunct="1">
              <a:lnSpc>
                <a:spcPct val="90000"/>
              </a:lnSpc>
              <a:spcBef>
                <a:spcPts val="1000"/>
              </a:spcBef>
              <a:spcAft>
                <a:spcPts val="0"/>
              </a:spcAft>
              <a:buClrTx/>
              <a:buSzTx/>
              <a:tabLst/>
              <a:defRPr/>
            </a:pPr>
            <a:r>
              <a:rPr lang="en-US" sz="1800" b="1" spc="100" dirty="0">
                <a:solidFill>
                  <a:schemeClr val="tx1"/>
                </a:solidFill>
                <a:latin typeface="HelveticaNeueLT Std" panose="020B0604020202020204" pitchFamily="34" charset="0"/>
              </a:rPr>
              <a:t>Factors impacting selection</a:t>
            </a:r>
            <a:br>
              <a:rPr kumimoji="0" lang="en-US" sz="1800" b="1"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br>
            <a:r>
              <a:rPr lang="en-US" sz="1800" dirty="0">
                <a:solidFill>
                  <a:schemeClr val="tx1"/>
                </a:solidFill>
              </a:rPr>
              <a:t>Some Projects were selected based on points awarded for commitments made in the Application. You must continue to comply with these commitments outlined in your Final Statement of Work.</a:t>
            </a:r>
          </a:p>
        </p:txBody>
      </p:sp>
    </p:spTree>
    <p:extLst>
      <p:ext uri="{BB962C8B-B14F-4D97-AF65-F5344CB8AC3E}">
        <p14:creationId xmlns:p14="http://schemas.microsoft.com/office/powerpoint/2010/main" val="3317173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25</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7" y="727587"/>
            <a:ext cx="11344493" cy="6506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cap="all" spc="100" dirty="0">
                <a:solidFill>
                  <a:schemeClr val="tx1"/>
                </a:solidFill>
                <a:latin typeface="HelveticaNeueLT Std" panose="020B0604020202020204" pitchFamily="34" charset="0"/>
              </a:rPr>
              <a:t>Record Retention</a:t>
            </a:r>
            <a:endParaRPr lang="en-US" sz="4000" dirty="0">
              <a:solidFill>
                <a:schemeClr val="tx1"/>
              </a:solidFill>
              <a:latin typeface="HelveticaNeueLT Std" panose="020B0604020202020204" pitchFamily="34" charset="0"/>
            </a:endParaRP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C4520176-336B-F2BC-C51E-238E38470CAB}"/>
              </a:ext>
            </a:extLst>
          </p:cNvPr>
          <p:cNvSpPr txBox="1">
            <a:spLocks/>
          </p:cNvSpPr>
          <p:nvPr/>
        </p:nvSpPr>
        <p:spPr>
          <a:xfrm>
            <a:off x="604341" y="1805454"/>
            <a:ext cx="10574936" cy="256006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marR="0" lvl="0"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t>Financial records, supporting documents, statistical records, and all other Subrecipient records that are pertinent to a Federal award must be </a:t>
            </a:r>
            <a:r>
              <a:rPr lang="en-US" sz="1800" spc="100" dirty="0">
                <a:solidFill>
                  <a:srgbClr val="6F87A3">
                    <a:lumMod val="75000"/>
                  </a:srgbClr>
                </a:solidFill>
                <a:latin typeface="HelveticaNeueLT Std" panose="020B0604020202020204" pitchFamily="34" charset="0"/>
              </a:rPr>
              <a:t>retained (</a:t>
            </a:r>
            <a:r>
              <a:rPr lang="en-US" sz="1800" spc="100" dirty="0">
                <a:solidFill>
                  <a:srgbClr val="6F87A3">
                    <a:lumMod val="75000"/>
                  </a:srgbClr>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2 C.F.R. 200.334</a:t>
            </a:r>
            <a:r>
              <a:rPr lang="en-US" sz="1800" spc="100" dirty="0">
                <a:solidFill>
                  <a:srgbClr val="6F87A3">
                    <a:lumMod val="75000"/>
                  </a:srgbClr>
                </a:solidFill>
                <a:latin typeface="HelveticaNeueLT Std" panose="020B0604020202020204" pitchFamily="34" charset="0"/>
              </a:rPr>
              <a:t>)</a:t>
            </a:r>
          </a:p>
          <a:p>
            <a:pPr marL="285750" marR="0" lvl="0"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endParaRPr>
          </a:p>
          <a:p>
            <a:pPr marL="285750" marR="0" lvl="0"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t>The Subrecipient will maintain appropriate and adequate records showing complete entries of all receipts, disbursements, and other transactions relating to the project for a period of </a:t>
            </a:r>
            <a:r>
              <a:rPr kumimoji="0" lang="en-US" sz="1800" b="1"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t>eight years</a:t>
            </a:r>
            <a:r>
              <a:rPr kumimoji="0" lang="en-US" sz="180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t> from the date of the Final required ARPA Report (April 30, 2027, for CSFRF and March 31, 2027, for CPF). </a:t>
            </a:r>
          </a:p>
        </p:txBody>
      </p:sp>
    </p:spTree>
    <p:extLst>
      <p:ext uri="{BB962C8B-B14F-4D97-AF65-F5344CB8AC3E}">
        <p14:creationId xmlns:p14="http://schemas.microsoft.com/office/powerpoint/2010/main" val="3907269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3B4262-EBA9-5E78-2F30-90A4AEAE1C53}"/>
              </a:ext>
            </a:extLst>
          </p:cNvPr>
          <p:cNvSpPr txBox="1">
            <a:spLocks/>
          </p:cNvSpPr>
          <p:nvPr/>
        </p:nvSpPr>
        <p:spPr>
          <a:xfrm>
            <a:off x="6934649" y="3616956"/>
            <a:ext cx="3308130" cy="9561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pPr>
              <a:spcAft>
                <a:spcPts val="1800"/>
              </a:spcAft>
            </a:pPr>
            <a:r>
              <a:rPr lang="en-US" sz="2000" cap="all" spc="100" dirty="0">
                <a:solidFill>
                  <a:schemeClr val="tx1"/>
                </a:solidFill>
                <a:latin typeface="+mn-lt"/>
              </a:rPr>
              <a:t>Please type your questions in the chat box</a:t>
            </a:r>
          </a:p>
          <a:p>
            <a:pPr>
              <a:spcAft>
                <a:spcPts val="1800"/>
              </a:spcAft>
            </a:pPr>
            <a:br>
              <a:rPr lang="en-US" sz="2000" cap="all" spc="100" dirty="0">
                <a:solidFill>
                  <a:schemeClr val="tx1"/>
                </a:solidFill>
                <a:latin typeface="+mn-lt"/>
              </a:rPr>
            </a:br>
            <a:endParaRPr lang="en-US" sz="1600" spc="100" dirty="0">
              <a:solidFill>
                <a:schemeClr val="tx1"/>
              </a:solidFill>
              <a:latin typeface="+mn-lt"/>
            </a:endParaRPr>
          </a:p>
        </p:txBody>
      </p:sp>
      <p:sp>
        <p:nvSpPr>
          <p:cNvPr id="5" name="Subtitle 2">
            <a:extLst>
              <a:ext uri="{FF2B5EF4-FFF2-40B4-BE49-F238E27FC236}">
                <a16:creationId xmlns:a16="http://schemas.microsoft.com/office/drawing/2014/main" id="{50764F10-5EEB-BDA0-0D23-026177AE52F3}"/>
              </a:ext>
            </a:extLst>
          </p:cNvPr>
          <p:cNvSpPr txBox="1">
            <a:spLocks/>
          </p:cNvSpPr>
          <p:nvPr/>
        </p:nvSpPr>
        <p:spPr>
          <a:xfrm>
            <a:off x="6934648" y="3006213"/>
            <a:ext cx="3308131" cy="610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pc="200" dirty="0">
                <a:solidFill>
                  <a:schemeClr val="accent4"/>
                </a:solidFill>
                <a:latin typeface="+mj-lt"/>
              </a:rPr>
              <a:t>QUESTIONS?</a:t>
            </a:r>
          </a:p>
        </p:txBody>
      </p:sp>
      <p:pic>
        <p:nvPicPr>
          <p:cNvPr id="6" name="Picture 5">
            <a:extLst>
              <a:ext uri="{FF2B5EF4-FFF2-40B4-BE49-F238E27FC236}">
                <a16:creationId xmlns:a16="http://schemas.microsoft.com/office/drawing/2014/main" id="{F2A3A925-4174-A104-7B43-F250B9AC3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854" y="1418270"/>
            <a:ext cx="4021460" cy="4021460"/>
          </a:xfrm>
          <a:prstGeom prst="rect">
            <a:avLst/>
          </a:prstGeom>
        </p:spPr>
      </p:pic>
      <p:sp>
        <p:nvSpPr>
          <p:cNvPr id="2" name="Footer Placeholder 3">
            <a:extLst>
              <a:ext uri="{FF2B5EF4-FFF2-40B4-BE49-F238E27FC236}">
                <a16:creationId xmlns:a16="http://schemas.microsoft.com/office/drawing/2014/main" id="{41BC1051-3847-E231-B855-7C1A8DD3FEAB}"/>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3" name="Slide Number Placeholder 4">
            <a:extLst>
              <a:ext uri="{FF2B5EF4-FFF2-40B4-BE49-F238E27FC236}">
                <a16:creationId xmlns:a16="http://schemas.microsoft.com/office/drawing/2014/main" id="{D40D00DE-1209-25DE-587B-D841A8BD4F99}"/>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26</a:t>
            </a:fld>
            <a:endParaRPr lang="en-US" sz="1050" cap="all" spc="100" dirty="0">
              <a:solidFill>
                <a:schemeClr val="bg1"/>
              </a:solidFill>
              <a:latin typeface="HelveticaNeueLT Std" panose="020B0604020202020204" pitchFamily="34" charset="0"/>
            </a:endParaRPr>
          </a:p>
        </p:txBody>
      </p:sp>
      <p:pic>
        <p:nvPicPr>
          <p:cNvPr id="7" name="Picture 6">
            <a:extLst>
              <a:ext uri="{FF2B5EF4-FFF2-40B4-BE49-F238E27FC236}">
                <a16:creationId xmlns:a16="http://schemas.microsoft.com/office/drawing/2014/main" id="{52C3C156-1FBB-6083-2449-D3561865E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Tree>
    <p:extLst>
      <p:ext uri="{BB962C8B-B14F-4D97-AF65-F5344CB8AC3E}">
        <p14:creationId xmlns:p14="http://schemas.microsoft.com/office/powerpoint/2010/main" val="4082008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5FD01-D433-21D1-50B5-915E6E28A213}"/>
              </a:ext>
            </a:extLst>
          </p:cNvPr>
          <p:cNvSpPr>
            <a:spLocks noGrp="1"/>
          </p:cNvSpPr>
          <p:nvPr>
            <p:ph type="ctrTitle"/>
          </p:nvPr>
        </p:nvSpPr>
        <p:spPr>
          <a:xfrm>
            <a:off x="2986208" y="1055391"/>
            <a:ext cx="6219582" cy="657810"/>
          </a:xfrm>
        </p:spPr>
        <p:txBody>
          <a:bodyPr vert="horz" lIns="91440" tIns="45720" rIns="91440" bIns="45720" rtlCol="0" anchor="b">
            <a:normAutofit/>
          </a:bodyPr>
          <a:lstStyle/>
          <a:p>
            <a:r>
              <a:rPr lang="en-US" b="0" i="0" kern="1200" spc="0" baseline="0" dirty="0">
                <a:solidFill>
                  <a:schemeClr val="bg1"/>
                </a:solidFill>
                <a:latin typeface="+mj-lt"/>
                <a:ea typeface="+mj-ea"/>
                <a:cs typeface="+mj-cs"/>
              </a:rPr>
              <a:t>Thank you!</a:t>
            </a:r>
            <a:endParaRPr lang="en-US" b="0" kern="1200" dirty="0">
              <a:solidFill>
                <a:schemeClr val="bg1"/>
              </a:solidFill>
              <a:latin typeface="+mj-lt"/>
              <a:ea typeface="+mj-ea"/>
              <a:cs typeface="+mj-cs"/>
            </a:endParaRPr>
          </a:p>
        </p:txBody>
      </p:sp>
      <p:sp>
        <p:nvSpPr>
          <p:cNvPr id="2" name="TextBox 1">
            <a:extLst>
              <a:ext uri="{FF2B5EF4-FFF2-40B4-BE49-F238E27FC236}">
                <a16:creationId xmlns:a16="http://schemas.microsoft.com/office/drawing/2014/main" id="{AACE50A9-76E8-647D-8B3C-4B4165EE7700}"/>
              </a:ext>
            </a:extLst>
          </p:cNvPr>
          <p:cNvSpPr txBox="1"/>
          <p:nvPr/>
        </p:nvSpPr>
        <p:spPr>
          <a:xfrm>
            <a:off x="786477" y="2534906"/>
            <a:ext cx="10619045" cy="2188291"/>
          </a:xfrm>
          <a:prstGeom prst="rect">
            <a:avLst/>
          </a:prstGeom>
          <a:noFill/>
        </p:spPr>
        <p:txBody>
          <a:bodyPr wrap="square" lIns="91440" tIns="45720" rIns="91440" bIns="45720" rtlCol="0" anchor="t">
            <a:spAutoFit/>
          </a:bodyPr>
          <a:lstStyle/>
          <a:p>
            <a:pPr algn="ctr" fontAlgn="base">
              <a:lnSpc>
                <a:spcPct val="90000"/>
              </a:lnSpc>
              <a:spcBef>
                <a:spcPts val="1000"/>
              </a:spcBef>
              <a:spcAft>
                <a:spcPts val="600"/>
              </a:spcAft>
            </a:pPr>
            <a:r>
              <a:rPr lang="en-US" sz="2800" dirty="0">
                <a:solidFill>
                  <a:srgbClr val="E74F3D"/>
                </a:solidFill>
              </a:rPr>
              <a:t>NEED HELP?</a:t>
            </a:r>
          </a:p>
          <a:p>
            <a:pPr algn="ctr" defTabSz="1344168">
              <a:spcAft>
                <a:spcPts val="600"/>
              </a:spcAft>
            </a:pPr>
            <a:r>
              <a:rPr lang="en-US" sz="2400" dirty="0">
                <a:solidFill>
                  <a:schemeClr val="bg1"/>
                </a:solidFill>
                <a:cs typeface="Calibri"/>
              </a:rPr>
              <a:t>For Reporting Questions, please contact Maria Jackson at </a:t>
            </a:r>
            <a:r>
              <a:rPr lang="en-US" sz="2400" dirty="0">
                <a:solidFill>
                  <a:schemeClr val="bg1"/>
                </a:solidFill>
                <a:cs typeface="Calibri"/>
                <a:hlinkClick r:id="rId2"/>
              </a:rPr>
              <a:t>connectmt</a:t>
            </a:r>
            <a:r>
              <a:rPr lang="en-US" sz="2400" dirty="0">
                <a:solidFill>
                  <a:schemeClr val="bg1"/>
                </a:solidFill>
                <a:ea typeface="+mn-lt"/>
                <a:cs typeface="+mn-lt"/>
                <a:hlinkClick r:id="rId2"/>
              </a:rPr>
              <a:t>@mt.gov</a:t>
            </a:r>
            <a:endParaRPr lang="en-US" sz="2400" dirty="0">
              <a:solidFill>
                <a:schemeClr val="bg1"/>
              </a:solidFill>
              <a:ea typeface="+mn-lt"/>
              <a:cs typeface="+mn-lt"/>
            </a:endParaRPr>
          </a:p>
          <a:p>
            <a:pPr algn="ctr" defTabSz="1344168">
              <a:spcAft>
                <a:spcPts val="600"/>
              </a:spcAft>
            </a:pPr>
            <a:endParaRPr lang="en-US" sz="2400" dirty="0">
              <a:solidFill>
                <a:schemeClr val="bg1"/>
              </a:solidFill>
              <a:ea typeface="+mn-lt"/>
              <a:cs typeface="+mn-lt"/>
            </a:endParaRPr>
          </a:p>
          <a:p>
            <a:pPr algn="ctr" defTabSz="1344168">
              <a:spcAft>
                <a:spcPts val="600"/>
              </a:spcAft>
            </a:pPr>
            <a:r>
              <a:rPr lang="en-US" sz="2400" dirty="0">
                <a:solidFill>
                  <a:schemeClr val="bg1"/>
                </a:solidFill>
                <a:cs typeface="Calibri"/>
              </a:rPr>
              <a:t>For Technical Support, please contact Rachel Stogner at </a:t>
            </a:r>
            <a:r>
              <a:rPr lang="en-US" sz="2400" dirty="0">
                <a:solidFill>
                  <a:schemeClr val="bg1"/>
                </a:solidFill>
                <a:cs typeface="Calibri"/>
                <a:hlinkClick r:id="rId3"/>
              </a:rPr>
              <a:t>ConnectMTInfoRequests@ctcnet.us</a:t>
            </a:r>
            <a:endParaRPr lang="en-US" sz="2400" dirty="0">
              <a:solidFill>
                <a:schemeClr val="bg1"/>
              </a:solidFill>
              <a:cs typeface="Calibri"/>
            </a:endParaRPr>
          </a:p>
        </p:txBody>
      </p:sp>
      <p:sp>
        <p:nvSpPr>
          <p:cNvPr id="5" name="Footer Placeholder 3">
            <a:extLst>
              <a:ext uri="{FF2B5EF4-FFF2-40B4-BE49-F238E27FC236}">
                <a16:creationId xmlns:a16="http://schemas.microsoft.com/office/drawing/2014/main" id="{61A9D206-9409-7B1A-9866-9B06597F3314}"/>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solidFill>
                  <a:schemeClr val="bg1"/>
                </a:solidFill>
                <a:latin typeface="HelveticaNeueLT Std" panose="020B0604020202020204" pitchFamily="34" charset="0"/>
              </a:rPr>
              <a:t>Department of Administration   | </a:t>
            </a:r>
            <a:r>
              <a:rPr lang="en-US" sz="1050" cap="all" spc="100" dirty="0" err="1">
                <a:solidFill>
                  <a:schemeClr val="bg1"/>
                </a:solidFill>
                <a:latin typeface="HelveticaNeueLT Std" panose="020B0604020202020204" pitchFamily="34" charset="0"/>
              </a:rPr>
              <a:t>Connectmt</a:t>
            </a:r>
            <a:endParaRPr lang="en-US" sz="1050" cap="all" spc="100" dirty="0">
              <a:solidFill>
                <a:schemeClr val="bg1"/>
              </a:solidFill>
              <a:latin typeface="HelveticaNeueLT Std" panose="020B0604020202020204" pitchFamily="34" charset="0"/>
            </a:endParaRPr>
          </a:p>
        </p:txBody>
      </p:sp>
      <p:sp>
        <p:nvSpPr>
          <p:cNvPr id="6" name="Slide Number Placeholder 4">
            <a:extLst>
              <a:ext uri="{FF2B5EF4-FFF2-40B4-BE49-F238E27FC236}">
                <a16:creationId xmlns:a16="http://schemas.microsoft.com/office/drawing/2014/main" id="{B4E07A23-0A17-755E-FD64-072B9BF18110}"/>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27</a:t>
            </a:fld>
            <a:endParaRPr lang="en-US" sz="1050" cap="all" spc="100" dirty="0">
              <a:solidFill>
                <a:schemeClr val="bg1"/>
              </a:solidFill>
              <a:latin typeface="HelveticaNeueLT Std" panose="020B0604020202020204" pitchFamily="34" charset="0"/>
            </a:endParaRPr>
          </a:p>
        </p:txBody>
      </p:sp>
      <p:pic>
        <p:nvPicPr>
          <p:cNvPr id="7" name="Picture 6">
            <a:extLst>
              <a:ext uri="{FF2B5EF4-FFF2-40B4-BE49-F238E27FC236}">
                <a16:creationId xmlns:a16="http://schemas.microsoft.com/office/drawing/2014/main" id="{C9A162B3-A9BF-79F9-CC0F-2991898A2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Tree>
    <p:extLst>
      <p:ext uri="{BB962C8B-B14F-4D97-AF65-F5344CB8AC3E}">
        <p14:creationId xmlns:p14="http://schemas.microsoft.com/office/powerpoint/2010/main" val="324831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3</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70467"/>
            <a:ext cx="10515600" cy="60776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dirty="0">
                <a:solidFill>
                  <a:schemeClr val="tx1"/>
                </a:solidFill>
                <a:latin typeface="HelveticaNeueLT Std" panose="020B0604020202020204" pitchFamily="34" charset="0"/>
              </a:rPr>
              <a:t>MEET OUR SPEAKERS</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D6AA20-D1B7-9A8D-9DDC-678E9F536FFA}"/>
              </a:ext>
            </a:extLst>
          </p:cNvPr>
          <p:cNvSpPr txBox="1"/>
          <p:nvPr/>
        </p:nvSpPr>
        <p:spPr>
          <a:xfrm>
            <a:off x="604342" y="1700981"/>
            <a:ext cx="10983316" cy="2680606"/>
          </a:xfrm>
          <a:prstGeom prst="rect">
            <a:avLst/>
          </a:prstGeom>
          <a:noFill/>
        </p:spPr>
        <p:txBody>
          <a:bodyPr wrap="square" rtlCol="0">
            <a:spAutoFit/>
          </a:bodyPr>
          <a:lstStyle/>
          <a:p>
            <a:pPr marL="342900" lvl="0" indent="-342900" fontAlgn="base">
              <a:lnSpc>
                <a:spcPct val="200000"/>
              </a:lnSpc>
              <a:spcBef>
                <a:spcPts val="1000"/>
              </a:spcBef>
              <a:buFont typeface="Arial" panose="020B0604020202020204" pitchFamily="34" charset="0"/>
              <a:buChar char="•"/>
            </a:pPr>
            <a:r>
              <a:rPr lang="en-US" sz="1862" dirty="0">
                <a:solidFill>
                  <a:srgbClr val="E74F3D"/>
                </a:solidFill>
              </a:rPr>
              <a:t>MARIA JACKSON </a:t>
            </a:r>
            <a:r>
              <a:rPr lang="en-US" sz="1862" dirty="0">
                <a:solidFill>
                  <a:schemeClr val="accent3">
                    <a:lumMod val="75000"/>
                  </a:schemeClr>
                </a:solidFill>
              </a:rPr>
              <a:t>| Grants Contract Administrator, ConnectMT, DOA</a:t>
            </a:r>
          </a:p>
          <a:p>
            <a:pPr marL="342900" lvl="0" indent="-342900" fontAlgn="base">
              <a:lnSpc>
                <a:spcPct val="200000"/>
              </a:lnSpc>
              <a:spcBef>
                <a:spcPts val="1000"/>
              </a:spcBef>
              <a:buFont typeface="Arial" panose="020B0604020202020204" pitchFamily="34" charset="0"/>
              <a:buChar char="•"/>
            </a:pPr>
            <a:r>
              <a:rPr lang="en-US" sz="1862" dirty="0">
                <a:solidFill>
                  <a:srgbClr val="E74F3D"/>
                </a:solidFill>
              </a:rPr>
              <a:t>HEATHER MILLS  </a:t>
            </a:r>
            <a:r>
              <a:rPr lang="en-US" spc="100" dirty="0">
                <a:solidFill>
                  <a:schemeClr val="accent3">
                    <a:lumMod val="75000"/>
                  </a:schemeClr>
                </a:solidFill>
                <a:latin typeface="HelveticaNeueLT Std" panose="020B0604020202020204" pitchFamily="34" charset="0"/>
              </a:rPr>
              <a:t>|  CTC Technology &amp; Energy</a:t>
            </a:r>
          </a:p>
          <a:p>
            <a:pPr marL="285750" lvl="0" indent="-285750" fontAlgn="base">
              <a:lnSpc>
                <a:spcPct val="200000"/>
              </a:lnSpc>
              <a:spcBef>
                <a:spcPts val="1000"/>
              </a:spcBef>
              <a:buFont typeface="Arial" panose="020B0604020202020204" pitchFamily="34" charset="0"/>
              <a:buChar char="•"/>
            </a:pPr>
            <a:r>
              <a:rPr lang="en-US" sz="1862" dirty="0">
                <a:solidFill>
                  <a:srgbClr val="E74F3D"/>
                </a:solidFill>
              </a:rPr>
              <a:t>RACHEL STOGNER  </a:t>
            </a:r>
            <a:r>
              <a:rPr lang="en-US" spc="100" dirty="0">
                <a:solidFill>
                  <a:schemeClr val="accent3">
                    <a:lumMod val="75000"/>
                  </a:schemeClr>
                </a:solidFill>
                <a:latin typeface="HelveticaNeueLT Std" panose="020B0604020202020204" pitchFamily="34" charset="0"/>
              </a:rPr>
              <a:t>|  CTC Technology &amp; Energy</a:t>
            </a:r>
          </a:p>
          <a:p>
            <a:pPr marL="285750" lvl="0" indent="-285750" fontAlgn="base">
              <a:lnSpc>
                <a:spcPct val="200000"/>
              </a:lnSpc>
              <a:spcBef>
                <a:spcPts val="1000"/>
              </a:spcBef>
              <a:buFont typeface="Arial" panose="020B0604020202020204" pitchFamily="34" charset="0"/>
              <a:buChar char="•"/>
            </a:pPr>
            <a:r>
              <a:rPr lang="en-US" sz="1862" dirty="0">
                <a:solidFill>
                  <a:srgbClr val="E74F3D"/>
                </a:solidFill>
              </a:rPr>
              <a:t>MONA RUPANI  </a:t>
            </a:r>
            <a:r>
              <a:rPr lang="en-US" spc="100" dirty="0">
                <a:solidFill>
                  <a:schemeClr val="accent3">
                    <a:lumMod val="75000"/>
                  </a:schemeClr>
                </a:solidFill>
                <a:latin typeface="HelveticaNeueLT Std" panose="020B0604020202020204" pitchFamily="34" charset="0"/>
              </a:rPr>
              <a:t>|  Ernst &amp; Young LLP</a:t>
            </a:r>
          </a:p>
        </p:txBody>
      </p:sp>
      <p:sp>
        <p:nvSpPr>
          <p:cNvPr id="2" name="TextBox 1">
            <a:extLst>
              <a:ext uri="{FF2B5EF4-FFF2-40B4-BE49-F238E27FC236}">
                <a16:creationId xmlns:a16="http://schemas.microsoft.com/office/drawing/2014/main" id="{0501B4C6-90E8-91B5-E9BB-C32006E33767}"/>
              </a:ext>
            </a:extLst>
          </p:cNvPr>
          <p:cNvSpPr txBox="1"/>
          <p:nvPr/>
        </p:nvSpPr>
        <p:spPr>
          <a:xfrm>
            <a:off x="604342" y="4506103"/>
            <a:ext cx="10983316" cy="10967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US" dirty="0"/>
              <a:t>The ConnectMT Broadband Program​ is administered by the Montana Department of Administration.​</a:t>
            </a:r>
          </a:p>
          <a:p>
            <a:pPr>
              <a:lnSpc>
                <a:spcPct val="90000"/>
              </a:lnSpc>
              <a:spcBef>
                <a:spcPts val="1000"/>
              </a:spcBef>
            </a:pPr>
            <a:endParaRPr lang="en-US" dirty="0"/>
          </a:p>
          <a:p>
            <a:pPr>
              <a:lnSpc>
                <a:spcPct val="90000"/>
              </a:lnSpc>
              <a:spcBef>
                <a:spcPts val="1000"/>
              </a:spcBef>
            </a:pPr>
            <a:r>
              <a:rPr lang="en-US" dirty="0"/>
              <a:t>More information is available at </a:t>
            </a:r>
            <a:r>
              <a:rPr lang="en-US" dirty="0">
                <a:hlinkClick r:id="rId3">
                  <a:extLst>
                    <a:ext uri="{A12FA001-AC4F-418D-AE19-62706E023703}">
                      <ahyp:hlinkClr xmlns:ahyp="http://schemas.microsoft.com/office/drawing/2018/hyperlinkcolor" val="tx"/>
                    </a:ext>
                  </a:extLst>
                </a:hlinkClick>
              </a:rPr>
              <a:t>connectmt.mt.gov</a:t>
            </a:r>
            <a:r>
              <a:rPr lang="en-US" dirty="0"/>
              <a:t>.</a:t>
            </a:r>
          </a:p>
        </p:txBody>
      </p:sp>
    </p:spTree>
    <p:extLst>
      <p:ext uri="{BB962C8B-B14F-4D97-AF65-F5344CB8AC3E}">
        <p14:creationId xmlns:p14="http://schemas.microsoft.com/office/powerpoint/2010/main" val="178410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2BBA7-7BDF-D1EC-E8BD-ECB6AC08C37B}"/>
              </a:ext>
            </a:extLst>
          </p:cNvPr>
          <p:cNvSpPr>
            <a:spLocks noGrp="1"/>
          </p:cNvSpPr>
          <p:nvPr>
            <p:ph type="title"/>
          </p:nvPr>
        </p:nvSpPr>
        <p:spPr>
          <a:xfrm>
            <a:off x="155656" y="356365"/>
            <a:ext cx="9718111" cy="1576446"/>
          </a:xfrm>
        </p:spPr>
        <p:txBody>
          <a:bodyPr anchor="ctr">
            <a:normAutofit/>
          </a:bodyPr>
          <a:lstStyle/>
          <a:p>
            <a:r>
              <a:rPr lang="en-US" sz="4000">
                <a:solidFill>
                  <a:srgbClr val="FFFFFF"/>
                </a:solidFill>
              </a:rPr>
              <a:t>The Reimbursement Request Process</a:t>
            </a:r>
          </a:p>
        </p:txBody>
      </p:sp>
      <p:graphicFrame>
        <p:nvGraphicFramePr>
          <p:cNvPr id="2" name="Content Placeholder 5">
            <a:extLst>
              <a:ext uri="{FF2B5EF4-FFF2-40B4-BE49-F238E27FC236}">
                <a16:creationId xmlns:a16="http://schemas.microsoft.com/office/drawing/2014/main" id="{85A3162A-E403-3E9E-B57F-5301B5ADF041}"/>
              </a:ext>
            </a:extLst>
          </p:cNvPr>
          <p:cNvGraphicFramePr>
            <a:graphicFrameLocks/>
          </p:cNvGraphicFramePr>
          <p:nvPr>
            <p:extLst>
              <p:ext uri="{D42A27DB-BD31-4B8C-83A1-F6EECF244321}">
                <p14:modId xmlns:p14="http://schemas.microsoft.com/office/powerpoint/2010/main" val="2315370987"/>
              </p:ext>
            </p:extLst>
          </p:nvPr>
        </p:nvGraphicFramePr>
        <p:xfrm>
          <a:off x="477892" y="1144588"/>
          <a:ext cx="11558452" cy="429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3">
            <a:extLst>
              <a:ext uri="{FF2B5EF4-FFF2-40B4-BE49-F238E27FC236}">
                <a16:creationId xmlns:a16="http://schemas.microsoft.com/office/drawing/2014/main" id="{20758216-9943-39B9-58E2-74A2C0465852}"/>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AE2CC323-BFFD-C478-2EB5-999DE63DDA7F}"/>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4</a:t>
            </a:fld>
            <a:endParaRPr lang="en-US" sz="1050" cap="all" spc="100" dirty="0">
              <a:solidFill>
                <a:schemeClr val="bg1"/>
              </a:solidFill>
              <a:latin typeface="HelveticaNeueLT Std" panose="020B0604020202020204" pitchFamily="34" charset="0"/>
            </a:endParaRPr>
          </a:p>
        </p:txBody>
      </p:sp>
      <p:pic>
        <p:nvPicPr>
          <p:cNvPr id="6" name="Picture 5">
            <a:extLst>
              <a:ext uri="{FF2B5EF4-FFF2-40B4-BE49-F238E27FC236}">
                <a16:creationId xmlns:a16="http://schemas.microsoft.com/office/drawing/2014/main" id="{69EE5E1D-2874-AFE2-8970-A84FC3B8FF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Tree>
    <p:extLst>
      <p:ext uri="{BB962C8B-B14F-4D97-AF65-F5344CB8AC3E}">
        <p14:creationId xmlns:p14="http://schemas.microsoft.com/office/powerpoint/2010/main" val="243067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5F16C31-09E9-56BD-F686-FAF95A629D8B}"/>
              </a:ext>
            </a:extLst>
          </p:cNvPr>
          <p:cNvSpPr>
            <a:spLocks noGrp="1"/>
          </p:cNvSpPr>
          <p:nvPr>
            <p:ph type="body" sz="quarter" idx="11"/>
          </p:nvPr>
        </p:nvSpPr>
        <p:spPr>
          <a:xfrm>
            <a:off x="4527030" y="1775533"/>
            <a:ext cx="433101" cy="2521259"/>
          </a:xfrm>
        </p:spPr>
        <p:txBody>
          <a:bodyPr>
            <a:normAutofit/>
          </a:bodyPr>
          <a:lstStyle/>
          <a:p>
            <a:endParaRPr lang="en-US" b="1"/>
          </a:p>
          <a:p>
            <a:endParaRPr lang="en-US" b="1"/>
          </a:p>
        </p:txBody>
      </p:sp>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5</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7" y="770467"/>
            <a:ext cx="11147339" cy="60776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GENERAL POINTERS AND PRE-REQUISITES</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546535" y="151316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D6AA20-D1B7-9A8D-9DDC-678E9F536FFA}"/>
              </a:ext>
            </a:extLst>
          </p:cNvPr>
          <p:cNvSpPr txBox="1"/>
          <p:nvPr/>
        </p:nvSpPr>
        <p:spPr>
          <a:xfrm>
            <a:off x="604342" y="1702353"/>
            <a:ext cx="10983316" cy="2200154"/>
          </a:xfrm>
          <a:prstGeom prst="rect">
            <a:avLst/>
          </a:prstGeom>
          <a:noFill/>
        </p:spPr>
        <p:txBody>
          <a:bodyPr wrap="square" rtlCol="0">
            <a:spAutoFit/>
          </a:bodyPr>
          <a:lstStyle/>
          <a:p>
            <a:pPr marL="285750" lvl="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File all required documents with DOA prior to RR submission</a:t>
            </a:r>
          </a:p>
          <a:p>
            <a:pPr marL="285750" lvl="0" indent="-285750" fontAlgn="base">
              <a:lnSpc>
                <a:spcPct val="15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Ensure you file over Submittable</a:t>
            </a:r>
            <a:br>
              <a:rPr lang="en-US" spc="100" dirty="0">
                <a:solidFill>
                  <a:schemeClr val="accent3">
                    <a:lumMod val="75000"/>
                  </a:schemeClr>
                </a:solidFill>
                <a:latin typeface="HelveticaNeueLT Std" panose="020B0604020202020204" pitchFamily="34" charset="0"/>
              </a:rPr>
            </a:br>
            <a:r>
              <a:rPr lang="en-US" b="1" spc="100" dirty="0">
                <a:solidFill>
                  <a:schemeClr val="accent3">
                    <a:lumMod val="75000"/>
                  </a:schemeClr>
                </a:solidFill>
                <a:latin typeface="HelveticaNeueLT Std" panose="020B0604020202020204" pitchFamily="34" charset="0"/>
              </a:rPr>
              <a:t>No email submissions!</a:t>
            </a:r>
          </a:p>
          <a:p>
            <a:pPr marL="285750" lvl="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Filing timing: Once every 30 days</a:t>
            </a:r>
          </a:p>
        </p:txBody>
      </p:sp>
      <p:sp>
        <p:nvSpPr>
          <p:cNvPr id="2" name="TextBox 1">
            <a:extLst>
              <a:ext uri="{FF2B5EF4-FFF2-40B4-BE49-F238E27FC236}">
                <a16:creationId xmlns:a16="http://schemas.microsoft.com/office/drawing/2014/main" id="{0501B4C6-90E8-91B5-E9BB-C32006E33767}"/>
              </a:ext>
            </a:extLst>
          </p:cNvPr>
          <p:cNvSpPr txBox="1"/>
          <p:nvPr/>
        </p:nvSpPr>
        <p:spPr>
          <a:xfrm>
            <a:off x="604342" y="4559228"/>
            <a:ext cx="10983316" cy="1346010"/>
          </a:xfrm>
          <a:prstGeom prst="rect">
            <a:avLst/>
          </a:prstGeom>
          <a:solidFill>
            <a:schemeClr val="tx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US" dirty="0">
                <a:solidFill>
                  <a:schemeClr val="bg1"/>
                </a:solidFill>
              </a:rPr>
              <a:t>Reimbursement Requests (RR’s) may be submitted with monthly and quarterly Progress Reports </a:t>
            </a:r>
          </a:p>
          <a:p>
            <a:pPr>
              <a:lnSpc>
                <a:spcPct val="90000"/>
              </a:lnSpc>
              <a:spcBef>
                <a:spcPts val="1000"/>
              </a:spcBef>
            </a:pPr>
            <a:r>
              <a:rPr lang="en-US" dirty="0">
                <a:solidFill>
                  <a:schemeClr val="bg1"/>
                </a:solidFill>
              </a:rPr>
              <a:t>RR’s may not be submitted more than every 30 days</a:t>
            </a:r>
          </a:p>
          <a:p>
            <a:pPr>
              <a:lnSpc>
                <a:spcPct val="90000"/>
              </a:lnSpc>
              <a:spcBef>
                <a:spcPts val="1000"/>
              </a:spcBef>
            </a:pPr>
            <a:r>
              <a:rPr lang="en-US" dirty="0">
                <a:solidFill>
                  <a:schemeClr val="bg1"/>
                </a:solidFill>
              </a:rPr>
              <a:t>Requests for additional documentation to support RR’s must be submitted within 10 calendar days of request from DOA</a:t>
            </a:r>
          </a:p>
        </p:txBody>
      </p:sp>
    </p:spTree>
    <p:extLst>
      <p:ext uri="{BB962C8B-B14F-4D97-AF65-F5344CB8AC3E}">
        <p14:creationId xmlns:p14="http://schemas.microsoft.com/office/powerpoint/2010/main" val="217380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6</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STATUS OF FUNDS: FORM WALKTHROUGH</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2" y="1685357"/>
            <a:ext cx="4311787" cy="300463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Project Budget </a:t>
            </a:r>
            <a:endParaRPr lang="en-US" sz="1800" b="1" spc="100" dirty="0">
              <a:solidFill>
                <a:srgbClr val="002060"/>
              </a:solidFill>
              <a:latin typeface="HelveticaNeueLT Std" panose="020B0604020202020204" pitchFamily="34" charset="0"/>
            </a:endParaRPr>
          </a:p>
          <a:p>
            <a:pPr marL="742950" lvl="1" indent="-228600">
              <a:buFont typeface="Arial" panose="020B0604020202020204" pitchFamily="34" charset="0"/>
              <a:buChar char="•"/>
            </a:pPr>
            <a:r>
              <a:rPr lang="en-US" sz="1800" dirty="0"/>
              <a:t>Verification/restatement of budget</a:t>
            </a:r>
            <a:br>
              <a:rPr lang="en-US" sz="1800" spc="100" dirty="0">
                <a:solidFill>
                  <a:schemeClr val="accent3"/>
                </a:solidFill>
                <a:latin typeface="HelveticaNeueLT Std" panose="020B0604020202020204" pitchFamily="34" charset="0"/>
              </a:rPr>
            </a:br>
            <a:r>
              <a:rPr lang="en-US" sz="1800" spc="100" dirty="0">
                <a:solidFill>
                  <a:schemeClr val="accent3"/>
                </a:solidFill>
                <a:latin typeface="HelveticaNeueLT Std" panose="020B0604020202020204" pitchFamily="34" charset="0"/>
              </a:rPr>
              <a:t> </a:t>
            </a:r>
          </a:p>
          <a:p>
            <a:pPr fontAlgn="base"/>
            <a:r>
              <a:rPr lang="en-US" sz="1800" b="1" spc="100" dirty="0">
                <a:solidFill>
                  <a:schemeClr val="tx1"/>
                </a:solidFill>
                <a:latin typeface="HelveticaNeueLT Std" panose="020B0604020202020204" pitchFamily="34" charset="0"/>
              </a:rPr>
              <a:t>Budget Tracking</a:t>
            </a:r>
          </a:p>
          <a:p>
            <a:pPr marL="742950" lvl="1" indent="-228600">
              <a:buFont typeface="Arial" panose="020B0604020202020204" pitchFamily="34" charset="0"/>
              <a:buChar char="•"/>
            </a:pPr>
            <a:r>
              <a:rPr lang="en-US" sz="1800" dirty="0"/>
              <a:t>Current status of budget </a:t>
            </a:r>
          </a:p>
          <a:p>
            <a:pPr marL="742950" lvl="1" indent="-228600">
              <a:buFont typeface="Arial" panose="020B0604020202020204" pitchFamily="34" charset="0"/>
              <a:buChar char="•"/>
            </a:pPr>
            <a:r>
              <a:rPr lang="en-US" sz="1800" dirty="0"/>
              <a:t>History of payments</a:t>
            </a:r>
          </a:p>
          <a:p>
            <a:pPr marL="514350" lvl="1"/>
            <a:endParaRPr lang="en-US" sz="1800" spc="100" dirty="0">
              <a:solidFill>
                <a:schemeClr val="accent3"/>
              </a:solidFill>
              <a:latin typeface="HelveticaNeueLT Std" panose="020B0604020202020204" pitchFamily="34" charset="0"/>
            </a:endParaRPr>
          </a:p>
          <a:p>
            <a:pPr fontAlgn="base"/>
            <a:r>
              <a:rPr lang="en-US" sz="1800" b="1" spc="100" dirty="0">
                <a:solidFill>
                  <a:schemeClr val="tx1"/>
                </a:solidFill>
                <a:latin typeface="HelveticaNeueLT Std" panose="020B0604020202020204" pitchFamily="34" charset="0"/>
              </a:rPr>
              <a:t>Supporting information</a:t>
            </a:r>
          </a:p>
          <a:p>
            <a:pPr marL="742950" lvl="1" indent="-228600">
              <a:buFont typeface="Arial" panose="020B0604020202020204" pitchFamily="34" charset="0"/>
              <a:buChar char="•"/>
            </a:pPr>
            <a:r>
              <a:rPr lang="en-US" sz="1800" dirty="0"/>
              <a:t>Details on invoices</a:t>
            </a:r>
          </a:p>
        </p:txBody>
      </p:sp>
      <p:pic>
        <p:nvPicPr>
          <p:cNvPr id="13" name="Picture 12">
            <a:extLst>
              <a:ext uri="{FF2B5EF4-FFF2-40B4-BE49-F238E27FC236}">
                <a16:creationId xmlns:a16="http://schemas.microsoft.com/office/drawing/2014/main" id="{03104371-FF93-EAFB-4037-4EE95F81CC7D}"/>
              </a:ext>
            </a:extLst>
          </p:cNvPr>
          <p:cNvPicPr>
            <a:picLocks noChangeAspect="1"/>
          </p:cNvPicPr>
          <p:nvPr/>
        </p:nvPicPr>
        <p:blipFill>
          <a:blip r:embed="rId3"/>
          <a:stretch>
            <a:fillRect/>
          </a:stretch>
        </p:blipFill>
        <p:spPr>
          <a:xfrm>
            <a:off x="4182905" y="2625216"/>
            <a:ext cx="7496077" cy="3392759"/>
          </a:xfrm>
          <a:prstGeom prst="rect">
            <a:avLst/>
          </a:prstGeom>
        </p:spPr>
      </p:pic>
    </p:spTree>
    <p:extLst>
      <p:ext uri="{BB962C8B-B14F-4D97-AF65-F5344CB8AC3E}">
        <p14:creationId xmlns:p14="http://schemas.microsoft.com/office/powerpoint/2010/main" val="384965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7</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FILING RRs IN SUBMITTABLE</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2" y="1685357"/>
            <a:ext cx="4311787" cy="300463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base">
              <a:lnSpc>
                <a:spcPct val="200000"/>
              </a:lnSpc>
              <a:buFont typeface="+mj-lt"/>
              <a:buAutoNum type="arabicPeriod"/>
            </a:pPr>
            <a:r>
              <a:rPr lang="en-US" sz="1800" spc="100" dirty="0">
                <a:solidFill>
                  <a:schemeClr val="accent3">
                    <a:lumMod val="75000"/>
                  </a:schemeClr>
                </a:solidFill>
                <a:latin typeface="HelveticaNeueLT Std" panose="020B0604020202020204" pitchFamily="34" charset="0"/>
              </a:rPr>
              <a:t>Log in to Submittable</a:t>
            </a:r>
          </a:p>
          <a:p>
            <a:pPr marL="342900" indent="-342900" fontAlgn="base">
              <a:lnSpc>
                <a:spcPct val="200000"/>
              </a:lnSpc>
              <a:buFont typeface="+mj-lt"/>
              <a:buAutoNum type="arabicPeriod"/>
            </a:pPr>
            <a:r>
              <a:rPr lang="en-US" sz="1800" spc="100" dirty="0">
                <a:solidFill>
                  <a:schemeClr val="accent3">
                    <a:lumMod val="75000"/>
                  </a:schemeClr>
                </a:solidFill>
                <a:latin typeface="HelveticaNeueLT Std" panose="020B0604020202020204" pitchFamily="34" charset="0"/>
              </a:rPr>
              <a:t>Choose Report from list</a:t>
            </a:r>
          </a:p>
          <a:p>
            <a:pPr marL="742950" lvl="1" indent="-228600">
              <a:buFont typeface="Arial" panose="020B0604020202020204" pitchFamily="34" charset="0"/>
              <a:buChar char="•"/>
            </a:pPr>
            <a:endParaRPr lang="en-US" sz="1800" dirty="0"/>
          </a:p>
          <a:p>
            <a:pPr marL="57150"/>
            <a:r>
              <a:rPr lang="en-US" sz="1800" dirty="0">
                <a:solidFill>
                  <a:schemeClr val="tx1"/>
                </a:solidFill>
              </a:rPr>
              <a:t>During the project period, reimbursement requests are available when submitting either a monthly or quarterly report.</a:t>
            </a:r>
          </a:p>
        </p:txBody>
      </p:sp>
      <p:pic>
        <p:nvPicPr>
          <p:cNvPr id="2" name="Picture 1">
            <a:extLst>
              <a:ext uri="{FF2B5EF4-FFF2-40B4-BE49-F238E27FC236}">
                <a16:creationId xmlns:a16="http://schemas.microsoft.com/office/drawing/2014/main" id="{6968B2C5-CC12-6B3F-D3F6-84817F98535B}"/>
              </a:ext>
            </a:extLst>
          </p:cNvPr>
          <p:cNvPicPr>
            <a:picLocks noChangeAspect="1"/>
          </p:cNvPicPr>
          <p:nvPr/>
        </p:nvPicPr>
        <p:blipFill>
          <a:blip r:embed="rId3"/>
          <a:stretch>
            <a:fillRect/>
          </a:stretch>
        </p:blipFill>
        <p:spPr>
          <a:xfrm>
            <a:off x="5789860" y="1897474"/>
            <a:ext cx="5797798" cy="3182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025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8</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REIMBURSEMENT PROCESS OVERVIEW</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2" y="1685356"/>
            <a:ext cx="4646084" cy="44952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Basic information about your project is required:</a:t>
            </a:r>
          </a:p>
          <a:p>
            <a:pPr marL="742950" lvl="1" indent="-228600">
              <a:lnSpc>
                <a:spcPct val="150000"/>
              </a:lnSpc>
              <a:buFont typeface="Arial" panose="020B0604020202020204" pitchFamily="34" charset="0"/>
              <a:buChar char="•"/>
            </a:pPr>
            <a:r>
              <a:rPr lang="en-US" sz="1800" dirty="0"/>
              <a:t>Date</a:t>
            </a:r>
          </a:p>
          <a:p>
            <a:pPr marL="742950" lvl="1" indent="-228600">
              <a:lnSpc>
                <a:spcPct val="150000"/>
              </a:lnSpc>
              <a:buFont typeface="Arial" panose="020B0604020202020204" pitchFamily="34" charset="0"/>
              <a:buChar char="•"/>
            </a:pPr>
            <a:r>
              <a:rPr lang="en-US" sz="1800" dirty="0"/>
              <a:t>Grant Recipient </a:t>
            </a:r>
          </a:p>
          <a:p>
            <a:pPr marL="742950" lvl="1" indent="-228600">
              <a:lnSpc>
                <a:spcPct val="150000"/>
              </a:lnSpc>
              <a:buFont typeface="Arial" panose="020B0604020202020204" pitchFamily="34" charset="0"/>
              <a:buChar char="•"/>
            </a:pPr>
            <a:r>
              <a:rPr lang="en-US" sz="1800" dirty="0"/>
              <a:t>Project Title</a:t>
            </a:r>
          </a:p>
          <a:p>
            <a:pPr marL="742950" lvl="1" indent="-228600">
              <a:lnSpc>
                <a:spcPct val="150000"/>
              </a:lnSpc>
              <a:buFont typeface="Arial" panose="020B0604020202020204" pitchFamily="34" charset="0"/>
              <a:buChar char="•"/>
            </a:pPr>
            <a:r>
              <a:rPr lang="en-US" sz="1800" dirty="0"/>
              <a:t>Grant Agreement Number (formatted MT-ARPA-BDP-0XX)</a:t>
            </a:r>
          </a:p>
          <a:p>
            <a:pPr marL="742950" lvl="1" indent="-228600">
              <a:lnSpc>
                <a:spcPct val="150000"/>
              </a:lnSpc>
              <a:buFont typeface="Arial" panose="020B0604020202020204" pitchFamily="34" charset="0"/>
              <a:buChar char="•"/>
            </a:pPr>
            <a:r>
              <a:rPr lang="en-US" sz="1800" dirty="0"/>
              <a:t>Project Contact</a:t>
            </a:r>
          </a:p>
          <a:p>
            <a:pPr marL="1257300" lvl="2" indent="-285750">
              <a:buFont typeface="Courier New" panose="02070309020205020404" pitchFamily="49" charset="0"/>
              <a:buChar char="o"/>
            </a:pPr>
            <a:r>
              <a:rPr lang="en-US" sz="1600" dirty="0"/>
              <a:t>Name</a:t>
            </a:r>
          </a:p>
          <a:p>
            <a:pPr marL="1257300" lvl="2" indent="-285750">
              <a:buFont typeface="Courier New" panose="02070309020205020404" pitchFamily="49" charset="0"/>
              <a:buChar char="o"/>
            </a:pPr>
            <a:r>
              <a:rPr lang="en-US" sz="1600" dirty="0"/>
              <a:t>Email</a:t>
            </a:r>
          </a:p>
          <a:p>
            <a:pPr marL="1257300" lvl="2" indent="-285750">
              <a:buFont typeface="Courier New" panose="02070309020205020404" pitchFamily="49" charset="0"/>
              <a:buChar char="o"/>
            </a:pPr>
            <a:r>
              <a:rPr lang="en-US" sz="1600" dirty="0"/>
              <a:t>Phone Number</a:t>
            </a:r>
          </a:p>
        </p:txBody>
      </p:sp>
      <p:pic>
        <p:nvPicPr>
          <p:cNvPr id="2" name="Picture 1">
            <a:extLst>
              <a:ext uri="{FF2B5EF4-FFF2-40B4-BE49-F238E27FC236}">
                <a16:creationId xmlns:a16="http://schemas.microsoft.com/office/drawing/2014/main" id="{3E26092F-B762-75B0-AAA8-9181AB0D434A}"/>
              </a:ext>
            </a:extLst>
          </p:cNvPr>
          <p:cNvPicPr>
            <a:picLocks noChangeAspect="1"/>
          </p:cNvPicPr>
          <p:nvPr/>
        </p:nvPicPr>
        <p:blipFill>
          <a:blip r:embed="rId3"/>
          <a:stretch>
            <a:fillRect/>
          </a:stretch>
        </p:blipFill>
        <p:spPr>
          <a:xfrm>
            <a:off x="6025859" y="1743356"/>
            <a:ext cx="5371042" cy="4645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184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9</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REIMBURSEMENT DOCUMENTATION</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1" y="1685356"/>
            <a:ext cx="4852561" cy="44952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The Reimbursement Request requires the following uploads:</a:t>
            </a:r>
          </a:p>
          <a:p>
            <a:pPr marL="742950" lvl="1" indent="-228600">
              <a:lnSpc>
                <a:spcPct val="150000"/>
              </a:lnSpc>
              <a:buFont typeface="Arial" panose="020B0604020202020204" pitchFamily="34" charset="0"/>
              <a:buChar char="•"/>
            </a:pPr>
            <a:r>
              <a:rPr lang="en-US" sz="1800" dirty="0"/>
              <a:t>State of Montana - Vendor Invoice (signed by Authorized Agent)</a:t>
            </a:r>
          </a:p>
          <a:p>
            <a:pPr marL="742950" lvl="1" indent="-228600">
              <a:lnSpc>
                <a:spcPct val="150000"/>
              </a:lnSpc>
              <a:buFont typeface="Arial" panose="020B0604020202020204" pitchFamily="34" charset="0"/>
              <a:buChar char="•"/>
            </a:pPr>
            <a:r>
              <a:rPr lang="en-US" sz="1800" dirty="0"/>
              <a:t>Status of Funds/Budget Tracking (include billing breakdown by tasks identified in the project scope of work and budget)</a:t>
            </a:r>
          </a:p>
          <a:p>
            <a:pPr marL="742950" lvl="1" indent="-228600">
              <a:lnSpc>
                <a:spcPct val="150000"/>
              </a:lnSpc>
              <a:buFont typeface="Arial" panose="020B0604020202020204" pitchFamily="34" charset="0"/>
              <a:buChar char="•"/>
            </a:pPr>
            <a:r>
              <a:rPr lang="en-US" sz="1800" dirty="0"/>
              <a:t>Additional Supporting Documentation (contractor/material invoices, receipts, pictures, articles, media, or maps)</a:t>
            </a:r>
          </a:p>
          <a:p>
            <a:pPr marL="1257300" lvl="2" indent="-285750">
              <a:buFont typeface="Courier New" panose="02070309020205020404" pitchFamily="49" charset="0"/>
              <a:buChar char="o"/>
            </a:pPr>
            <a:endParaRPr lang="en-US" sz="1600" dirty="0"/>
          </a:p>
        </p:txBody>
      </p:sp>
      <p:pic>
        <p:nvPicPr>
          <p:cNvPr id="9" name="Picture 7">
            <a:extLst>
              <a:ext uri="{FF2B5EF4-FFF2-40B4-BE49-F238E27FC236}">
                <a16:creationId xmlns:a16="http://schemas.microsoft.com/office/drawing/2014/main" id="{39077C8B-0D3A-9A96-83FB-CBEFF17DD10B}"/>
              </a:ext>
            </a:extLst>
          </p:cNvPr>
          <p:cNvPicPr>
            <a:picLocks noChangeAspect="1"/>
          </p:cNvPicPr>
          <p:nvPr/>
        </p:nvPicPr>
        <p:blipFill>
          <a:blip r:embed="rId3"/>
          <a:stretch>
            <a:fillRect/>
          </a:stretch>
        </p:blipFill>
        <p:spPr>
          <a:xfrm>
            <a:off x="5775292" y="1711811"/>
            <a:ext cx="5812366" cy="4442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2989422"/>
      </p:ext>
    </p:extLst>
  </p:cSld>
  <p:clrMapOvr>
    <a:masterClrMapping/>
  </p:clrMapOvr>
</p:sld>
</file>

<file path=ppt/theme/theme1.xml><?xml version="1.0" encoding="utf-8"?>
<a:theme xmlns:a="http://schemas.openxmlformats.org/drawingml/2006/main" name="Blank">
  <a:themeElements>
    <a:clrScheme name="Internet For All 1">
      <a:dk1>
        <a:srgbClr val="0A2458"/>
      </a:dk1>
      <a:lt1>
        <a:srgbClr val="FFFFFF"/>
      </a:lt1>
      <a:dk2>
        <a:srgbClr val="164483"/>
      </a:dk2>
      <a:lt2>
        <a:srgbClr val="F2F3F8"/>
      </a:lt2>
      <a:accent1>
        <a:srgbClr val="FF0030"/>
      </a:accent1>
      <a:accent2>
        <a:srgbClr val="0A2458"/>
      </a:accent2>
      <a:accent3>
        <a:srgbClr val="0064BC"/>
      </a:accent3>
      <a:accent4>
        <a:srgbClr val="AA604F"/>
      </a:accent4>
      <a:accent5>
        <a:srgbClr val="EDBE87"/>
      </a:accent5>
      <a:accent6>
        <a:srgbClr val="FFF9F2"/>
      </a:accent6>
      <a:hlink>
        <a:srgbClr val="0064BC"/>
      </a:hlink>
      <a:folHlink>
        <a:srgbClr val="164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A Broadband USA Theme" id="{1B6B9374-A537-492C-B5AB-2D73F788FBD6}" vid="{BDECA875-8DB3-48C6-8332-3F2EAC617FC3}"/>
    </a:ext>
  </a:extLst>
</a:theme>
</file>

<file path=ppt/theme/theme2.xml><?xml version="1.0" encoding="utf-8"?>
<a:theme xmlns:a="http://schemas.openxmlformats.org/drawingml/2006/main" name="Office Theme">
  <a:themeElements>
    <a:clrScheme name="Dept of Admin">
      <a:dk1>
        <a:srgbClr val="051C2C"/>
      </a:dk1>
      <a:lt1>
        <a:sysClr val="window" lastClr="FFFFFF"/>
      </a:lt1>
      <a:dk2>
        <a:srgbClr val="051C2C"/>
      </a:dk2>
      <a:lt2>
        <a:srgbClr val="9EADC1"/>
      </a:lt2>
      <a:accent1>
        <a:srgbClr val="DAE0EF"/>
      </a:accent1>
      <a:accent2>
        <a:srgbClr val="9EADC1"/>
      </a:accent2>
      <a:accent3>
        <a:srgbClr val="6F87A3"/>
      </a:accent3>
      <a:accent4>
        <a:srgbClr val="E7503D"/>
      </a:accent4>
      <a:accent5>
        <a:srgbClr val="EEEFF8"/>
      </a:accent5>
      <a:accent6>
        <a:srgbClr val="FFFFFF"/>
      </a:accent6>
      <a:hlink>
        <a:srgbClr val="105D93"/>
      </a:hlink>
      <a:folHlink>
        <a:srgbClr val="7030A0"/>
      </a:folHlink>
    </a:clrScheme>
    <a:fontScheme name="Dept. Of Admin">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66743818-928B-4101-88CB-1C310EF63F62}" vid="{64E120E2-D063-416B-891A-EC40FE1297E1}"/>
    </a:ext>
  </a:extLst>
</a:theme>
</file>

<file path=ppt/theme/theme3.xml><?xml version="1.0" encoding="utf-8"?>
<a:theme xmlns:a="http://schemas.openxmlformats.org/drawingml/2006/main" name="DOA Template">
  <a:themeElements>
    <a:clrScheme name="Dept of Admin">
      <a:dk1>
        <a:srgbClr val="051C2C"/>
      </a:dk1>
      <a:lt1>
        <a:sysClr val="window" lastClr="FFFFFF"/>
      </a:lt1>
      <a:dk2>
        <a:srgbClr val="051C2C"/>
      </a:dk2>
      <a:lt2>
        <a:srgbClr val="9EADC1"/>
      </a:lt2>
      <a:accent1>
        <a:srgbClr val="DAE0EF"/>
      </a:accent1>
      <a:accent2>
        <a:srgbClr val="9EADC1"/>
      </a:accent2>
      <a:accent3>
        <a:srgbClr val="6F87A3"/>
      </a:accent3>
      <a:accent4>
        <a:srgbClr val="E7503D"/>
      </a:accent4>
      <a:accent5>
        <a:srgbClr val="EEEFF8"/>
      </a:accent5>
      <a:accent6>
        <a:srgbClr val="FFFFFF"/>
      </a:accent6>
      <a:hlink>
        <a:srgbClr val="105D93"/>
      </a:hlink>
      <a:folHlink>
        <a:srgbClr val="7030A0"/>
      </a:folHlink>
    </a:clrScheme>
    <a:fontScheme name="Dept. Of Admin">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 Template" id="{6294BB56-8A3F-4E80-B5BF-0212EBBBC10D}" vid="{60048919-42F0-461D-93EE-9ED673B631E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pt of Admin">
    <a:dk1>
      <a:srgbClr val="051C2C"/>
    </a:dk1>
    <a:lt1>
      <a:sysClr val="window" lastClr="FFFFFF"/>
    </a:lt1>
    <a:dk2>
      <a:srgbClr val="051C2C"/>
    </a:dk2>
    <a:lt2>
      <a:srgbClr val="9EADC1"/>
    </a:lt2>
    <a:accent1>
      <a:srgbClr val="DAE0EF"/>
    </a:accent1>
    <a:accent2>
      <a:srgbClr val="9EADC1"/>
    </a:accent2>
    <a:accent3>
      <a:srgbClr val="6F87A3"/>
    </a:accent3>
    <a:accent4>
      <a:srgbClr val="E7503D"/>
    </a:accent4>
    <a:accent5>
      <a:srgbClr val="EEEFF8"/>
    </a:accent5>
    <a:accent6>
      <a:srgbClr val="FFFFFF"/>
    </a:accent6>
    <a:hlink>
      <a:srgbClr val="105D93"/>
    </a:hlink>
    <a:folHlink>
      <a:srgbClr val="7030A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ece331-06e1-4e05-88a4-0f5a892fe209">
      <UserInfo>
        <DisplayName>Zeplowitz, Deena</DisplayName>
        <AccountId>12</AccountId>
        <AccountType/>
      </UserInfo>
      <UserInfo>
        <DisplayName>Hathaway, Helen</DisplayName>
        <AccountId>22</AccountId>
        <AccountType/>
      </UserInfo>
      <UserInfo>
        <DisplayName>Flores, Oscar</DisplayName>
        <AccountId>64</AccountId>
        <AccountType/>
      </UserInfo>
      <UserInfo>
        <DisplayName>Kwack, Jennifer</DisplayName>
        <AccountId>79</AccountId>
        <AccountType/>
      </UserInfo>
      <UserInfo>
        <DisplayName>Yun, Sun</DisplayName>
        <AccountId>61</AccountId>
        <AccountType/>
      </UserInfo>
      <UserInfo>
        <DisplayName>Drake, Emily</DisplayName>
        <AccountId>32</AccountId>
        <AccountType/>
      </UserInfo>
    </SharedWithUsers>
    <_activity xmlns="213d1f95-87e8-4a21-b2ca-bed9143593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09B8C79CE2104E8EFCBB0F2EB2629F" ma:contentTypeVersion="14" ma:contentTypeDescription="Create a new document." ma:contentTypeScope="" ma:versionID="2f0ef576dc8433c81dc759cbbe447162">
  <xsd:schema xmlns:xsd="http://www.w3.org/2001/XMLSchema" xmlns:xs="http://www.w3.org/2001/XMLSchema" xmlns:p="http://schemas.microsoft.com/office/2006/metadata/properties" xmlns:ns3="7aece331-06e1-4e05-88a4-0f5a892fe209" xmlns:ns4="213d1f95-87e8-4a21-b2ca-bed9143593ba" targetNamespace="http://schemas.microsoft.com/office/2006/metadata/properties" ma:root="true" ma:fieldsID="d1f5c48c9d966b90bd488286fb021389" ns3:_="" ns4:_="">
    <xsd:import namespace="7aece331-06e1-4e05-88a4-0f5a892fe209"/>
    <xsd:import namespace="213d1f95-87e8-4a21-b2ca-bed9143593b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ce331-06e1-4e05-88a4-0f5a892fe2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3d1f95-87e8-4a21-b2ca-bed9143593b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F060F2-6B41-4653-8A9F-C893FA3758E6}">
  <ds:schemaRefs>
    <ds:schemaRef ds:uri="213d1f95-87e8-4a21-b2ca-bed9143593ba"/>
    <ds:schemaRef ds:uri="7aece331-06e1-4e05-88a4-0f5a892fe2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D606CDA-B518-40CE-8C2B-B0DE38776DD6}">
  <ds:schemaRefs>
    <ds:schemaRef ds:uri="213d1f95-87e8-4a21-b2ca-bed9143593ba"/>
    <ds:schemaRef ds:uri="7aece331-06e1-4e05-88a4-0f5a892fe2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888E77-17F0-4CE8-BD8E-42DFCF1A09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NTIA Broadband USA Theme</Template>
  <TotalTime>1051</TotalTime>
  <Words>1743</Words>
  <Application>Microsoft Office PowerPoint</Application>
  <PresentationFormat>Widescreen</PresentationFormat>
  <Paragraphs>232</Paragraphs>
  <Slides>27</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Calibri Light</vt:lpstr>
      <vt:lpstr>Courier New</vt:lpstr>
      <vt:lpstr>Georgia</vt:lpstr>
      <vt:lpstr>HelveticaNeueLT Std</vt:lpstr>
      <vt:lpstr>HelveticaNeueLT Std Lt</vt:lpstr>
      <vt:lpstr>HelveticaNeueLT Std Med</vt:lpstr>
      <vt:lpstr>Blank</vt:lpstr>
      <vt:lpstr>Office Theme</vt:lpstr>
      <vt:lpstr>DOA Template</vt:lpstr>
      <vt:lpstr>PowerPoint Presentation</vt:lpstr>
      <vt:lpstr>PowerPoint Presentation</vt:lpstr>
      <vt:lpstr>PowerPoint Presentation</vt:lpstr>
      <vt:lpstr>The Reimbursement Request Process</vt:lpstr>
      <vt:lpstr>PowerPoint Presentation</vt:lpstr>
      <vt:lpstr>PowerPoint Presentation</vt:lpstr>
      <vt:lpstr>PowerPoint Presentation</vt:lpstr>
      <vt:lpstr>PowerPoint Presentation</vt:lpstr>
      <vt:lpstr>PowerPoint Presentation</vt:lpstr>
      <vt:lpstr>PowerPoint Presentation</vt:lpstr>
      <vt:lpstr>Monitoring and Reporting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Drake, Emily</dc:creator>
  <cp:lastModifiedBy>Heather Mills</cp:lastModifiedBy>
  <cp:revision>9</cp:revision>
  <dcterms:created xsi:type="dcterms:W3CDTF">2022-04-20T15:48:59Z</dcterms:created>
  <dcterms:modified xsi:type="dcterms:W3CDTF">2023-06-27T16:52:28Z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2022-04-20T15:48:59Z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e31a7790-6d41-4777-b8f6-14b02fb4227a</vt:lpwstr>
  </property>
  <property fmtid="{D5CDD505-2E9C-101B-9397-08002B2CF9AE}" pid="8" name="MSIP_Label_ea60d57e-af5b-4752-ac57-3e4f28ca11dc_ContentBits">
    <vt:lpwstr>0</vt:lpwstr>
  </property>
  <property fmtid="{D5CDD505-2E9C-101B-9397-08002B2CF9AE}" pid="9" name="ContentTypeId">
    <vt:lpwstr>0x0101001C09B8C79CE2104E8EFCBB0F2EB2629F</vt:lpwstr>
  </property>
</Properties>
</file>