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5"/>
  </p:notesMasterIdLst>
  <p:sldIdLst>
    <p:sldId id="3460" r:id="rId3"/>
    <p:sldId id="256" r:id="rId4"/>
    <p:sldId id="3450" r:id="rId5"/>
    <p:sldId id="3457" r:id="rId6"/>
    <p:sldId id="3468" r:id="rId7"/>
    <p:sldId id="3461" r:id="rId8"/>
    <p:sldId id="3469" r:id="rId9"/>
    <p:sldId id="3470" r:id="rId10"/>
    <p:sldId id="3471" r:id="rId11"/>
    <p:sldId id="3472" r:id="rId12"/>
    <p:sldId id="3473" r:id="rId13"/>
    <p:sldId id="3474" r:id="rId14"/>
    <p:sldId id="3475" r:id="rId15"/>
    <p:sldId id="3476" r:id="rId16"/>
    <p:sldId id="3467" r:id="rId17"/>
    <p:sldId id="3462" r:id="rId18"/>
    <p:sldId id="258" r:id="rId19"/>
    <p:sldId id="3464" r:id="rId20"/>
    <p:sldId id="3465" r:id="rId21"/>
    <p:sldId id="3466" r:id="rId22"/>
    <p:sldId id="3463" r:id="rId23"/>
    <p:sldId id="264"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DF1F4-9CB1-449F-ACEF-CF2AC10CA287}" v="2" dt="2022-04-18T13:27:39.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62" y="192"/>
      </p:cViewPr>
      <p:guideLst/>
    </p:cSldViewPr>
  </p:slideViewPr>
  <p:notesTextViewPr>
    <p:cViewPr>
      <p:scale>
        <a:sx n="1" d="1"/>
        <a:sy n="1" d="1"/>
      </p:scale>
      <p:origin x="0" y="0"/>
    </p:cViewPr>
  </p:notesTextViewPr>
  <p:sorterViewPr>
    <p:cViewPr>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8D9C72-B1EE-41E6-8762-99204860D80B}" type="datetimeFigureOut">
              <a:rPr lang="en-US" smtClean="0"/>
              <a:t>4/19/2022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30E436-FB92-48E4-99CC-C81F41965122}" type="slidenum">
              <a:rPr lang="en-US" smtClean="0"/>
              <a:t>‹#›</a:t>
            </a:fld>
            <a:endParaRPr lang="en-US"/>
          </a:p>
        </p:txBody>
      </p:sp>
    </p:spTree>
    <p:extLst>
      <p:ext uri="{BB962C8B-B14F-4D97-AF65-F5344CB8AC3E}">
        <p14:creationId xmlns:p14="http://schemas.microsoft.com/office/powerpoint/2010/main" val="184994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07C6E32-7130-4E36-8701-8E59E517907F}"/>
              </a:ext>
            </a:extLst>
          </p:cNvPr>
          <p:cNvSpPr/>
          <p:nvPr userDrawn="1"/>
        </p:nvSpPr>
        <p:spPr>
          <a:xfrm flipH="1">
            <a:off x="0" y="0"/>
            <a:ext cx="3351057" cy="6858000"/>
          </a:xfrm>
          <a:prstGeom prst="rect">
            <a:avLst/>
          </a:prstGeom>
          <a:solidFill>
            <a:schemeClr val="accent1">
              <a:lumMod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2780434065"/>
      </p:ext>
    </p:extLst>
  </p:cSld>
  <p:clrMapOvr>
    <a:overrideClrMapping bg1="lt1" tx1="dk1" bg2="lt2" tx2="dk2" accent1="accent1" accent2="accent2" accent3="accent3" accent4="accent4" accent5="accent5" accent6="accent6" hlink="hlink" folHlink="folHlink"/>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1">
              <a:lumMod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437037" y="700769"/>
            <a:ext cx="8735243" cy="5168323"/>
          </a:xfrm>
          <a:prstGeom prst="rect">
            <a:avLst/>
          </a:prstGeom>
          <a:solidFill>
            <a:schemeClr val="bg1"/>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1082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023D60-4146-4ACE-BA95-77872A6DBB6F}" type="datetime1">
              <a:rPr lang="en-US" smtClean="0"/>
              <a:pPr/>
              <a:t>4/19/2022</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a:lstStyle>
          <a:p>
            <a:r>
              <a:rPr lang="en-US"/>
              <a:t>Click to edit Master title style</a:t>
            </a:r>
            <a:endParaRPr lang="en-US" noProof="0"/>
          </a:p>
        </p:txBody>
      </p:sp>
    </p:spTree>
    <p:extLst>
      <p:ext uri="{BB962C8B-B14F-4D97-AF65-F5344CB8AC3E}">
        <p14:creationId xmlns:p14="http://schemas.microsoft.com/office/powerpoint/2010/main" val="401106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sym typeface="Helvetica Neue Medium"/>
            </a:endParaRPr>
          </a:p>
        </p:txBody>
      </p:sp>
    </p:spTree>
    <p:extLst>
      <p:ext uri="{BB962C8B-B14F-4D97-AF65-F5344CB8AC3E}">
        <p14:creationId xmlns:p14="http://schemas.microsoft.com/office/powerpoint/2010/main" val="288588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CE212685-6940-4135-A686-B8C0A8177AF1}"/>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sym typeface="Helvetica Neue Medium"/>
            </a:endParaRPr>
          </a:p>
        </p:txBody>
      </p:sp>
    </p:spTree>
    <p:extLst>
      <p:ext uri="{BB962C8B-B14F-4D97-AF65-F5344CB8AC3E}">
        <p14:creationId xmlns:p14="http://schemas.microsoft.com/office/powerpoint/2010/main" val="1564465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213833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61AD-AEBD-4388-B7B0-3BE522DE3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BAE690-A22C-4040-B3F2-2EA31255F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803E20-1EDA-47A8-B900-CD5B2F4061A8}"/>
              </a:ext>
            </a:extLst>
          </p:cNvPr>
          <p:cNvSpPr>
            <a:spLocks noGrp="1"/>
          </p:cNvSpPr>
          <p:nvPr>
            <p:ph type="dt" sz="half" idx="10"/>
          </p:nvPr>
        </p:nvSpPr>
        <p:spPr/>
        <p:txBody>
          <a:bodyPr/>
          <a:lstStyle/>
          <a:p>
            <a:fld id="{84D6D7BE-88D9-406D-8BA2-413B3D68ACF9}" type="datetimeFigureOut">
              <a:rPr lang="en-US" smtClean="0"/>
              <a:t>4/19/2022</a:t>
            </a:fld>
            <a:endParaRPr lang="en-US"/>
          </a:p>
        </p:txBody>
      </p:sp>
      <p:sp>
        <p:nvSpPr>
          <p:cNvPr id="5" name="Footer Placeholder 4">
            <a:extLst>
              <a:ext uri="{FF2B5EF4-FFF2-40B4-BE49-F238E27FC236}">
                <a16:creationId xmlns:a16="http://schemas.microsoft.com/office/drawing/2014/main" id="{8AF2C770-9ACF-49A1-8310-66A944D9F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10A33-271F-49FF-9440-0DC6AE2D1674}"/>
              </a:ext>
            </a:extLst>
          </p:cNvPr>
          <p:cNvSpPr>
            <a:spLocks noGrp="1"/>
          </p:cNvSpPr>
          <p:nvPr>
            <p:ph type="sldNum" sz="quarter" idx="12"/>
          </p:nvPr>
        </p:nvSpPr>
        <p:spPr/>
        <p:txBody>
          <a:bodyPr/>
          <a:lstStyle/>
          <a:p>
            <a:fld id="{52935B40-5B97-4FA3-B236-CB63462C78D7}" type="slidenum">
              <a:rPr lang="en-US" smtClean="0"/>
              <a:t>‹#›</a:t>
            </a:fld>
            <a:endParaRPr lang="en-US"/>
          </a:p>
        </p:txBody>
      </p:sp>
    </p:spTree>
    <p:extLst>
      <p:ext uri="{BB962C8B-B14F-4D97-AF65-F5344CB8AC3E}">
        <p14:creationId xmlns:p14="http://schemas.microsoft.com/office/powerpoint/2010/main" val="410621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723820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560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5C904287-EC19-48F4-9276-3C2D656F811C}"/>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17879442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connectmt.gov/"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chad.rupe@mt.gov" TargetMode="External"/><Relationship Id="rId2" Type="http://schemas.openxmlformats.org/officeDocument/2006/relationships/hyperlink" Target="mailto:mistyann.giles@mt.gov"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nnectmt.mt.gov/"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nnectmt.mt.gov/"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connectmt.mt.gov/"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E2A5711-0B26-46D2-97EF-1409DE5B230B}"/>
              </a:ext>
            </a:extLst>
          </p:cNvPr>
          <p:cNvSpPr txBox="1"/>
          <p:nvPr/>
        </p:nvSpPr>
        <p:spPr>
          <a:xfrm>
            <a:off x="213841" y="460613"/>
            <a:ext cx="6710833" cy="3271958"/>
          </a:xfrm>
          <a:prstGeom prst="rect">
            <a:avLst/>
          </a:prstGeom>
          <a:effectLst>
            <a:glow rad="63500">
              <a:schemeClr val="accent1">
                <a:satMod val="175000"/>
                <a:alpha val="40000"/>
              </a:schemeClr>
            </a:glow>
            <a:outerShdw blurRad="50800" dist="38100" dir="5400000" algn="t" rotWithShape="0">
              <a:prstClr val="black">
                <a:alpha val="40000"/>
              </a:prstClr>
            </a:outerShdw>
            <a:reflection blurRad="6350" stA="50000" endA="300" endPos="90000" dir="5400000" sy="-100000" algn="bl" rotWithShape="0"/>
          </a:effectLst>
        </p:spPr>
        <p:txBody>
          <a:bodyPr vert="horz" lIns="91440" tIns="45720" rIns="91440" bIns="45720" rtlCol="0" anchor="b">
            <a:normAutofit fontScale="92500"/>
          </a:bodyPr>
          <a:lstStyle/>
          <a:p>
            <a:pPr>
              <a:lnSpc>
                <a:spcPct val="90000"/>
              </a:lnSpc>
              <a:spcBef>
                <a:spcPct val="0"/>
              </a:spcBef>
              <a:spcAft>
                <a:spcPts val="600"/>
              </a:spcAft>
            </a:pPr>
            <a:r>
              <a:rPr lang="en-US" sz="4100" b="1" kern="1200" dirty="0">
                <a:solidFill>
                  <a:srgbClr val="002060"/>
                </a:solidFill>
                <a:latin typeface="Verdana" panose="020B0604030504040204" pitchFamily="34" charset="0"/>
                <a:ea typeface="Verdana" panose="020B0604030504040204" pitchFamily="34" charset="0"/>
                <a:cs typeface="Arial" panose="020B0604020202020204" pitchFamily="34" charset="0"/>
              </a:rPr>
              <a:t>CONNECT MT BROADBAND PROGRAM </a:t>
            </a:r>
          </a:p>
          <a:p>
            <a:pPr>
              <a:lnSpc>
                <a:spcPct val="90000"/>
              </a:lnSpc>
              <a:spcBef>
                <a:spcPct val="0"/>
              </a:spcBef>
              <a:spcAft>
                <a:spcPts val="600"/>
              </a:spcAft>
            </a:pPr>
            <a:endParaRPr lang="en-US" sz="4100" b="1" kern="1200"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a:lnSpc>
                <a:spcPct val="90000"/>
              </a:lnSpc>
              <a:spcBef>
                <a:spcPct val="0"/>
              </a:spcBef>
              <a:spcAft>
                <a:spcPts val="600"/>
              </a:spcAft>
            </a:pPr>
            <a:r>
              <a:rPr lang="en-US" sz="4100" b="1" dirty="0">
                <a:solidFill>
                  <a:srgbClr val="002060"/>
                </a:solidFill>
                <a:latin typeface="Verdana" panose="020B0604030504040204" pitchFamily="34" charset="0"/>
                <a:ea typeface="Verdana" panose="020B0604030504040204" pitchFamily="34" charset="0"/>
                <a:cs typeface="Arial" panose="020B0604020202020204" pitchFamily="34" charset="0"/>
              </a:rPr>
              <a:t>TECHNICAL ASSISTANCE WEBINAR</a:t>
            </a:r>
            <a:endParaRPr lang="en-US" sz="4100" b="1" kern="1200" dirty="0">
              <a:solidFill>
                <a:srgbClr val="002060"/>
              </a:solidFill>
              <a:latin typeface="Verdana" panose="020B0604030504040204" pitchFamily="34" charset="0"/>
              <a:ea typeface="Verdana" panose="020B0604030504040204" pitchFamily="34" charset="0"/>
              <a:cs typeface="Arial" panose="020B0604020202020204" pitchFamily="34" charset="0"/>
            </a:endParaRPr>
          </a:p>
          <a:p>
            <a:pPr>
              <a:lnSpc>
                <a:spcPct val="90000"/>
              </a:lnSpc>
              <a:spcBef>
                <a:spcPct val="0"/>
              </a:spcBef>
              <a:spcAft>
                <a:spcPts val="600"/>
              </a:spcAft>
            </a:pPr>
            <a:endParaRPr lang="en-US" sz="4100" kern="1200" dirty="0">
              <a:solidFill>
                <a:srgbClr val="002060"/>
              </a:solidFill>
              <a:latin typeface="Verdana" panose="020B0604030504040204" pitchFamily="34" charset="0"/>
              <a:ea typeface="Verdana" panose="020B060403050404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10;&#10;Description automatically generated">
            <a:extLst>
              <a:ext uri="{FF2B5EF4-FFF2-40B4-BE49-F238E27FC236}">
                <a16:creationId xmlns:a16="http://schemas.microsoft.com/office/drawing/2014/main" id="{3DB7042A-7735-4AB0-A76E-DF77FAA45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07" y="658489"/>
            <a:ext cx="5163022" cy="5163022"/>
          </a:xfrm>
          <a:prstGeom prst="rect">
            <a:avLst/>
          </a:prstGeom>
        </p:spPr>
      </p:pic>
      <p:sp>
        <p:nvSpPr>
          <p:cNvPr id="31" name="Rectangle 3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396010-B4A7-4787-9260-9EB05E31DD4E}"/>
              </a:ext>
            </a:extLst>
          </p:cNvPr>
          <p:cNvSpPr txBox="1"/>
          <p:nvPr/>
        </p:nvSpPr>
        <p:spPr>
          <a:xfrm>
            <a:off x="9479567" y="6247072"/>
            <a:ext cx="2499360" cy="261610"/>
          </a:xfrm>
          <a:prstGeom prst="rect">
            <a:avLst/>
          </a:prstGeom>
          <a:noFill/>
        </p:spPr>
        <p:txBody>
          <a:bodyPr wrap="square" rtlCol="0">
            <a:spAutoFit/>
          </a:bodyPr>
          <a:lstStyle/>
          <a:p>
            <a:pPr algn="r"/>
            <a:r>
              <a:rPr lang="en-US" sz="1100" b="1" dirty="0">
                <a:solidFill>
                  <a:schemeClr val="bg1"/>
                </a:solidFill>
                <a:latin typeface="Arial" panose="020B0604020202020204" pitchFamily="34" charset="0"/>
                <a:cs typeface="Arial" panose="020B0604020202020204" pitchFamily="34" charset="0"/>
              </a:rPr>
              <a:t>April 19</a:t>
            </a:r>
            <a:r>
              <a:rPr lang="en-US" sz="1100" b="1" baseline="30000" dirty="0">
                <a:solidFill>
                  <a:schemeClr val="bg1"/>
                </a:solidFill>
                <a:latin typeface="Arial" panose="020B0604020202020204" pitchFamily="34" charset="0"/>
                <a:cs typeface="Arial" panose="020B0604020202020204" pitchFamily="34" charset="0"/>
              </a:rPr>
              <a:t>th</a:t>
            </a:r>
            <a:r>
              <a:rPr lang="en-US" sz="1100" b="1" dirty="0">
                <a:solidFill>
                  <a:schemeClr val="bg1"/>
                </a:solidFill>
                <a:latin typeface="Arial" panose="020B0604020202020204" pitchFamily="34" charset="0"/>
                <a:cs typeface="Arial" panose="020B0604020202020204" pitchFamily="34" charset="0"/>
              </a:rPr>
              <a:t>, 2022</a:t>
            </a:r>
          </a:p>
        </p:txBody>
      </p:sp>
    </p:spTree>
    <p:extLst>
      <p:ext uri="{BB962C8B-B14F-4D97-AF65-F5344CB8AC3E}">
        <p14:creationId xmlns:p14="http://schemas.microsoft.com/office/powerpoint/2010/main" val="50821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SCENARIOS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THAT SHALL</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NOT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REQUIRE A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CHALLENGE</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10</a:t>
            </a:fld>
            <a:endParaRPr lang="en-US"/>
          </a:p>
        </p:txBody>
      </p:sp>
      <p:sp>
        <p:nvSpPr>
          <p:cNvPr id="6" name="Content Placeholder 1">
            <a:extLst>
              <a:ext uri="{FF2B5EF4-FFF2-40B4-BE49-F238E27FC236}">
                <a16:creationId xmlns:a16="http://schemas.microsoft.com/office/drawing/2014/main" id="{42B36DD7-766E-4FE4-9577-0D7918CBF0E4}"/>
              </a:ext>
            </a:extLst>
          </p:cNvPr>
          <p:cNvSpPr txBox="1">
            <a:spLocks/>
          </p:cNvSpPr>
          <p:nvPr/>
        </p:nvSpPr>
        <p:spPr>
          <a:xfrm>
            <a:off x="3435659" y="112493"/>
            <a:ext cx="8611339" cy="5080944"/>
          </a:xfr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The following scenarios would be addressed by DOA’s application review process NOT the challenge process:</a:t>
            </a:r>
          </a:p>
          <a:p>
            <a:pPr marL="285750" indent="-285750" algn="l">
              <a:buFont typeface="Arial" panose="020B0604020202020204" pitchFamily="34" charset="0"/>
              <a:buChar char="•"/>
            </a:pPr>
            <a:r>
              <a:rPr lang="en-US" sz="1800" dirty="0"/>
              <a:t>Two overlapping applications proposing new service in an unserved area</a:t>
            </a:r>
          </a:p>
          <a:p>
            <a:pPr marL="285750" indent="-285750" algn="l">
              <a:buFont typeface="Arial" panose="020B0604020202020204" pitchFamily="34" charset="0"/>
              <a:buChar char="•"/>
            </a:pPr>
            <a:r>
              <a:rPr lang="en-US" sz="1800" dirty="0"/>
              <a:t>An application that overlaps with served locations already identified on the </a:t>
            </a:r>
            <a:r>
              <a:rPr lang="en-US" sz="1800" dirty="0" err="1"/>
              <a:t>ConnectMT</a:t>
            </a:r>
            <a:r>
              <a:rPr lang="en-US" sz="1800" dirty="0"/>
              <a:t> map</a:t>
            </a:r>
          </a:p>
          <a:p>
            <a:pPr marL="285750" indent="-285750" algn="l">
              <a:buFont typeface="Arial" panose="020B0604020202020204" pitchFamily="34" charset="0"/>
              <a:buChar char="•"/>
            </a:pPr>
            <a:r>
              <a:rPr lang="en-US" sz="1800" dirty="0"/>
              <a:t>The viability of an application (technical, financial, etc..)</a:t>
            </a:r>
          </a:p>
          <a:p>
            <a:pPr algn="l"/>
            <a:endParaRPr lang="en-US" sz="1800" dirty="0"/>
          </a:p>
        </p:txBody>
      </p:sp>
    </p:spTree>
    <p:extLst>
      <p:ext uri="{BB962C8B-B14F-4D97-AF65-F5344CB8AC3E}">
        <p14:creationId xmlns:p14="http://schemas.microsoft.com/office/powerpoint/2010/main" val="28888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SUBMISSION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SUPPORT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INFORMATION</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11</a:t>
            </a:fld>
            <a:endParaRPr lang="en-US"/>
          </a:p>
        </p:txBody>
      </p:sp>
      <p:sp>
        <p:nvSpPr>
          <p:cNvPr id="7" name="Content Placeholder 1">
            <a:extLst>
              <a:ext uri="{FF2B5EF4-FFF2-40B4-BE49-F238E27FC236}">
                <a16:creationId xmlns:a16="http://schemas.microsoft.com/office/drawing/2014/main" id="{C355F548-075B-4292-85CD-F50C737CDD09}"/>
              </a:ext>
            </a:extLst>
          </p:cNvPr>
          <p:cNvSpPr txBox="1">
            <a:spLocks/>
          </p:cNvSpPr>
          <p:nvPr/>
        </p:nvSpPr>
        <p:spPr>
          <a:xfrm>
            <a:off x="3409029" y="511388"/>
            <a:ext cx="8762260" cy="6040332"/>
          </a:xfr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en-US" sz="1800" b="1" dirty="0"/>
              <a:t>Substantiating a challenge is the responsibility of the challenger </a:t>
            </a:r>
          </a:p>
          <a:p>
            <a:pPr algn="just">
              <a:spcAft>
                <a:spcPts val="600"/>
              </a:spcAft>
            </a:pPr>
            <a:r>
              <a:rPr lang="en-US" sz="1800" dirty="0"/>
              <a:t>Challenges will be uploaded via Submittable. </a:t>
            </a:r>
          </a:p>
          <a:p>
            <a:pPr algn="just">
              <a:spcAft>
                <a:spcPts val="600"/>
              </a:spcAft>
            </a:pPr>
            <a:r>
              <a:rPr lang="en-US" sz="1800" dirty="0"/>
              <a:t>Challenges based on existing broadband infrastructure must at least include:</a:t>
            </a:r>
          </a:p>
          <a:p>
            <a:pPr marL="285750" indent="-285750" algn="just">
              <a:spcAft>
                <a:spcPts val="600"/>
              </a:spcAft>
              <a:buFont typeface="Arial" panose="020B0604020202020204" pitchFamily="34" charset="0"/>
              <a:buChar char="•"/>
            </a:pPr>
            <a:r>
              <a:rPr lang="en-US" sz="1800" dirty="0"/>
              <a:t>A general narrative describing the details of the challenge including but not limited to the following:</a:t>
            </a:r>
          </a:p>
          <a:p>
            <a:pPr marL="742950" lvl="1" indent="-285750" algn="just">
              <a:spcAft>
                <a:spcPts val="600"/>
              </a:spcAft>
              <a:buFont typeface="Arial" panose="020B0604020202020204" pitchFamily="34" charset="0"/>
              <a:buChar char="•"/>
            </a:pPr>
            <a:r>
              <a:rPr lang="en-US" sz="1600" dirty="0"/>
              <a:t>What areas are being challenged</a:t>
            </a:r>
          </a:p>
          <a:p>
            <a:pPr marL="742950" lvl="1" indent="-285750" algn="just">
              <a:spcAft>
                <a:spcPts val="600"/>
              </a:spcAft>
              <a:buFont typeface="Arial" panose="020B0604020202020204" pitchFamily="34" charset="0"/>
              <a:buChar char="•"/>
            </a:pPr>
            <a:r>
              <a:rPr lang="en-US" sz="1600" dirty="0"/>
              <a:t>Why the area(s) are being challenged</a:t>
            </a:r>
          </a:p>
          <a:p>
            <a:pPr marL="742950" lvl="1" indent="-285750" algn="just">
              <a:spcAft>
                <a:spcPts val="600"/>
              </a:spcAft>
              <a:buFont typeface="Arial" panose="020B0604020202020204" pitchFamily="34" charset="0"/>
              <a:buChar char="•"/>
            </a:pPr>
            <a:r>
              <a:rPr lang="en-US" sz="1600" dirty="0"/>
              <a:t>Description of the services offered by the challenger </a:t>
            </a:r>
          </a:p>
          <a:p>
            <a:pPr marL="285750" indent="-285750" algn="just">
              <a:spcAft>
                <a:spcPts val="600"/>
              </a:spcAft>
              <a:buFont typeface="Arial" panose="020B0604020202020204" pitchFamily="34" charset="0"/>
              <a:buChar char="•"/>
            </a:pPr>
            <a:r>
              <a:rPr lang="en-US" sz="1800" dirty="0"/>
              <a:t>GIS file showing the area(s) being challenged</a:t>
            </a:r>
          </a:p>
          <a:p>
            <a:pPr marL="285750" indent="-285750" algn="just">
              <a:spcAft>
                <a:spcPts val="600"/>
              </a:spcAft>
              <a:buFont typeface="Arial" panose="020B0604020202020204" pitchFamily="34" charset="0"/>
              <a:buChar char="•"/>
            </a:pPr>
            <a:r>
              <a:rPr lang="en-US" sz="1800" dirty="0"/>
              <a:t>A list of locations served by the challenger in the challenged area</a:t>
            </a:r>
          </a:p>
          <a:p>
            <a:pPr marL="285750" indent="-285750" algn="just">
              <a:spcAft>
                <a:spcPts val="600"/>
              </a:spcAft>
              <a:buFont typeface="Arial" panose="020B0604020202020204" pitchFamily="34" charset="0"/>
              <a:buChar char="•"/>
            </a:pPr>
            <a:r>
              <a:rPr lang="en-US" sz="1800" dirty="0"/>
              <a:t>A suitable sample of speed test data (collected from the CO) </a:t>
            </a:r>
          </a:p>
          <a:p>
            <a:pPr marL="285750" indent="-285750" algn="just">
              <a:spcAft>
                <a:spcPts val="600"/>
              </a:spcAft>
              <a:buFont typeface="Arial" panose="020B0604020202020204" pitchFamily="34" charset="0"/>
              <a:buChar char="•"/>
            </a:pPr>
            <a:r>
              <a:rPr lang="en-US" sz="1800" dirty="0"/>
              <a:t>As-built documentation of the Challenger’s existing infrastructure</a:t>
            </a:r>
          </a:p>
          <a:p>
            <a:pPr marL="742950" lvl="1" indent="-285750" algn="just">
              <a:spcAft>
                <a:spcPts val="600"/>
              </a:spcAft>
              <a:buFont typeface="Arial" panose="020B0604020202020204" pitchFamily="34" charset="0"/>
              <a:buChar char="•"/>
            </a:pPr>
            <a:r>
              <a:rPr lang="en-US" sz="1600" dirty="0"/>
              <a:t>PDF and/or GIS format</a:t>
            </a:r>
          </a:p>
          <a:p>
            <a:endParaRPr lang="en-US" sz="1800" dirty="0"/>
          </a:p>
        </p:txBody>
      </p:sp>
    </p:spTree>
    <p:extLst>
      <p:ext uri="{BB962C8B-B14F-4D97-AF65-F5344CB8AC3E}">
        <p14:creationId xmlns:p14="http://schemas.microsoft.com/office/powerpoint/2010/main" val="60795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SUBMISSION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SUPPORT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INFORMATION</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12</a:t>
            </a:fld>
            <a:endParaRPr lang="en-US"/>
          </a:p>
        </p:txBody>
      </p:sp>
      <p:sp>
        <p:nvSpPr>
          <p:cNvPr id="6" name="Content Placeholder 1">
            <a:extLst>
              <a:ext uri="{FF2B5EF4-FFF2-40B4-BE49-F238E27FC236}">
                <a16:creationId xmlns:a16="http://schemas.microsoft.com/office/drawing/2014/main" id="{D8DFAC33-451C-41C8-8E12-246F39D6E657}"/>
              </a:ext>
            </a:extLst>
          </p:cNvPr>
          <p:cNvSpPr txBox="1">
            <a:spLocks/>
          </p:cNvSpPr>
          <p:nvPr/>
        </p:nvSpPr>
        <p:spPr>
          <a:xfrm>
            <a:off x="3559947" y="511388"/>
            <a:ext cx="8194088" cy="5944276"/>
          </a:xfr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800" b="1" dirty="0"/>
              <a:t>Challenges based on a commitment to the Federal Government, must include at a minimum:</a:t>
            </a:r>
          </a:p>
          <a:p>
            <a:pPr marL="285750" indent="-285750" algn="just">
              <a:buFont typeface="Arial" panose="020B0604020202020204" pitchFamily="34" charset="0"/>
              <a:buChar char="•"/>
            </a:pPr>
            <a:r>
              <a:rPr lang="en-US" sz="1800" dirty="0"/>
              <a:t>A narrative describing the details of the challenge, including:</a:t>
            </a:r>
          </a:p>
          <a:p>
            <a:pPr marL="742950" lvl="1" indent="-285750" algn="just">
              <a:buFont typeface="Arial" panose="020B0604020202020204" pitchFamily="34" charset="0"/>
              <a:buChar char="•"/>
            </a:pPr>
            <a:r>
              <a:rPr lang="en-US" sz="1600" dirty="0"/>
              <a:t>What areas are being challenged</a:t>
            </a:r>
          </a:p>
          <a:p>
            <a:pPr marL="742950" lvl="1" indent="-285750" algn="just">
              <a:buFont typeface="Arial" panose="020B0604020202020204" pitchFamily="34" charset="0"/>
              <a:buChar char="•"/>
            </a:pPr>
            <a:r>
              <a:rPr lang="en-US" sz="1600" dirty="0"/>
              <a:t>Why the area(s) are being challenged</a:t>
            </a:r>
          </a:p>
          <a:p>
            <a:pPr marL="742950" lvl="1" indent="-285750" algn="just">
              <a:buFont typeface="Arial" panose="020B0604020202020204" pitchFamily="34" charset="0"/>
              <a:buChar char="•"/>
            </a:pPr>
            <a:r>
              <a:rPr lang="en-US" sz="1600" dirty="0"/>
              <a:t>Description of the services committed by the challenger </a:t>
            </a:r>
          </a:p>
          <a:p>
            <a:pPr marL="742950" lvl="1" indent="-285750" algn="just">
              <a:buFont typeface="Arial" panose="020B0604020202020204" pitchFamily="34" charset="0"/>
              <a:buChar char="•"/>
            </a:pPr>
            <a:r>
              <a:rPr lang="en-US" sz="1600" dirty="0"/>
              <a:t>A detailed timeline for deployment</a:t>
            </a:r>
          </a:p>
          <a:p>
            <a:pPr marL="285750" indent="-285750" algn="just">
              <a:buFont typeface="Arial" panose="020B0604020202020204" pitchFamily="34" charset="0"/>
              <a:buChar char="•"/>
            </a:pPr>
            <a:r>
              <a:rPr lang="en-US" sz="1800" dirty="0"/>
              <a:t>GIS file showing the area(s) being challenged</a:t>
            </a:r>
          </a:p>
          <a:p>
            <a:pPr marL="285750" indent="-285750" algn="just">
              <a:buFont typeface="Arial" panose="020B0604020202020204" pitchFamily="34" charset="0"/>
              <a:buChar char="•"/>
            </a:pPr>
            <a:r>
              <a:rPr lang="en-US" sz="1800" dirty="0"/>
              <a:t>A copy of the Federal grant application submission</a:t>
            </a:r>
          </a:p>
          <a:p>
            <a:pPr marL="285750" indent="-285750" algn="just">
              <a:buFont typeface="Arial" panose="020B0604020202020204" pitchFamily="34" charset="0"/>
              <a:buChar char="•"/>
            </a:pPr>
            <a:r>
              <a:rPr lang="en-US" sz="1800" dirty="0"/>
              <a:t>Documentation showing the challenger’s successful award and commitment to provide broadband service</a:t>
            </a:r>
          </a:p>
          <a:p>
            <a:pPr marL="285750" indent="-285750" algn="just">
              <a:buFont typeface="Arial" panose="020B0604020202020204" pitchFamily="34" charset="0"/>
              <a:buChar char="•"/>
            </a:pPr>
            <a:r>
              <a:rPr lang="en-US" sz="1800" dirty="0"/>
              <a:t>A commitment letter to the State of Montana that shows the Challenger will meet the technical parameters of this program </a:t>
            </a:r>
          </a:p>
          <a:p>
            <a:pPr marL="285750" indent="-285750" algn="just">
              <a:buFont typeface="Arial" panose="020B0604020202020204" pitchFamily="34" charset="0"/>
              <a:buChar char="•"/>
            </a:pPr>
            <a:r>
              <a:rPr lang="en-US" sz="1800" dirty="0"/>
              <a:t>As-built documentation (or other forms) that show the Challenger is meeting commitments</a:t>
            </a:r>
          </a:p>
        </p:txBody>
      </p:sp>
    </p:spTree>
    <p:extLst>
      <p:ext uri="{BB962C8B-B14F-4D97-AF65-F5344CB8AC3E}">
        <p14:creationId xmlns:p14="http://schemas.microsoft.com/office/powerpoint/2010/main" val="328945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REVIEW AND</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VALIDATION</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13</a:t>
            </a:fld>
            <a:endParaRPr lang="en-US"/>
          </a:p>
        </p:txBody>
      </p:sp>
      <p:sp>
        <p:nvSpPr>
          <p:cNvPr id="7" name="TextBox 6">
            <a:extLst>
              <a:ext uri="{FF2B5EF4-FFF2-40B4-BE49-F238E27FC236}">
                <a16:creationId xmlns:a16="http://schemas.microsoft.com/office/drawing/2014/main" id="{52A2D8EE-5EA8-4A10-99DF-88044EBA71ED}"/>
              </a:ext>
            </a:extLst>
          </p:cNvPr>
          <p:cNvSpPr txBox="1"/>
          <p:nvPr/>
        </p:nvSpPr>
        <p:spPr>
          <a:xfrm>
            <a:off x="3458592" y="807869"/>
            <a:ext cx="8733408" cy="5472267"/>
          </a:xfrm>
          <a:prstGeom prst="rect">
            <a:avLst/>
          </a:prstGeom>
          <a:noFill/>
        </p:spPr>
        <p:txBody>
          <a:bodyPr wrap="square">
            <a:spAutoFit/>
          </a:bodyPr>
          <a:lstStyle/>
          <a:p>
            <a:pPr marL="0" indent="0" algn="just">
              <a:lnSpc>
                <a:spcPct val="90000"/>
              </a:lnSpc>
              <a:spcAft>
                <a:spcPts val="600"/>
              </a:spcAft>
              <a:buNone/>
            </a:pPr>
            <a:r>
              <a:rPr lang="en-US" sz="2400" dirty="0">
                <a:solidFill>
                  <a:schemeClr val="tx1"/>
                </a:solidFill>
              </a:rPr>
              <a:t>For each challenge, DOA will perform a desk review of all provided challenge support documentation</a:t>
            </a:r>
          </a:p>
          <a:p>
            <a:pPr marL="0" indent="0" algn="just">
              <a:lnSpc>
                <a:spcPct val="90000"/>
              </a:lnSpc>
              <a:spcAft>
                <a:spcPts val="600"/>
              </a:spcAft>
              <a:buNone/>
            </a:pPr>
            <a:endParaRPr lang="en-US" sz="2400" dirty="0">
              <a:solidFill>
                <a:schemeClr val="tx1"/>
              </a:solidFill>
            </a:endParaRPr>
          </a:p>
          <a:p>
            <a:pPr algn="just">
              <a:lnSpc>
                <a:spcPct val="90000"/>
              </a:lnSpc>
              <a:spcAft>
                <a:spcPts val="600"/>
              </a:spcAft>
            </a:pPr>
            <a:r>
              <a:rPr lang="en-US" sz="2400" dirty="0">
                <a:solidFill>
                  <a:schemeClr val="tx1"/>
                </a:solidFill>
              </a:rPr>
              <a:t>DOA will contact the challenger for additional information or clarification as required</a:t>
            </a:r>
            <a:endParaRPr lang="en-US" sz="2400" dirty="0"/>
          </a:p>
          <a:p>
            <a:pPr marL="0" indent="0" algn="just">
              <a:lnSpc>
                <a:spcPct val="90000"/>
              </a:lnSpc>
              <a:spcAft>
                <a:spcPts val="600"/>
              </a:spcAft>
              <a:buNone/>
            </a:pPr>
            <a:endParaRPr lang="en-US" sz="2400" dirty="0">
              <a:solidFill>
                <a:schemeClr val="tx1"/>
              </a:solidFill>
            </a:endParaRPr>
          </a:p>
          <a:p>
            <a:pPr algn="just">
              <a:lnSpc>
                <a:spcPct val="90000"/>
              </a:lnSpc>
              <a:spcAft>
                <a:spcPts val="600"/>
              </a:spcAft>
            </a:pPr>
            <a:r>
              <a:rPr lang="en-US" sz="2400" dirty="0">
                <a:solidFill>
                  <a:schemeClr val="tx1"/>
                </a:solidFill>
              </a:rPr>
              <a:t>If necessary, the challenger will be required to participate in a field survey providing access and support to the DOA staff</a:t>
            </a:r>
          </a:p>
          <a:p>
            <a:pPr marL="0" indent="0" algn="just">
              <a:lnSpc>
                <a:spcPct val="90000"/>
              </a:lnSpc>
              <a:spcAft>
                <a:spcPts val="600"/>
              </a:spcAft>
              <a:buNone/>
            </a:pPr>
            <a:endParaRPr lang="en-US" sz="2400" dirty="0">
              <a:solidFill>
                <a:schemeClr val="tx1"/>
              </a:solidFill>
            </a:endParaRPr>
          </a:p>
          <a:p>
            <a:pPr marL="0" indent="0" algn="just">
              <a:lnSpc>
                <a:spcPct val="90000"/>
              </a:lnSpc>
              <a:spcAft>
                <a:spcPts val="600"/>
              </a:spcAft>
              <a:buNone/>
            </a:pPr>
            <a:r>
              <a:rPr lang="en-US" sz="2400" dirty="0">
                <a:solidFill>
                  <a:schemeClr val="tx1"/>
                </a:solidFill>
              </a:rPr>
              <a:t>The challenger may be required to assist the DOA with </a:t>
            </a:r>
            <a:r>
              <a:rPr lang="en-US" sz="2400" dirty="0"/>
              <a:t>validation </a:t>
            </a:r>
            <a:r>
              <a:rPr lang="en-US" sz="2400" dirty="0">
                <a:solidFill>
                  <a:schemeClr val="tx1"/>
                </a:solidFill>
              </a:rPr>
              <a:t>tasks, such as:</a:t>
            </a:r>
          </a:p>
          <a:p>
            <a:pPr marL="342900" indent="-342900" algn="just">
              <a:lnSpc>
                <a:spcPct val="90000"/>
              </a:lnSpc>
              <a:spcAft>
                <a:spcPts val="600"/>
              </a:spcAft>
              <a:buFont typeface="Arial" panose="020B0604020202020204" pitchFamily="34" charset="0"/>
              <a:buChar char="•"/>
            </a:pPr>
            <a:r>
              <a:rPr lang="en-US" sz="2000" dirty="0">
                <a:solidFill>
                  <a:schemeClr val="tx1"/>
                </a:solidFill>
              </a:rPr>
              <a:t>On-site field inspection of the challenger’s infrastructure to verify submitted as-built documentation</a:t>
            </a:r>
          </a:p>
          <a:p>
            <a:pPr marL="342900" indent="-342900" algn="just">
              <a:lnSpc>
                <a:spcPct val="90000"/>
              </a:lnSpc>
              <a:spcAft>
                <a:spcPts val="600"/>
              </a:spcAft>
              <a:buFont typeface="Arial" panose="020B0604020202020204" pitchFamily="34" charset="0"/>
              <a:buChar char="•"/>
            </a:pPr>
            <a:r>
              <a:rPr lang="en-US" sz="2000" dirty="0">
                <a:solidFill>
                  <a:schemeClr val="tx1"/>
                </a:solidFill>
              </a:rPr>
              <a:t>On-site testing of the challenger network to verify submitted performance testing</a:t>
            </a:r>
          </a:p>
        </p:txBody>
      </p:sp>
    </p:spTree>
    <p:extLst>
      <p:ext uri="{BB962C8B-B14F-4D97-AF65-F5344CB8AC3E}">
        <p14:creationId xmlns:p14="http://schemas.microsoft.com/office/powerpoint/2010/main" val="1876428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SUBRECIPIENT AGREEMENT</a:t>
            </a:r>
          </a:p>
        </p:txBody>
      </p:sp>
      <p:sp>
        <p:nvSpPr>
          <p:cNvPr id="3" name="Subtitle 2">
            <a:extLst>
              <a:ext uri="{FF2B5EF4-FFF2-40B4-BE49-F238E27FC236}">
                <a16:creationId xmlns:a16="http://schemas.microsoft.com/office/drawing/2014/main" id="{92BB3818-3A2B-4C63-9BE9-B75C9557F1ED}"/>
              </a:ext>
            </a:extLst>
          </p:cNvPr>
          <p:cNvSpPr>
            <a:spLocks noGrp="1"/>
          </p:cNvSpPr>
          <p:nvPr>
            <p:ph type="subTitle" idx="1"/>
          </p:nvPr>
        </p:nvSpPr>
        <p:spPr>
          <a:xfrm>
            <a:off x="3483864" y="260470"/>
            <a:ext cx="9144000" cy="3337880"/>
          </a:xfrm>
        </p:spPr>
        <p:txBody>
          <a:bodyPr/>
          <a:lstStyle/>
          <a:p>
            <a:pPr algn="l"/>
            <a:r>
              <a:rPr lang="en-US" dirty="0">
                <a:effectLst/>
                <a:latin typeface="Arial" panose="020B0604020202020204" pitchFamily="34" charset="0"/>
                <a:ea typeface="Times New Roman" panose="02020603050405020304" pitchFamily="18" charset="0"/>
                <a:cs typeface="Arial" panose="020B0604020202020204" pitchFamily="34" charset="0"/>
              </a:rPr>
              <a:t>The Subrecipient shall comply with any </a:t>
            </a:r>
            <a:r>
              <a:rPr lang="en-US"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 Department of the Treasury</a:t>
            </a:r>
            <a:r>
              <a:rPr lang="en-US" dirty="0">
                <a:effectLst/>
                <a:latin typeface="Arial" panose="020B0604020202020204" pitchFamily="34" charset="0"/>
                <a:ea typeface="Times New Roman" panose="02020603050405020304" pitchFamily="18" charset="0"/>
                <a:cs typeface="Arial" panose="020B0604020202020204" pitchFamily="34" charset="0"/>
              </a:rPr>
              <a:t> or additional the Department reporting requirements necessary to comply with Connect Montana Act and ARPA.</a:t>
            </a:r>
            <a:endParaRPr lang="en-US" dirty="0">
              <a:latin typeface="Arial" panose="020B0604020202020204" pitchFamily="34" charset="0"/>
              <a:cs typeface="Arial" panose="020B0604020202020204" pitchFamily="34" charset="0"/>
            </a:endParaRPr>
          </a:p>
          <a:p>
            <a:pPr algn="l"/>
            <a:endParaRPr lang="en-US" dirty="0"/>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Penalties</a:t>
            </a:r>
          </a:p>
          <a:p>
            <a:pPr marL="800100" lvl="1" indent="-342900" algn="l">
              <a:buFont typeface="Arial" panose="020B0604020202020204" pitchFamily="34" charset="0"/>
              <a:buChar char="•"/>
            </a:pP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All penalties are limited to 100% of the allocation to the awardee under the </a:t>
            </a:r>
          </a:p>
          <a:p>
            <a:pPr lvl="1" algn="l"/>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1D1B11"/>
                </a:solidFill>
                <a:effectLst/>
                <a:latin typeface="Arial" panose="020B0604020202020204" pitchFamily="34" charset="0"/>
                <a:ea typeface="Times New Roman" panose="02020603050405020304" pitchFamily="18" charset="0"/>
                <a:cs typeface="Arial" panose="020B0604020202020204" pitchFamily="34" charset="0"/>
              </a:rPr>
              <a:t>ConnectMT</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Program's terms of agreement. </a:t>
            </a:r>
          </a:p>
          <a:p>
            <a:pPr lvl="1" algn="l"/>
            <a:endPar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l">
              <a:buFont typeface="Arial" panose="020B0604020202020204" pitchFamily="34" charset="0"/>
              <a:buChar char="•"/>
            </a:pP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The department may impose upon the awardee a penalty of up to 100% of the construction costs directly assignable to each identified service location </a:t>
            </a:r>
          </a:p>
          <a:p>
            <a:pPr lvl="1" algn="l"/>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(as defined by the following formula: total allocation / # of proposed locations) </a:t>
            </a:r>
          </a:p>
          <a:p>
            <a:pPr lvl="1" algn="l"/>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that fails to complete construction as agreed in the award.</a:t>
            </a:r>
          </a:p>
          <a:p>
            <a:pPr marL="800100" lvl="1" indent="-342900" algn="l">
              <a:buFont typeface="Arial" panose="020B0604020202020204" pitchFamily="34" charset="0"/>
              <a:buChar char="•"/>
            </a:pPr>
            <a:endPar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l">
              <a:buFont typeface="Arial" panose="020B0604020202020204" pitchFamily="34" charset="0"/>
              <a:buChar char="•"/>
            </a:pP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The department may impose upon the awardee a penalty of up to 100% the  </a:t>
            </a:r>
          </a:p>
          <a:p>
            <a:pPr lvl="1" algn="l"/>
            <a:r>
              <a:rPr lang="en-US" sz="1600" dirty="0">
                <a:solidFill>
                  <a:srgbClr val="1D1B11"/>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construction costs directly assignable for each completed buildout service location </a:t>
            </a:r>
          </a:p>
          <a:p>
            <a:pPr lvl="1" algn="l"/>
            <a:r>
              <a:rPr lang="en-US" sz="1600" dirty="0">
                <a:solidFill>
                  <a:srgbClr val="1D1B11"/>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(as defined by the following formula: total allocation / # of proposed locations) </a:t>
            </a:r>
          </a:p>
          <a:p>
            <a:pPr lvl="1" algn="l"/>
            <a:r>
              <a:rPr lang="en-US" sz="1600" dirty="0">
                <a:solidFill>
                  <a:srgbClr val="1D1B11"/>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that fails compliance review as a result of the following:</a:t>
            </a:r>
          </a:p>
          <a:p>
            <a:pPr marL="800100" lvl="1" indent="-342900" algn="l">
              <a:buFont typeface="Arial" panose="020B0604020202020204" pitchFamily="34" charset="0"/>
              <a:buChar char="•"/>
            </a:pPr>
            <a:endPar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l">
              <a:buFont typeface="Arial" panose="020B0604020202020204" pitchFamily="34" charset="0"/>
              <a:buChar char="•"/>
            </a:pP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Delivery speed (minimum download and upload with low latency).</a:t>
            </a:r>
          </a:p>
          <a:p>
            <a:pPr marL="800100" lvl="1" indent="-342900" algn="l">
              <a:buFont typeface="Arial" panose="020B0604020202020204" pitchFamily="34" charset="0"/>
              <a:buChar char="•"/>
            </a:pPr>
            <a:endPar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n-US" dirty="0"/>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14</a:t>
            </a:fld>
            <a:endParaRPr lang="en-US"/>
          </a:p>
        </p:txBody>
      </p:sp>
    </p:spTree>
    <p:extLst>
      <p:ext uri="{BB962C8B-B14F-4D97-AF65-F5344CB8AC3E}">
        <p14:creationId xmlns:p14="http://schemas.microsoft.com/office/powerpoint/2010/main" val="222613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SUBRECIPIENT AGREEMENT</a:t>
            </a:r>
          </a:p>
        </p:txBody>
      </p:sp>
      <p:sp>
        <p:nvSpPr>
          <p:cNvPr id="3" name="Subtitle 2">
            <a:extLst>
              <a:ext uri="{FF2B5EF4-FFF2-40B4-BE49-F238E27FC236}">
                <a16:creationId xmlns:a16="http://schemas.microsoft.com/office/drawing/2014/main" id="{92BB3818-3A2B-4C63-9BE9-B75C9557F1ED}"/>
              </a:ext>
            </a:extLst>
          </p:cNvPr>
          <p:cNvSpPr>
            <a:spLocks noGrp="1"/>
          </p:cNvSpPr>
          <p:nvPr>
            <p:ph type="subTitle" idx="1"/>
          </p:nvPr>
        </p:nvSpPr>
        <p:spPr>
          <a:xfrm>
            <a:off x="3483864" y="260470"/>
            <a:ext cx="9144000" cy="3337880"/>
          </a:xfrm>
        </p:spPr>
        <p:txBody>
          <a:body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Penalties (continued)</a:t>
            </a:r>
          </a:p>
          <a:p>
            <a:pPr marL="800100" lvl="1" indent="-342900" algn="l">
              <a:buFont typeface="Arial" panose="020B0604020202020204" pitchFamily="34" charset="0"/>
              <a:buChar char="•"/>
            </a:pP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Scoring chart points that were used as a basis for approval award allocation </a:t>
            </a:r>
          </a:p>
          <a:p>
            <a:pPr lvl="1" algn="l"/>
            <a:r>
              <a:rPr lang="en-US" sz="1600" dirty="0">
                <a:solidFill>
                  <a:srgbClr val="1D1B11"/>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throughout the compliance service period as identified through departmental </a:t>
            </a:r>
          </a:p>
          <a:p>
            <a:pPr lvl="1" algn="l"/>
            <a:r>
              <a:rPr lang="en-US" sz="1600" dirty="0">
                <a:solidFill>
                  <a:srgbClr val="1D1B11"/>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compliance reviews.</a:t>
            </a:r>
          </a:p>
          <a:p>
            <a:pPr lvl="1" algn="l"/>
            <a:endPar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gn="l">
              <a:buFont typeface="Arial" panose="020B0604020202020204" pitchFamily="34" charset="0"/>
              <a:buChar char="•"/>
            </a:pP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The department shall not impose penalties until the Communications Advisory Commission makes final determination of any penalties recommended by the </a:t>
            </a:r>
          </a:p>
          <a:p>
            <a:pPr lvl="1" algn="l"/>
            <a:r>
              <a:rPr lang="en-US" sz="1600" dirty="0">
                <a:solidFill>
                  <a:srgbClr val="1D1B11"/>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1D1B11"/>
                </a:solidFill>
                <a:effectLst/>
                <a:latin typeface="Arial" panose="020B0604020202020204" pitchFamily="34" charset="0"/>
                <a:ea typeface="Times New Roman" panose="02020603050405020304" pitchFamily="18" charset="0"/>
                <a:cs typeface="Arial" panose="020B0604020202020204" pitchFamily="34" charset="0"/>
              </a:rPr>
              <a:t>ConnectMT</a:t>
            </a:r>
            <a:r>
              <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Program throughout the compliance period.</a:t>
            </a:r>
          </a:p>
          <a:p>
            <a:pPr marL="800100" lvl="1" indent="-342900" algn="l">
              <a:buFont typeface="Arial" panose="020B0604020202020204" pitchFamily="34" charset="0"/>
              <a:buChar char="•"/>
            </a:pPr>
            <a:endParaRPr lang="en-US" sz="16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Force Majeure</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Price Increases </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Federal awards may be taxable as income</a:t>
            </a:r>
          </a:p>
          <a:p>
            <a:pPr lvl="1"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Buy American</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Permitting Compliance / Due Diligence</a:t>
            </a:r>
          </a:p>
          <a:p>
            <a:pPr algn="l"/>
            <a:endParaRPr lang="en-US" dirty="0"/>
          </a:p>
          <a:p>
            <a:pPr algn="l"/>
            <a:endParaRPr lang="en-US" dirty="0"/>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15</a:t>
            </a:fld>
            <a:endParaRPr lang="en-US"/>
          </a:p>
        </p:txBody>
      </p:sp>
    </p:spTree>
    <p:extLst>
      <p:ext uri="{BB962C8B-B14F-4D97-AF65-F5344CB8AC3E}">
        <p14:creationId xmlns:p14="http://schemas.microsoft.com/office/powerpoint/2010/main" val="182701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421055" y="971481"/>
            <a:ext cx="4165740" cy="2457519"/>
          </a:xfrm>
        </p:spPr>
        <p:txBody>
          <a:bodyPr/>
          <a:lstStyle/>
          <a:p>
            <a:r>
              <a:rPr lang="en-US" sz="2800" b="1" dirty="0">
                <a:solidFill>
                  <a:schemeClr val="bg1"/>
                </a:solidFill>
                <a:latin typeface="Arial" panose="020B0604020202020204" pitchFamily="34" charset="0"/>
                <a:cs typeface="Arial" panose="020B0604020202020204" pitchFamily="34" charset="0"/>
              </a:rPr>
              <a:t>REIMBURSEMENT PROCESS</a:t>
            </a:r>
          </a:p>
        </p:txBody>
      </p:sp>
      <p:sp>
        <p:nvSpPr>
          <p:cNvPr id="3" name="Subtitle 2">
            <a:extLst>
              <a:ext uri="{FF2B5EF4-FFF2-40B4-BE49-F238E27FC236}">
                <a16:creationId xmlns:a16="http://schemas.microsoft.com/office/drawing/2014/main" id="{92BB3818-3A2B-4C63-9BE9-B75C9557F1ED}"/>
              </a:ext>
            </a:extLst>
          </p:cNvPr>
          <p:cNvSpPr>
            <a:spLocks noGrp="1"/>
          </p:cNvSpPr>
          <p:nvPr>
            <p:ph type="subTitle" idx="1"/>
          </p:nvPr>
        </p:nvSpPr>
        <p:spPr>
          <a:xfrm>
            <a:off x="3490700" y="544478"/>
            <a:ext cx="9144000" cy="5755654"/>
          </a:xfrm>
        </p:spPr>
        <p:txBody>
          <a:bodyPr/>
          <a:lstStyle/>
          <a:p>
            <a:pPr marL="0" lvl="1" algn="l"/>
            <a:endParaRPr lang="en-US" sz="2200" dirty="0">
              <a:solidFill>
                <a:srgbClr val="C00000"/>
              </a:solidFill>
              <a:latin typeface="Arial" panose="020B0604020202020204" pitchFamily="34" charset="0"/>
              <a:cs typeface="Arial" panose="020B0604020202020204" pitchFamily="34" charset="0"/>
            </a:endParaRPr>
          </a:p>
          <a:p>
            <a:pPr marL="0" lvl="1" algn="l"/>
            <a:r>
              <a:rPr lang="en-US" dirty="0">
                <a:latin typeface="Arial" panose="020B0604020202020204" pitchFamily="34" charset="0"/>
                <a:cs typeface="Arial" panose="020B0604020202020204" pitchFamily="34" charset="0"/>
              </a:rPr>
              <a:t>Online Reimbursement Requests through </a:t>
            </a:r>
            <a:r>
              <a:rPr lang="en-US" dirty="0">
                <a:solidFill>
                  <a:srgbClr val="C00000"/>
                </a:solidFill>
                <a:latin typeface="Arial" panose="020B0604020202020204" pitchFamily="34" charset="0"/>
                <a:cs typeface="Arial" panose="020B0604020202020204" pitchFamily="34" charset="0"/>
                <a:hlinkClick r:id="rId2"/>
              </a:rPr>
              <a:t>http://www.connectmt.gov</a:t>
            </a:r>
            <a:endParaRPr lang="en-US" dirty="0">
              <a:solidFill>
                <a:srgbClr val="C00000"/>
              </a:solidFill>
              <a:latin typeface="Arial" panose="020B0604020202020204" pitchFamily="34" charset="0"/>
              <a:cs typeface="Arial" panose="020B0604020202020204" pitchFamily="34" charset="0"/>
            </a:endParaRPr>
          </a:p>
          <a:p>
            <a:pPr marL="0" indent="0" algn="l">
              <a:lnSpc>
                <a:spcPct val="90000"/>
              </a:lnSpc>
              <a:buNone/>
            </a:pPr>
            <a:endParaRPr lang="en-US" sz="2000" dirty="0">
              <a:solidFill>
                <a:schemeClr val="tx1"/>
              </a:solidFill>
              <a:latin typeface="Arial" panose="020B0604020202020204" pitchFamily="34" charset="0"/>
              <a:cs typeface="Arial" panose="020B0604020202020204" pitchFamily="34" charset="0"/>
            </a:endParaRPr>
          </a:p>
          <a:p>
            <a:pPr marL="0" indent="0" algn="l">
              <a:lnSpc>
                <a:spcPct val="90000"/>
              </a:lnSpc>
              <a:buNone/>
            </a:pPr>
            <a:r>
              <a:rPr lang="en-US" sz="2000" dirty="0">
                <a:solidFill>
                  <a:schemeClr val="tx1"/>
                </a:solidFill>
                <a:latin typeface="Arial" panose="020B0604020202020204" pitchFamily="34" charset="0"/>
                <a:cs typeface="Arial" panose="020B0604020202020204" pitchFamily="34" charset="0"/>
              </a:rPr>
              <a:t>Eligible Costs can only be incurred after the award contract is granted</a:t>
            </a:r>
          </a:p>
          <a:p>
            <a:pPr marL="384048" lvl="2" indent="-228600" algn="l">
              <a:lnSpc>
                <a:spcPct val="90000"/>
              </a:lnSpc>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No pre-application expenses</a:t>
            </a:r>
          </a:p>
          <a:p>
            <a:pPr marL="0" lvl="1" indent="-301752" algn="l">
              <a:buFont typeface="Arial" panose="020B0604020202020204" pitchFamily="34" charset="0"/>
              <a:buChar char="•"/>
            </a:pPr>
            <a:endParaRPr lang="en-US" dirty="0">
              <a:solidFill>
                <a:srgbClr val="C00000"/>
              </a:solidFill>
              <a:latin typeface="Arial" panose="020B0604020202020204" pitchFamily="34" charset="0"/>
              <a:cs typeface="Arial" panose="020B0604020202020204" pitchFamily="34" charset="0"/>
            </a:endParaRPr>
          </a:p>
          <a:p>
            <a:pPr marL="0" lvl="1" algn="l"/>
            <a:r>
              <a:rPr lang="en-US" dirty="0">
                <a:latin typeface="Arial" panose="020B0604020202020204" pitchFamily="34" charset="0"/>
                <a:cs typeface="Arial" panose="020B0604020202020204" pitchFamily="34" charset="0"/>
              </a:rPr>
              <a:t>Monthly Pro Rata</a:t>
            </a:r>
          </a:p>
          <a:p>
            <a:pPr marL="0" lvl="1" algn="l"/>
            <a:endParaRPr lang="en-US" dirty="0">
              <a:solidFill>
                <a:srgbClr val="C00000"/>
              </a:solidFill>
              <a:latin typeface="Arial" panose="020B0604020202020204" pitchFamily="34" charset="0"/>
              <a:cs typeface="Arial" panose="020B0604020202020204" pitchFamily="34" charset="0"/>
            </a:endParaRPr>
          </a:p>
          <a:p>
            <a:pPr marL="0" lvl="1" algn="l"/>
            <a:r>
              <a:rPr lang="en-US" dirty="0">
                <a:effectLst/>
                <a:latin typeface="Arial" panose="020B0604020202020204" pitchFamily="34" charset="0"/>
                <a:ea typeface="Calibri" panose="020F0502020204030204" pitchFamily="34" charset="0"/>
                <a:cs typeface="Arial" panose="020B0604020202020204" pitchFamily="34" charset="0"/>
              </a:rPr>
              <a:t>Department -- (15) working days to process a request for reimbursement</a:t>
            </a:r>
          </a:p>
          <a:p>
            <a:pPr marL="0" lvl="1" algn="l"/>
            <a:endParaRPr lang="en-US" dirty="0">
              <a:effectLst/>
              <a:latin typeface="Arial" panose="020B0604020202020204" pitchFamily="34" charset="0"/>
              <a:ea typeface="Calibri" panose="020F0502020204030204" pitchFamily="34" charset="0"/>
              <a:cs typeface="Arial" panose="020B0604020202020204" pitchFamily="34" charset="0"/>
            </a:endParaRPr>
          </a:p>
          <a:p>
            <a:pPr marL="0" lvl="1" algn="l"/>
            <a:r>
              <a:rPr lang="en-US" dirty="0">
                <a:effectLst/>
                <a:latin typeface="Arial" panose="020B0604020202020204" pitchFamily="34" charset="0"/>
                <a:ea typeface="Calibri" panose="020F0502020204030204" pitchFamily="34" charset="0"/>
                <a:cs typeface="Arial" panose="020B0604020202020204" pitchFamily="34" charset="0"/>
              </a:rPr>
              <a:t>Subrecipient shall provide banking information before or at the time of </a:t>
            </a:r>
          </a:p>
          <a:p>
            <a:pPr marL="0" lvl="1" algn="l"/>
            <a:r>
              <a:rPr lang="en-US" dirty="0">
                <a:effectLst/>
                <a:latin typeface="Arial" panose="020B0604020202020204" pitchFamily="34" charset="0"/>
                <a:ea typeface="Calibri" panose="020F0502020204030204" pitchFamily="34" charset="0"/>
                <a:cs typeface="Arial" panose="020B0604020202020204" pitchFamily="34" charset="0"/>
              </a:rPr>
              <a:t>Contract execution in order to facilitate electronic funds transfer (EFT) payments. </a:t>
            </a:r>
          </a:p>
          <a:p>
            <a:pPr marL="0" lvl="1" algn="l"/>
            <a:endParaRPr lang="en-US" dirty="0">
              <a:solidFill>
                <a:srgbClr val="C00000"/>
              </a:solidFill>
              <a:latin typeface="Arial" panose="020B0604020202020204" pitchFamily="34" charset="0"/>
              <a:cs typeface="Arial" panose="020B0604020202020204" pitchFamily="34" charset="0"/>
            </a:endParaRPr>
          </a:p>
          <a:p>
            <a:pPr marL="0" lvl="1" algn="l"/>
            <a:r>
              <a:rPr lang="en-US" dirty="0">
                <a:latin typeface="Arial" panose="020B0604020202020204" pitchFamily="34" charset="0"/>
                <a:cs typeface="Arial" panose="020B0604020202020204" pitchFamily="34" charset="0"/>
              </a:rPr>
              <a:t>Department may, in addition to the remedies available at law or in this </a:t>
            </a:r>
          </a:p>
          <a:p>
            <a:pPr marL="0" lvl="1" algn="l"/>
            <a:r>
              <a:rPr lang="en-US" dirty="0">
                <a:latin typeface="Arial" panose="020B0604020202020204" pitchFamily="34" charset="0"/>
                <a:cs typeface="Arial" panose="020B0604020202020204" pitchFamily="34" charset="0"/>
              </a:rPr>
              <a:t>Contract, withhold reimbursement to the Subrecipient until such time as the Department and the Subrecipient agree on a plan to remedy the deficiency. </a:t>
            </a:r>
          </a:p>
          <a:p>
            <a:pPr marL="0" lvl="1" algn="l"/>
            <a:endParaRPr lang="en-US" dirty="0">
              <a:solidFill>
                <a:srgbClr val="C00000"/>
              </a:solidFill>
              <a:latin typeface="Arial" panose="020B0604020202020204" pitchFamily="34" charset="0"/>
              <a:cs typeface="Arial" panose="020B0604020202020204" pitchFamily="34" charset="0"/>
            </a:endParaRPr>
          </a:p>
          <a:p>
            <a:pPr marL="0" lvl="1" indent="-301752" algn="l">
              <a:buFont typeface="Arial" panose="020B0604020202020204" pitchFamily="34" charset="0"/>
              <a:buChar char="•"/>
            </a:pPr>
            <a:endParaRPr lang="en-US" dirty="0">
              <a:solidFill>
                <a:srgbClr val="C00000"/>
              </a:solidFill>
              <a:latin typeface="Arial" panose="020B0604020202020204" pitchFamily="34" charset="0"/>
              <a:cs typeface="Arial" panose="020B0604020202020204" pitchFamily="34" charset="0"/>
            </a:endParaRPr>
          </a:p>
          <a:p>
            <a:pPr marL="384048" lvl="2" indent="-228600" algn="l">
              <a:lnSpc>
                <a:spcPct val="90000"/>
              </a:lnSpc>
              <a:buFont typeface="Arial" panose="020B0604020202020204" pitchFamily="34" charset="0"/>
              <a:buChar char="•"/>
            </a:pPr>
            <a:endParaRPr lang="en-US" sz="2000" dirty="0">
              <a:solidFill>
                <a:srgbClr val="C00000"/>
              </a:solidFill>
              <a:latin typeface="Arial" panose="020B0604020202020204" pitchFamily="34" charset="0"/>
              <a:cs typeface="Arial" panose="020B0604020202020204" pitchFamily="34" charset="0"/>
            </a:endParaRPr>
          </a:p>
          <a:p>
            <a:pPr marL="0" lvl="1" algn="l"/>
            <a:endParaRPr lang="en-US" dirty="0">
              <a:solidFill>
                <a:srgbClr val="C00000"/>
              </a:solidFill>
              <a:latin typeface="Arial" panose="020B0604020202020204" pitchFamily="34" charset="0"/>
              <a:cs typeface="Arial" panose="020B0604020202020204" pitchFamily="34" charset="0"/>
            </a:endParaRPr>
          </a:p>
          <a:p>
            <a:pPr marL="0" lvl="1" algn="l"/>
            <a:endParaRPr lang="en-US" dirty="0">
              <a:solidFill>
                <a:srgbClr val="C00000"/>
              </a:solidFill>
              <a:latin typeface="Arial" panose="020B0604020202020204" pitchFamily="34" charset="0"/>
              <a:cs typeface="Arial" panose="020B0604020202020204" pitchFamily="34" charset="0"/>
            </a:endParaRPr>
          </a:p>
          <a:p>
            <a:pPr marL="0" lvl="1" algn="l"/>
            <a:endParaRPr lang="en-US" dirty="0">
              <a:solidFill>
                <a:srgbClr val="C00000"/>
              </a:solidFill>
              <a:latin typeface="Arial" panose="020B0604020202020204" pitchFamily="34" charset="0"/>
              <a:cs typeface="Arial" panose="020B0604020202020204" pitchFamily="34" charset="0"/>
            </a:endParaRPr>
          </a:p>
          <a:p>
            <a:pPr marL="0" lvl="1" algn="l"/>
            <a:endParaRPr lang="en-US" dirty="0">
              <a:solidFill>
                <a:srgbClr val="C00000"/>
              </a:solidFill>
              <a:latin typeface="Arial" panose="020B0604020202020204" pitchFamily="34" charset="0"/>
              <a:cs typeface="Arial" panose="020B0604020202020204" pitchFamily="34" charset="0"/>
            </a:endParaRPr>
          </a:p>
          <a:p>
            <a:pPr marL="0" lvl="1" algn="l"/>
            <a:r>
              <a:rPr lang="en-US" dirty="0">
                <a:solidFill>
                  <a:srgbClr val="C00000"/>
                </a:solidFill>
                <a:latin typeface="Arial" panose="020B0604020202020204" pitchFamily="34" charset="0"/>
                <a:cs typeface="Arial" panose="020B0604020202020204" pitchFamily="34" charset="0"/>
              </a:rPr>
              <a:t>	 </a:t>
            </a:r>
          </a:p>
          <a:p>
            <a:pPr marL="0" lvl="1" algn="l"/>
            <a:endParaRPr lang="en-US" dirty="0">
              <a:solidFill>
                <a:srgbClr val="C00000"/>
              </a:solidFill>
              <a:latin typeface="Arial" panose="020B0604020202020204" pitchFamily="34" charset="0"/>
              <a:cs typeface="Arial" panose="020B0604020202020204" pitchFamily="34" charset="0"/>
            </a:endParaRPr>
          </a:p>
          <a:p>
            <a:pPr marL="0" lvl="1" algn="l"/>
            <a:endParaRPr lang="en-US" dirty="0">
              <a:solidFill>
                <a:srgbClr val="C00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16</a:t>
            </a:fld>
            <a:endParaRPr lang="en-US"/>
          </a:p>
        </p:txBody>
      </p:sp>
    </p:spTree>
    <p:extLst>
      <p:ext uri="{BB962C8B-B14F-4D97-AF65-F5344CB8AC3E}">
        <p14:creationId xmlns:p14="http://schemas.microsoft.com/office/powerpoint/2010/main" val="264149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5DBD0-FAB5-43DB-B67E-883E49FFEF8F}"/>
              </a:ext>
            </a:extLst>
          </p:cNvPr>
          <p:cNvSpPr txBox="1"/>
          <p:nvPr/>
        </p:nvSpPr>
        <p:spPr>
          <a:xfrm>
            <a:off x="3072819" y="75470"/>
            <a:ext cx="8689413" cy="5535746"/>
          </a:xfrm>
          <a:prstGeom prst="rect">
            <a:avLst/>
          </a:prstGeom>
          <a:noFill/>
        </p:spPr>
        <p:txBody>
          <a:bodyPr wrap="square" rtlCol="0">
            <a:spAutoFit/>
          </a:bodyPr>
          <a:lstStyle/>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			</a:t>
            </a:r>
          </a:p>
          <a:p>
            <a:pPr marL="1143000" marR="0" indent="-457200" algn="just">
              <a:lnSpc>
                <a:spcPct val="107000"/>
              </a:lnSpc>
              <a:spcBef>
                <a:spcPts val="0"/>
              </a:spcBef>
              <a:spcAft>
                <a:spcPts val="0"/>
              </a:spcAft>
              <a:tabLst>
                <a:tab pos="11430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Quarterly Report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1143000" marR="0" indent="-457200" algn="just">
              <a:lnSpc>
                <a:spcPct val="107000"/>
              </a:lnSpc>
              <a:spcBef>
                <a:spcPts val="0"/>
              </a:spcBef>
              <a:spcAft>
                <a:spcPts val="0"/>
              </a:spcAft>
              <a:tabLst>
                <a:tab pos="11430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1143000" marR="0" indent="-457200" algn="just">
              <a:lnSpc>
                <a:spcPct val="107000"/>
              </a:lnSpc>
              <a:spcBef>
                <a:spcPts val="0"/>
              </a:spcBef>
              <a:spcAft>
                <a:spcPts val="0"/>
              </a:spcAft>
              <a:tabLst>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No later than thirty (30) calendar days after the end of each calendar year quarter during the period in which allocation funds are available for expenditure, the Subrecipient must submit to the Department utilizing the Department’s online reporting system, the following information: </a:t>
            </a:r>
          </a:p>
          <a:p>
            <a:pPr marL="1143000" marR="0" indent="-457200" algn="just">
              <a:lnSpc>
                <a:spcPct val="107000"/>
              </a:lnSpc>
              <a:spcBef>
                <a:spcPts val="0"/>
              </a:spcBef>
              <a:spcAft>
                <a:spcPts val="0"/>
              </a:spcAft>
              <a:tabLst>
                <a:tab pos="11430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1143000" marR="0" indent="-457200" algn="just">
              <a:lnSpc>
                <a:spcPct val="107000"/>
              </a:lnSpc>
              <a:spcBef>
                <a:spcPts val="0"/>
              </a:spcBef>
              <a:spcAft>
                <a:spcPts val="0"/>
              </a:spcAft>
              <a:tabLst>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(awaiting U.S. Treasury guidance)</a:t>
            </a:r>
          </a:p>
          <a:p>
            <a:pPr marL="1143000" marR="0" indent="-457200" algn="just">
              <a:lnSpc>
                <a:spcPct val="107000"/>
              </a:lnSpc>
              <a:spcBef>
                <a:spcPts val="0"/>
              </a:spcBef>
              <a:spcAft>
                <a:spcPts val="0"/>
              </a:spcAft>
              <a:tabLst>
                <a:tab pos="11430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1143000" marR="0" indent="-457200" algn="just">
              <a:lnSpc>
                <a:spcPct val="107000"/>
              </a:lnSpc>
              <a:spcBef>
                <a:spcPts val="0"/>
              </a:spcBef>
              <a:spcAft>
                <a:spcPts val="0"/>
              </a:spcAft>
              <a:tabLst>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addition, the Subrecipient must provide the Department with such other reports concerning the financial condition or operation of the Subrecipient, including its Subsidiaries, as the Department may request.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5001883-5C83-4054-9AD3-EC4987160FA2}"/>
              </a:ext>
            </a:extLst>
          </p:cNvPr>
          <p:cNvSpPr txBox="1"/>
          <p:nvPr/>
        </p:nvSpPr>
        <p:spPr>
          <a:xfrm>
            <a:off x="337351" y="2379216"/>
            <a:ext cx="2796465"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REPORTING REQUIREMENTS</a:t>
            </a:r>
          </a:p>
        </p:txBody>
      </p:sp>
      <p:pic>
        <p:nvPicPr>
          <p:cNvPr id="7" name="Picture 6" descr="Logo&#10;&#10;Description automatically generated">
            <a:extLst>
              <a:ext uri="{FF2B5EF4-FFF2-40B4-BE49-F238E27FC236}">
                <a16:creationId xmlns:a16="http://schemas.microsoft.com/office/drawing/2014/main" id="{41582E88-ABC8-42B9-B289-CBB6F66E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298806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5DBD0-FAB5-43DB-B67E-883E49FFEF8F}"/>
              </a:ext>
            </a:extLst>
          </p:cNvPr>
          <p:cNvSpPr txBox="1"/>
          <p:nvPr/>
        </p:nvSpPr>
        <p:spPr>
          <a:xfrm>
            <a:off x="3348447" y="75470"/>
            <a:ext cx="8689413" cy="6294544"/>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	</a:t>
            </a:r>
          </a:p>
          <a:p>
            <a:pPr marL="0" marR="0" algn="just">
              <a:lnSpc>
                <a:spcPct val="107000"/>
              </a:lnSpc>
              <a:spcBef>
                <a:spcPts val="0"/>
              </a:spcBef>
              <a:spcAft>
                <a:spcPts val="0"/>
              </a:spcAft>
              <a:tabLst>
                <a:tab pos="6858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Annual Performance Report.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tabLst>
                <a:tab pos="685800" algn="l"/>
              </a:tabLs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3 years starting the first January 31</a:t>
            </a:r>
            <a:r>
              <a:rPr lang="en-US" sz="20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US" sz="2000" dirty="0">
                <a:effectLst/>
                <a:latin typeface="Arial" panose="020B0604020202020204" pitchFamily="34" charset="0"/>
                <a:ea typeface="Times New Roman" panose="02020603050405020304" pitchFamily="18" charset="0"/>
                <a:cs typeface="Arial" panose="020B0604020202020204" pitchFamily="34" charset="0"/>
              </a:rPr>
              <a:t> after Project Completion, the Subrecipient must submit the following information utilizing the Department’s online reporting system:</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tabLst>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romanLcParenBoth"/>
              <a:tabLst>
                <a:tab pos="1143000" algn="l"/>
              </a:tabLst>
            </a:pPr>
            <a:r>
              <a:rPr lang="en-US" sz="20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existing network service improvements and facility upgrades, as well as new equipment and capacity enhancements that support high-speed broadband access for educational institutions, health care providers, and public safety service providers</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lnSpc>
                <a:spcPct val="107000"/>
              </a:lnSpc>
              <a:spcBef>
                <a:spcPts val="0"/>
              </a:spcBef>
              <a:spcAft>
                <a:spcPts val="0"/>
              </a:spcAft>
              <a:buFont typeface="+mj-lt"/>
              <a:buAutoNum type="romanLcParenBoth"/>
              <a:tabLst>
                <a:tab pos="11430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romanLcParenBoth"/>
              <a:tabLst>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estimated number of end users who are currently using or forecasted to use the new or upgraded infrastructure;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romanLcParenBoth"/>
              <a:tabLst>
                <a:tab pos="11430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romanLcParenBoth"/>
              <a:tabLst>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progress towards fulfilling the objectives for which the assistance was allocated;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mj-lt"/>
              <a:buAutoNum type="romanLcParenBoth"/>
              <a:tabLst>
                <a:tab pos="11430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07000"/>
              </a:lnSpc>
              <a:spcBef>
                <a:spcPts val="0"/>
              </a:spcBef>
              <a:spcAft>
                <a:spcPts val="0"/>
              </a:spcAft>
              <a:tabLst>
                <a:tab pos="11430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5001883-5C83-4054-9AD3-EC4987160FA2}"/>
              </a:ext>
            </a:extLst>
          </p:cNvPr>
          <p:cNvSpPr txBox="1"/>
          <p:nvPr/>
        </p:nvSpPr>
        <p:spPr>
          <a:xfrm>
            <a:off x="337351" y="2379216"/>
            <a:ext cx="2796465"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REPORTING REQUIREMENTS</a:t>
            </a:r>
          </a:p>
        </p:txBody>
      </p:sp>
      <p:pic>
        <p:nvPicPr>
          <p:cNvPr id="7" name="Picture 6" descr="Logo&#10;&#10;Description automatically generated">
            <a:extLst>
              <a:ext uri="{FF2B5EF4-FFF2-40B4-BE49-F238E27FC236}">
                <a16:creationId xmlns:a16="http://schemas.microsoft.com/office/drawing/2014/main" id="{41582E88-ABC8-42B9-B289-CBB6F66E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83181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5DBD0-FAB5-43DB-B67E-883E49FFEF8F}"/>
              </a:ext>
            </a:extLst>
          </p:cNvPr>
          <p:cNvSpPr txBox="1"/>
          <p:nvPr/>
        </p:nvSpPr>
        <p:spPr>
          <a:xfrm>
            <a:off x="3348447" y="75470"/>
            <a:ext cx="8689413" cy="7092391"/>
          </a:xfrm>
          <a:prstGeom prst="rect">
            <a:avLst/>
          </a:prstGeom>
          <a:noFill/>
        </p:spPr>
        <p:txBody>
          <a:bodyPr wrap="square" rtlCol="0">
            <a:spAutoFit/>
          </a:bodyPr>
          <a:lstStyle/>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			</a:t>
            </a:r>
          </a:p>
          <a:p>
            <a:pPr marL="0" marR="0" algn="just">
              <a:lnSpc>
                <a:spcPct val="107000"/>
              </a:lnSpc>
              <a:spcBef>
                <a:spcPts val="0"/>
              </a:spcBef>
              <a:spcAft>
                <a:spcPts val="0"/>
              </a:spcAft>
              <a:tabLst>
                <a:tab pos="6858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Annual Performance Report (continued)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tabLst>
                <a:tab pos="6858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(v) the speed and average price of the most subscribed tier of the Subrecipient’s broadband service offerings in the Project’s service area; and</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tabLst>
                <a:tab pos="6858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tabLst>
                <a:tab pos="6858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(v</a:t>
            </a:r>
            <a:r>
              <a:rPr lang="en-US" sz="2000" dirty="0">
                <a:latin typeface="Arial" panose="020B0604020202020204" pitchFamily="34" charset="0"/>
                <a:ea typeface="Times New Roman" panose="02020603050405020304" pitchFamily="18" charset="0"/>
                <a:cs typeface="Arial" panose="020B0604020202020204" pitchFamily="34" charset="0"/>
              </a:rPr>
              <a:t>i) </a:t>
            </a:r>
            <a:r>
              <a:rPr lang="en-US" sz="2000" dirty="0">
                <a:effectLst/>
                <a:latin typeface="Arial" panose="020B0604020202020204" pitchFamily="34" charset="0"/>
                <a:ea typeface="Times New Roman" panose="02020603050405020304" pitchFamily="18" charset="0"/>
                <a:cs typeface="Arial" panose="020B0604020202020204" pitchFamily="34" charset="0"/>
              </a:rPr>
              <a:t>the average price of broadband service in the Project’s service area.</a:t>
            </a:r>
          </a:p>
          <a:p>
            <a:pPr algn="just">
              <a:lnSpc>
                <a:spcPct val="107000"/>
              </a:lnSpc>
              <a:tabLst>
                <a:tab pos="68580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tabLst>
                <a:tab pos="685800" algn="l"/>
              </a:tabLst>
            </a:pPr>
            <a:r>
              <a:rPr lang="en-US" sz="2000" dirty="0">
                <a:effectLst/>
                <a:latin typeface="Arial" panose="020B0604020202020204" pitchFamily="34" charset="0"/>
                <a:ea typeface="Calibri" panose="020F0502020204030204" pitchFamily="34" charset="0"/>
                <a:cs typeface="Arial" panose="020B0604020202020204" pitchFamily="34" charset="0"/>
              </a:rPr>
              <a:t>(v) Audited Financial Statements IAW federal regulatory requirements.</a:t>
            </a:r>
          </a:p>
          <a:p>
            <a:endParaRPr lang="en-US" sz="2000" i="1" dirty="0">
              <a:latin typeface="Times New Roman" panose="02020603050405020304" pitchFamily="18" charset="0"/>
              <a:ea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cs typeface="Arial" panose="020B0604020202020204" pitchFamily="34" charset="0"/>
              </a:rPr>
              <a:t>Annual Map Reporting</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No later than thirty (30) calendar days after the end of the Calendar Year, the Subrecipient shall be required to submit annually updated Approved Project Service Area(s) maps through the Department’s online mapping tool showing the areas where construction has been completed and geospatial location of residences and businesses that are receiving new broadband service until the entire Approved Project Service Area can receive the broadband service.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5001883-5C83-4054-9AD3-EC4987160FA2}"/>
              </a:ext>
            </a:extLst>
          </p:cNvPr>
          <p:cNvSpPr txBox="1"/>
          <p:nvPr/>
        </p:nvSpPr>
        <p:spPr>
          <a:xfrm>
            <a:off x="337351" y="2379216"/>
            <a:ext cx="2796465"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REPORTING REQUIREMENTS</a:t>
            </a:r>
          </a:p>
        </p:txBody>
      </p:sp>
      <p:pic>
        <p:nvPicPr>
          <p:cNvPr id="7" name="Picture 6" descr="Logo&#10;&#10;Description automatically generated">
            <a:extLst>
              <a:ext uri="{FF2B5EF4-FFF2-40B4-BE49-F238E27FC236}">
                <a16:creationId xmlns:a16="http://schemas.microsoft.com/office/drawing/2014/main" id="{41582E88-ABC8-42B9-B289-CBB6F66E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384299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05BB883-3A1E-4AF2-9C9B-8523D3FEFBA6}"/>
              </a:ext>
            </a:extLst>
          </p:cNvPr>
          <p:cNvSpPr txBox="1"/>
          <p:nvPr/>
        </p:nvSpPr>
        <p:spPr>
          <a:xfrm>
            <a:off x="577558" y="2633023"/>
            <a:ext cx="3201366" cy="147236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kern="1200" dirty="0">
                <a:solidFill>
                  <a:srgbClr val="FFFFFF"/>
                </a:solidFill>
                <a:latin typeface="Arial" panose="020B0604020202020204" pitchFamily="34" charset="0"/>
                <a:ea typeface="+mj-ea"/>
                <a:cs typeface="Arial" panose="020B0604020202020204" pitchFamily="34" charset="0"/>
              </a:rPr>
              <a:t>MORNING AGENDA</a:t>
            </a:r>
          </a:p>
        </p:txBody>
      </p:sp>
      <p:sp>
        <p:nvSpPr>
          <p:cNvPr id="4" name="TextBox 3">
            <a:extLst>
              <a:ext uri="{FF2B5EF4-FFF2-40B4-BE49-F238E27FC236}">
                <a16:creationId xmlns:a16="http://schemas.microsoft.com/office/drawing/2014/main" id="{50915FCE-EE8D-4FC2-904D-CE54A514F31D}"/>
              </a:ext>
            </a:extLst>
          </p:cNvPr>
          <p:cNvSpPr txBox="1"/>
          <p:nvPr/>
        </p:nvSpPr>
        <p:spPr>
          <a:xfrm>
            <a:off x="4014931" y="881426"/>
            <a:ext cx="8278473" cy="5223977"/>
          </a:xfrm>
          <a:prstGeom prst="rect">
            <a:avLst/>
          </a:prstGeom>
        </p:spPr>
        <p:txBody>
          <a:bodyPr vert="horz" lIns="91440" tIns="45720" rIns="91440" bIns="45720" rtlCol="0" anchor="ctr">
            <a:normAutofit/>
          </a:bodyPr>
          <a:lstStyle/>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Introduction					</a:t>
            </a:r>
            <a:r>
              <a:rPr lang="en-US" sz="1550" i="1" dirty="0">
                <a:latin typeface="Arial" panose="020B0604020202020204" pitchFamily="34" charset="0"/>
                <a:cs typeface="Arial" panose="020B0604020202020204" pitchFamily="34" charset="0"/>
              </a:rPr>
              <a:t>Chad Rupe </a:t>
            </a:r>
          </a:p>
          <a:p>
            <a:pPr marL="57150" indent="-285750">
              <a:lnSpc>
                <a:spcPct val="90000"/>
              </a:lnSpc>
              <a:spcAft>
                <a:spcPts val="600"/>
              </a:spcAft>
              <a:buFont typeface="Wingdings" panose="05000000000000000000" pitchFamily="2" charset="2"/>
              <a:buChar char="ü"/>
            </a:pPr>
            <a:endParaRPr lang="en-US" sz="1550" b="1" i="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Website					</a:t>
            </a:r>
            <a:r>
              <a:rPr lang="en-US" sz="1550" i="1" dirty="0">
                <a:latin typeface="Arial" panose="020B0604020202020204" pitchFamily="34" charset="0"/>
                <a:cs typeface="Arial" panose="020B0604020202020204" pitchFamily="34" charset="0"/>
              </a:rPr>
              <a:t>Chad Rupe </a:t>
            </a:r>
          </a:p>
          <a:p>
            <a:pPr marL="57150" indent="-285750">
              <a:lnSpc>
                <a:spcPct val="90000"/>
              </a:lnSpc>
              <a:spcAft>
                <a:spcPts val="600"/>
              </a:spcAft>
              <a:buFont typeface="Wingdings" panose="05000000000000000000" pitchFamily="2" charset="2"/>
              <a:buChar char="ü"/>
            </a:pPr>
            <a:endParaRPr lang="en-US" sz="1550" b="1" i="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Challenge Process				</a:t>
            </a:r>
            <a:r>
              <a:rPr lang="en-US" sz="1550" i="1" dirty="0">
                <a:latin typeface="Arial" panose="020B0604020202020204" pitchFamily="34" charset="0"/>
                <a:cs typeface="Arial" panose="020B0604020202020204" pitchFamily="34" charset="0"/>
              </a:rPr>
              <a:t>Mitch Hergett / Angie Nelson</a:t>
            </a:r>
          </a:p>
          <a:p>
            <a:pPr>
              <a:lnSpc>
                <a:spcPct val="90000"/>
              </a:lnSpc>
              <a:spcAft>
                <a:spcPts val="600"/>
              </a:spcAft>
            </a:pPr>
            <a:endParaRPr lang="en-US" sz="1550" b="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Subrecipient Agreement				</a:t>
            </a:r>
            <a:r>
              <a:rPr lang="en-US" sz="1550" i="1" dirty="0">
                <a:latin typeface="Arial" panose="020B0604020202020204" pitchFamily="34" charset="0"/>
                <a:cs typeface="Arial" panose="020B0604020202020204" pitchFamily="34" charset="0"/>
              </a:rPr>
              <a:t>Don Harris</a:t>
            </a:r>
          </a:p>
          <a:p>
            <a:pPr marL="57150" indent="-285750">
              <a:lnSpc>
                <a:spcPct val="90000"/>
              </a:lnSpc>
              <a:spcAft>
                <a:spcPts val="600"/>
              </a:spcAft>
              <a:buFont typeface="Wingdings" panose="05000000000000000000" pitchFamily="2" charset="2"/>
              <a:buChar char="ü"/>
            </a:pPr>
            <a:endParaRPr lang="en-US" sz="1550" b="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Reimbursement Process				</a:t>
            </a:r>
            <a:r>
              <a:rPr lang="en-US" sz="1550" i="1" dirty="0">
                <a:latin typeface="Arial" panose="020B0604020202020204" pitchFamily="34" charset="0"/>
                <a:cs typeface="Arial" panose="020B0604020202020204" pitchFamily="34" charset="0"/>
              </a:rPr>
              <a:t>Chad Rupe / Angie Nelson</a:t>
            </a:r>
          </a:p>
          <a:p>
            <a:pPr marL="57150" indent="-285750">
              <a:lnSpc>
                <a:spcPct val="90000"/>
              </a:lnSpc>
              <a:spcAft>
                <a:spcPts val="600"/>
              </a:spcAft>
              <a:buFont typeface="Wingdings" panose="05000000000000000000" pitchFamily="2" charset="2"/>
              <a:buChar char="ü"/>
            </a:pPr>
            <a:endParaRPr lang="en-US" sz="1550" i="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Reporting Requirements</a:t>
            </a:r>
            <a:r>
              <a:rPr lang="en-US" sz="1550" i="1" dirty="0">
                <a:latin typeface="Arial" panose="020B0604020202020204" pitchFamily="34" charset="0"/>
                <a:cs typeface="Arial" panose="020B0604020202020204" pitchFamily="34" charset="0"/>
              </a:rPr>
              <a:t>				Chad Rupe</a:t>
            </a:r>
          </a:p>
          <a:p>
            <a:pPr marL="57150" indent="-285750">
              <a:lnSpc>
                <a:spcPct val="90000"/>
              </a:lnSpc>
              <a:spcAft>
                <a:spcPts val="600"/>
              </a:spcAft>
              <a:buFont typeface="Wingdings" panose="05000000000000000000" pitchFamily="2" charset="2"/>
              <a:buChar char="ü"/>
            </a:pPr>
            <a:endParaRPr lang="en-US" sz="1550" i="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Timeline					</a:t>
            </a:r>
            <a:r>
              <a:rPr lang="en-US" sz="1550" i="1" dirty="0">
                <a:latin typeface="Arial" panose="020B0604020202020204" pitchFamily="34" charset="0"/>
                <a:cs typeface="Arial" panose="020B0604020202020204" pitchFamily="34" charset="0"/>
              </a:rPr>
              <a:t>Chad Rupe</a:t>
            </a:r>
          </a:p>
          <a:p>
            <a:pPr marL="57150" indent="-285750">
              <a:lnSpc>
                <a:spcPct val="90000"/>
              </a:lnSpc>
              <a:spcAft>
                <a:spcPts val="600"/>
              </a:spcAft>
              <a:buFont typeface="Wingdings" panose="05000000000000000000" pitchFamily="2" charset="2"/>
              <a:buChar char="ü"/>
            </a:pPr>
            <a:endParaRPr lang="en-US" sz="1550" b="1" i="1" dirty="0">
              <a:latin typeface="Arial" panose="020B0604020202020204" pitchFamily="34" charset="0"/>
              <a:cs typeface="Arial" panose="020B0604020202020204" pitchFamily="34" charset="0"/>
            </a:endParaRPr>
          </a:p>
          <a:p>
            <a:pPr marL="57150" indent="-285750">
              <a:lnSpc>
                <a:spcPct val="90000"/>
              </a:lnSpc>
              <a:spcAft>
                <a:spcPts val="600"/>
              </a:spcAft>
              <a:buFont typeface="Wingdings" panose="05000000000000000000" pitchFamily="2" charset="2"/>
              <a:buChar char="ü"/>
            </a:pPr>
            <a:r>
              <a:rPr lang="en-US" sz="1550" b="1" dirty="0">
                <a:latin typeface="Arial" panose="020B0604020202020204" pitchFamily="34" charset="0"/>
                <a:cs typeface="Arial" panose="020B0604020202020204" pitchFamily="34" charset="0"/>
              </a:rPr>
              <a:t>Questions					</a:t>
            </a:r>
            <a:r>
              <a:rPr lang="en-US" sz="1550" i="1" dirty="0">
                <a:latin typeface="Arial" panose="020B0604020202020204" pitchFamily="34" charset="0"/>
                <a:cs typeface="Arial" panose="020B0604020202020204" pitchFamily="34" charset="0"/>
              </a:rPr>
              <a:t>All</a:t>
            </a:r>
            <a:endParaRPr lang="en-US" sz="1550" b="1" dirty="0">
              <a:latin typeface="Arial" panose="020B0604020202020204" pitchFamily="34" charset="0"/>
              <a:cs typeface="Arial" panose="020B0604020202020204" pitchFamily="34" charset="0"/>
            </a:endParaRPr>
          </a:p>
          <a:p>
            <a:pPr>
              <a:lnSpc>
                <a:spcPct val="90000"/>
              </a:lnSpc>
              <a:spcAft>
                <a:spcPts val="600"/>
              </a:spcAft>
            </a:pPr>
            <a:endParaRPr lang="en-US" sz="1550" b="1" dirty="0">
              <a:latin typeface="Arial" panose="020B0604020202020204" pitchFamily="34" charset="0"/>
              <a:cs typeface="Arial" panose="020B0604020202020204" pitchFamily="34" charset="0"/>
            </a:endParaRPr>
          </a:p>
        </p:txBody>
      </p:sp>
      <p:pic>
        <p:nvPicPr>
          <p:cNvPr id="14" name="Picture 13" descr="Logo&#10;&#10;Description automatically generated">
            <a:extLst>
              <a:ext uri="{FF2B5EF4-FFF2-40B4-BE49-F238E27FC236}">
                <a16:creationId xmlns:a16="http://schemas.microsoft.com/office/drawing/2014/main" id="{C5B03AB0-AAF2-47A1-A417-0402F670A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3227788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5DBD0-FAB5-43DB-B67E-883E49FFEF8F}"/>
              </a:ext>
            </a:extLst>
          </p:cNvPr>
          <p:cNvSpPr txBox="1"/>
          <p:nvPr/>
        </p:nvSpPr>
        <p:spPr>
          <a:xfrm>
            <a:off x="3348447" y="75470"/>
            <a:ext cx="8689413" cy="7001597"/>
          </a:xfrm>
          <a:prstGeom prst="rect">
            <a:avLst/>
          </a:prstGeom>
          <a:noFill/>
        </p:spPr>
        <p:txBody>
          <a:bodyPr wrap="square" rtlCol="0">
            <a:spAutoFit/>
          </a:bodyPr>
          <a:lstStyle/>
          <a:p>
            <a:endParaRPr lang="en-US" sz="1500" b="1" dirty="0">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Times New Roman" panose="02020603050405020304" pitchFamily="18" charset="0"/>
                <a:cs typeface="Arial" panose="020B0604020202020204" pitchFamily="34" charset="0"/>
              </a:rPr>
              <a:t>Close Out Report </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p>
          <a:p>
            <a:endParaRPr lang="en-US" sz="2000" b="1" dirty="0">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(60) days after the completion of project or termination of the Award or expenditure of all Award funds, whichever event occurs last.  </a:t>
            </a:r>
          </a:p>
          <a:p>
            <a:endParaRPr lang="en-US" sz="2000" u="sng" dirty="0">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The close out report shall address: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marR="0" indent="685800" algn="just">
              <a:lnSpc>
                <a:spcPct val="107000"/>
              </a:lnSpc>
              <a:spcBef>
                <a:spcPts val="0"/>
              </a:spcBef>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dirty="0" err="1">
                <a:effectLst/>
                <a:latin typeface="Arial" panose="020B0604020202020204" pitchFamily="34" charset="0"/>
                <a:ea typeface="Times New Roman" panose="02020603050405020304" pitchFamily="18" charset="0"/>
                <a:cs typeface="Arial" panose="020B0604020202020204" pitchFamily="34" charset="0"/>
              </a:rPr>
              <a:t>i</a:t>
            </a:r>
            <a:r>
              <a:rPr lang="en-US" sz="2000" dirty="0">
                <a:effectLst/>
                <a:latin typeface="Arial" panose="020B0604020202020204" pitchFamily="34" charset="0"/>
                <a:ea typeface="Times New Roman" panose="02020603050405020304" pitchFamily="18" charset="0"/>
                <a:cs typeface="Arial" panose="020B0604020202020204" pitchFamily="34" charset="0"/>
              </a:rPr>
              <a:t>). a comparison of actual accomplishments to the objectives set forth in the Application and the awarded project;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marR="0" indent="685800" algn="just">
              <a:lnSpc>
                <a:spcPct val="107000"/>
              </a:lnSpc>
              <a:spcBef>
                <a:spcPts val="0"/>
              </a:spcBef>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(ii). a description of problems, delays, or adverse conditions that occurred, or which affected the attainment of overall Project objectives, prevented the meeting of time schedules or objectives, or precluded the attainment of particular Project work elements during established time periods;</a:t>
            </a:r>
            <a:r>
              <a:rPr lang="en-US" sz="20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marR="0" indent="685800" algn="just">
              <a:lnSpc>
                <a:spcPct val="107000"/>
              </a:lnSpc>
              <a:spcBef>
                <a:spcPts val="0"/>
              </a:spcBef>
              <a:spcAft>
                <a:spcPts val="800"/>
              </a:spcAft>
            </a:pPr>
            <a:r>
              <a:rPr lang="en-US" sz="20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(iii). </a:t>
            </a:r>
            <a:r>
              <a:rPr lang="en-US" sz="2000" dirty="0">
                <a:effectLst/>
                <a:latin typeface="Arial" panose="020B0604020202020204" pitchFamily="34" charset="0"/>
                <a:ea typeface="Times New Roman" panose="02020603050405020304" pitchFamily="18" charset="0"/>
                <a:cs typeface="Arial" panose="020B0604020202020204" pitchFamily="34" charset="0"/>
              </a:rPr>
              <a:t>a comparison of how funds were spent against the original general budget submitted with the Department approved Application</a:t>
            </a:r>
            <a:r>
              <a:rPr lang="en-US" sz="20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 and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marR="0" indent="685800" algn="just">
              <a:lnSpc>
                <a:spcPct val="107000"/>
              </a:lnSpc>
              <a:spcBef>
                <a:spcPts val="0"/>
              </a:spcBef>
              <a:spcAft>
                <a:spcPts val="800"/>
              </a:spcAft>
            </a:pPr>
            <a:r>
              <a:rPr lang="en-US" sz="20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(iv). a final buildout map on the </a:t>
            </a:r>
            <a:r>
              <a:rPr lang="en-US" sz="2000" dirty="0">
                <a:effectLst/>
                <a:latin typeface="Arial" panose="020B0604020202020204" pitchFamily="34" charset="0"/>
                <a:ea typeface="Times New Roman" panose="02020603050405020304" pitchFamily="18" charset="0"/>
                <a:cs typeface="Arial" panose="020B0604020202020204" pitchFamily="34" charset="0"/>
              </a:rPr>
              <a:t>Department </a:t>
            </a:r>
            <a:r>
              <a:rPr lang="en-US" sz="2000" dirty="0">
                <a:solidFill>
                  <a:srgbClr val="1D1B11"/>
                </a:solidFill>
                <a:effectLst/>
                <a:latin typeface="Arial" panose="020B0604020202020204" pitchFamily="34" charset="0"/>
                <a:ea typeface="Times New Roman" panose="02020603050405020304" pitchFamily="18" charset="0"/>
                <a:cs typeface="Arial" panose="020B0604020202020204" pitchFamily="34" charset="0"/>
              </a:rPr>
              <a:t>mapping tool.  </a:t>
            </a:r>
          </a:p>
          <a:p>
            <a:pPr marL="457200" marR="0" indent="685800" algn="just">
              <a:lnSpc>
                <a:spcPct val="107000"/>
              </a:lnSpc>
              <a:spcBef>
                <a:spcPts val="0"/>
              </a:spcBef>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tabLst>
                <a:tab pos="685800" algn="l"/>
              </a:tabLst>
            </a:pPr>
            <a:endParaRPr lang="en-US"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5001883-5C83-4054-9AD3-EC4987160FA2}"/>
              </a:ext>
            </a:extLst>
          </p:cNvPr>
          <p:cNvSpPr txBox="1"/>
          <p:nvPr/>
        </p:nvSpPr>
        <p:spPr>
          <a:xfrm>
            <a:off x="337351" y="2379216"/>
            <a:ext cx="2796465"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REPORTING REQUIREMENTS</a:t>
            </a:r>
          </a:p>
        </p:txBody>
      </p:sp>
      <p:pic>
        <p:nvPicPr>
          <p:cNvPr id="7" name="Picture 6" descr="Logo&#10;&#10;Description automatically generated">
            <a:extLst>
              <a:ext uri="{FF2B5EF4-FFF2-40B4-BE49-F238E27FC236}">
                <a16:creationId xmlns:a16="http://schemas.microsoft.com/office/drawing/2014/main" id="{41582E88-ABC8-42B9-B289-CBB6F66E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344365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5DBD0-FAB5-43DB-B67E-883E49FFEF8F}"/>
              </a:ext>
            </a:extLst>
          </p:cNvPr>
          <p:cNvSpPr txBox="1"/>
          <p:nvPr/>
        </p:nvSpPr>
        <p:spPr>
          <a:xfrm>
            <a:off x="3502587" y="1048450"/>
            <a:ext cx="8689413" cy="4939814"/>
          </a:xfrm>
          <a:prstGeom prst="rect">
            <a:avLst/>
          </a:prstGeom>
          <a:noFill/>
        </p:spPr>
        <p:txBody>
          <a:bodyPr wrap="square" rtlCol="0">
            <a:spAutoFit/>
          </a:bodyPr>
          <a:lstStyle/>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			</a:t>
            </a:r>
          </a:p>
          <a:p>
            <a:r>
              <a:rPr lang="en-US" sz="1500" b="1" dirty="0">
                <a:latin typeface="Arial" panose="020B0604020202020204" pitchFamily="34" charset="0"/>
                <a:cs typeface="Arial" panose="020B0604020202020204" pitchFamily="34" charset="0"/>
              </a:rPr>
              <a:t>ARPA funded </a:t>
            </a:r>
            <a:r>
              <a:rPr lang="en-US" sz="1500" b="1" dirty="0" err="1">
                <a:latin typeface="Arial" panose="020B0604020202020204" pitchFamily="34" charset="0"/>
                <a:cs typeface="Arial" panose="020B0604020202020204" pitchFamily="34" charset="0"/>
              </a:rPr>
              <a:t>ConnectMT</a:t>
            </a:r>
            <a:r>
              <a:rPr lang="en-US" sz="1500" b="1" dirty="0">
                <a:latin typeface="Arial" panose="020B0604020202020204" pitchFamily="34" charset="0"/>
                <a:cs typeface="Arial" panose="020B0604020202020204" pitchFamily="34" charset="0"/>
              </a:rPr>
              <a:t> Program Application Window Closes	April 29</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Publish Executive Summaries and Maps of Each Application		May 5</a:t>
            </a:r>
          </a:p>
          <a:p>
            <a:r>
              <a:rPr lang="en-US" sz="1500" b="1" dirty="0">
                <a:latin typeface="Arial" panose="020B0604020202020204" pitchFamily="34" charset="0"/>
                <a:cs typeface="Arial" panose="020B0604020202020204" pitchFamily="34" charset="0"/>
              </a:rPr>
              <a:t>	</a:t>
            </a:r>
          </a:p>
          <a:p>
            <a:r>
              <a:rPr lang="en-US" sz="1500" b="1" dirty="0">
                <a:latin typeface="Arial" panose="020B0604020202020204" pitchFamily="34" charset="0"/>
                <a:cs typeface="Arial" panose="020B0604020202020204" pitchFamily="34" charset="0"/>
              </a:rPr>
              <a:t>Challenge Window						May </a:t>
            </a:r>
            <a:r>
              <a:rPr lang="en-US" sz="1500" b="1">
                <a:latin typeface="Arial" panose="020B0604020202020204" pitchFamily="34" charset="0"/>
                <a:cs typeface="Arial" panose="020B0604020202020204" pitchFamily="34" charset="0"/>
              </a:rPr>
              <a:t>6 – June 4</a:t>
            </a:r>
            <a:endParaRPr lang="en-US" sz="1500" b="1" dirty="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Department Review of Challenges				May 6 - June 19</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Department review of ARPA applications			June 1-July 8</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Communications Advisory Commission Reviews ARPA projects	July 19</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Governor’s Office Approval of ARPA Projects			July 29</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Update State Broadband Map to reflect ALL federal awards in MT	July 30</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Obligate and begin servicing $266 million in ARPA awards		August</a:t>
            </a:r>
          </a:p>
          <a:p>
            <a:endParaRPr lang="en-US" sz="1500" b="1" dirty="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5001883-5C83-4054-9AD3-EC4987160FA2}"/>
              </a:ext>
            </a:extLst>
          </p:cNvPr>
          <p:cNvSpPr txBox="1"/>
          <p:nvPr/>
        </p:nvSpPr>
        <p:spPr>
          <a:xfrm>
            <a:off x="337351" y="2379216"/>
            <a:ext cx="2796465" cy="1569660"/>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STATE PRIORITIES  . . .  ARPA DEPLOYMENT  </a:t>
            </a:r>
          </a:p>
        </p:txBody>
      </p:sp>
      <p:pic>
        <p:nvPicPr>
          <p:cNvPr id="7" name="Picture 6" descr="Logo&#10;&#10;Description automatically generated">
            <a:extLst>
              <a:ext uri="{FF2B5EF4-FFF2-40B4-BE49-F238E27FC236}">
                <a16:creationId xmlns:a16="http://schemas.microsoft.com/office/drawing/2014/main" id="{41582E88-ABC8-42B9-B289-CBB6F66ED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220017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5B0FCD-2A4F-47C1-8360-93F5F72AAEDC}"/>
              </a:ext>
            </a:extLst>
          </p:cNvPr>
          <p:cNvSpPr txBox="1"/>
          <p:nvPr/>
        </p:nvSpPr>
        <p:spPr>
          <a:xfrm>
            <a:off x="322217" y="2535964"/>
            <a:ext cx="2583710" cy="55399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QUESTIONS </a:t>
            </a:r>
          </a:p>
        </p:txBody>
      </p:sp>
      <p:sp>
        <p:nvSpPr>
          <p:cNvPr id="3" name="TextBox 2">
            <a:extLst>
              <a:ext uri="{FF2B5EF4-FFF2-40B4-BE49-F238E27FC236}">
                <a16:creationId xmlns:a16="http://schemas.microsoft.com/office/drawing/2014/main" id="{EE2A5711-0B26-46D2-97EF-1409DE5B230B}"/>
              </a:ext>
            </a:extLst>
          </p:cNvPr>
          <p:cNvSpPr txBox="1"/>
          <p:nvPr/>
        </p:nvSpPr>
        <p:spPr>
          <a:xfrm>
            <a:off x="3457301" y="1904558"/>
            <a:ext cx="8656322"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Contact Us: </a:t>
            </a:r>
          </a:p>
          <a:p>
            <a:endParaRPr lang="en-US" dirty="0">
              <a:latin typeface="Arial" panose="020B0604020202020204" pitchFamily="34" charset="0"/>
              <a:cs typeface="Arial" panose="020B0604020202020204" pitchFamily="34" charset="0"/>
            </a:endParaRPr>
          </a:p>
          <a:p>
            <a:r>
              <a:rPr lang="en-US" b="0" i="0" dirty="0">
                <a:solidFill>
                  <a:srgbClr val="333333"/>
                </a:solidFill>
                <a:effectLst/>
                <a:latin typeface="Arial" panose="020B0604020202020204" pitchFamily="34" charset="0"/>
                <a:cs typeface="Arial" panose="020B0604020202020204" pitchFamily="34" charset="0"/>
              </a:rPr>
              <a:t>1.844.406.ARPA(2772) or visit </a:t>
            </a:r>
            <a:r>
              <a:rPr lang="en-US" b="1" i="0" u="sng" dirty="0">
                <a:solidFill>
                  <a:srgbClr val="0070C0"/>
                </a:solidFill>
                <a:effectLst/>
                <a:latin typeface="Arial" panose="020B0604020202020204" pitchFamily="34" charset="0"/>
                <a:cs typeface="Arial" panose="020B0604020202020204" pitchFamily="34" charset="0"/>
              </a:rPr>
              <a:t>connect.mt.gov </a:t>
            </a:r>
          </a:p>
          <a:p>
            <a:endParaRPr lang="en-US" dirty="0">
              <a:solidFill>
                <a:srgbClr val="333333"/>
              </a:solidFill>
              <a:latin typeface="Arial" panose="020B0604020202020204" pitchFamily="34" charset="0"/>
              <a:cs typeface="Arial" panose="020B0604020202020204" pitchFamily="34" charset="0"/>
            </a:endParaRPr>
          </a:p>
          <a:p>
            <a:r>
              <a:rPr lang="en-US" b="1" dirty="0">
                <a:solidFill>
                  <a:srgbClr val="333333"/>
                </a:solidFill>
                <a:latin typeface="Arial" panose="020B0604020202020204" pitchFamily="34" charset="0"/>
                <a:cs typeface="Arial" panose="020B0604020202020204" pitchFamily="34" charset="0"/>
              </a:rPr>
              <a:t>Misty Ann Giles, </a:t>
            </a:r>
            <a:r>
              <a:rPr lang="en-US" b="1" i="1" dirty="0">
                <a:solidFill>
                  <a:srgbClr val="333333"/>
                </a:solidFill>
                <a:latin typeface="Arial" panose="020B0604020202020204" pitchFamily="34" charset="0"/>
                <a:cs typeface="Arial" panose="020B0604020202020204" pitchFamily="34" charset="0"/>
              </a:rPr>
              <a:t>Director, Department of Administration </a:t>
            </a:r>
          </a:p>
          <a:p>
            <a:r>
              <a:rPr lang="en-US" dirty="0">
                <a:solidFill>
                  <a:srgbClr val="333333"/>
                </a:solidFill>
                <a:latin typeface="Arial" panose="020B0604020202020204" pitchFamily="34" charset="0"/>
                <a:cs typeface="Arial" panose="020B0604020202020204" pitchFamily="34" charset="0"/>
              </a:rPr>
              <a:t>406.444.2460 / </a:t>
            </a:r>
            <a:r>
              <a:rPr lang="en-US" dirty="0">
                <a:solidFill>
                  <a:srgbClr val="333333"/>
                </a:solidFill>
                <a:latin typeface="Arial" panose="020B0604020202020204" pitchFamily="34" charset="0"/>
                <a:cs typeface="Arial" panose="020B0604020202020204" pitchFamily="34" charset="0"/>
                <a:hlinkClick r:id="rId2"/>
              </a:rPr>
              <a:t>mistyann.giles@mt.gov</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a:p>
            <a:r>
              <a:rPr lang="en-US" b="1" dirty="0">
                <a:solidFill>
                  <a:srgbClr val="333333"/>
                </a:solidFill>
                <a:latin typeface="Arial" panose="020B0604020202020204" pitchFamily="34" charset="0"/>
                <a:cs typeface="Arial" panose="020B0604020202020204" pitchFamily="34" charset="0"/>
              </a:rPr>
              <a:t>Chad Rupe, </a:t>
            </a:r>
            <a:r>
              <a:rPr lang="en-US" b="1" i="1" dirty="0">
                <a:solidFill>
                  <a:srgbClr val="333333"/>
                </a:solidFill>
                <a:latin typeface="Arial" panose="020B0604020202020204" pitchFamily="34" charset="0"/>
                <a:cs typeface="Arial" panose="020B0604020202020204" pitchFamily="34" charset="0"/>
              </a:rPr>
              <a:t>Broadband Program Manager, Department of Administration </a:t>
            </a:r>
          </a:p>
          <a:p>
            <a:r>
              <a:rPr lang="en-US" dirty="0">
                <a:solidFill>
                  <a:srgbClr val="333333"/>
                </a:solidFill>
                <a:latin typeface="Arial" panose="020B0604020202020204" pitchFamily="34" charset="0"/>
                <a:cs typeface="Arial" panose="020B0604020202020204" pitchFamily="34" charset="0"/>
              </a:rPr>
              <a:t>406.444.5475 / </a:t>
            </a:r>
            <a:r>
              <a:rPr lang="en-US" dirty="0">
                <a:solidFill>
                  <a:srgbClr val="333333"/>
                </a:solidFill>
                <a:latin typeface="Arial" panose="020B0604020202020204" pitchFamily="34" charset="0"/>
                <a:cs typeface="Arial" panose="020B0604020202020204" pitchFamily="34" charset="0"/>
                <a:hlinkClick r:id="rId3"/>
              </a:rPr>
              <a:t>chad.rupe@mt.gov</a:t>
            </a:r>
            <a:r>
              <a:rPr lang="en-US" dirty="0">
                <a:solidFill>
                  <a:srgbClr val="333333"/>
                </a:solidFill>
                <a:latin typeface="Arial" panose="020B0604020202020204" pitchFamily="34" charset="0"/>
                <a:cs typeface="Arial" panose="020B0604020202020204" pitchFamily="34" charset="0"/>
              </a:rPr>
              <a:t> </a:t>
            </a:r>
          </a:p>
          <a:p>
            <a:endParaRPr lang="en-US" b="1"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3DB7042A-7735-4AB0-A76E-DF77FAA45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4" y="4399354"/>
            <a:ext cx="1400419" cy="1401838"/>
          </a:xfrm>
          <a:prstGeom prst="rect">
            <a:avLst/>
          </a:prstGeom>
        </p:spPr>
      </p:pic>
    </p:spTree>
    <p:extLst>
      <p:ext uri="{BB962C8B-B14F-4D97-AF65-F5344CB8AC3E}">
        <p14:creationId xmlns:p14="http://schemas.microsoft.com/office/powerpoint/2010/main" val="257395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30227-41AB-48E7-B32A-9D2CA6503E67}"/>
              </a:ext>
            </a:extLst>
          </p:cNvPr>
          <p:cNvSpPr txBox="1"/>
          <p:nvPr/>
        </p:nvSpPr>
        <p:spPr>
          <a:xfrm>
            <a:off x="207549" y="2689430"/>
            <a:ext cx="29347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Website Orientation</a:t>
            </a:r>
          </a:p>
        </p:txBody>
      </p:sp>
      <p:sp>
        <p:nvSpPr>
          <p:cNvPr id="4" name="TextBox 3">
            <a:extLst>
              <a:ext uri="{FF2B5EF4-FFF2-40B4-BE49-F238E27FC236}">
                <a16:creationId xmlns:a16="http://schemas.microsoft.com/office/drawing/2014/main" id="{4AB2E6BE-BF27-4FC9-9186-1A00DA781F79}"/>
              </a:ext>
            </a:extLst>
          </p:cNvPr>
          <p:cNvSpPr txBox="1"/>
          <p:nvPr/>
        </p:nvSpPr>
        <p:spPr>
          <a:xfrm>
            <a:off x="404404" y="4641498"/>
            <a:ext cx="25410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https://connectmt.mt.gov/</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pic>
        <p:nvPicPr>
          <p:cNvPr id="6" name="Picture 5" descr="Graphical user interface&#10;&#10;Description automatically generated">
            <a:extLst>
              <a:ext uri="{FF2B5EF4-FFF2-40B4-BE49-F238E27FC236}">
                <a16:creationId xmlns:a16="http://schemas.microsoft.com/office/drawing/2014/main" id="{971ED13F-1263-4EA9-89B0-A7326118F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961" y="243348"/>
            <a:ext cx="8195226" cy="4015742"/>
          </a:xfrm>
          <a:prstGeom prst="rect">
            <a:avLst/>
          </a:prstGeom>
        </p:spPr>
      </p:pic>
      <p:sp>
        <p:nvSpPr>
          <p:cNvPr id="7" name="TextBox 6">
            <a:extLst>
              <a:ext uri="{FF2B5EF4-FFF2-40B4-BE49-F238E27FC236}">
                <a16:creationId xmlns:a16="http://schemas.microsoft.com/office/drawing/2014/main" id="{D7157FA2-B83D-4F45-8051-AA531030CD34}"/>
              </a:ext>
            </a:extLst>
          </p:cNvPr>
          <p:cNvSpPr txBox="1"/>
          <p:nvPr/>
        </p:nvSpPr>
        <p:spPr>
          <a:xfrm>
            <a:off x="3702528" y="4641498"/>
            <a:ext cx="808506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Website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FAQs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Information about the statewide broadband map, federal resources, announcements, events, webinars, forms, </a:t>
            </a:r>
          </a:p>
          <a:p>
            <a:pPr marR="0" lvl="0" algn="l" defTabSz="287338"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guides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Application link and guidance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Project challenge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Awards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Auditing and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Contact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E660571D-4F25-4FA6-BF5C-8B990992B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spTree>
    <p:extLst>
      <p:ext uri="{BB962C8B-B14F-4D97-AF65-F5344CB8AC3E}">
        <p14:creationId xmlns:p14="http://schemas.microsoft.com/office/powerpoint/2010/main" val="204686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30227-41AB-48E7-B32A-9D2CA6503E67}"/>
              </a:ext>
            </a:extLst>
          </p:cNvPr>
          <p:cNvSpPr txBox="1"/>
          <p:nvPr/>
        </p:nvSpPr>
        <p:spPr>
          <a:xfrm>
            <a:off x="322217" y="2689430"/>
            <a:ext cx="29347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panose="020B0604020202020204" pitchFamily="34" charset="0"/>
                <a:cs typeface="Arial" panose="020B0604020202020204" pitchFamily="34" charset="0"/>
              </a:rPr>
              <a:t>CHALLENGEAPPLICATION</a:t>
            </a:r>
            <a:endParaRPr kumimoji="0" lang="en-US" sz="32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AB2E6BE-BF27-4FC9-9186-1A00DA781F79}"/>
              </a:ext>
            </a:extLst>
          </p:cNvPr>
          <p:cNvSpPr txBox="1"/>
          <p:nvPr/>
        </p:nvSpPr>
        <p:spPr>
          <a:xfrm>
            <a:off x="404404" y="4641498"/>
            <a:ext cx="25410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rPr>
              <a:t>https://connectmt.mt.gov/</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pic>
        <p:nvPicPr>
          <p:cNvPr id="6" name="Picture 5" descr="Graphical user interface&#10;&#10;Description automatically generated">
            <a:extLst>
              <a:ext uri="{FF2B5EF4-FFF2-40B4-BE49-F238E27FC236}">
                <a16:creationId xmlns:a16="http://schemas.microsoft.com/office/drawing/2014/main" id="{971ED13F-1263-4EA9-89B0-A7326118F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006" y="1140331"/>
            <a:ext cx="8195226" cy="4015742"/>
          </a:xfrm>
          <a:prstGeom prst="rect">
            <a:avLst/>
          </a:prstGeom>
        </p:spPr>
      </p:pic>
      <p:pic>
        <p:nvPicPr>
          <p:cNvPr id="8" name="Picture 7" descr="Logo&#10;&#10;Description automatically generated">
            <a:extLst>
              <a:ext uri="{FF2B5EF4-FFF2-40B4-BE49-F238E27FC236}">
                <a16:creationId xmlns:a16="http://schemas.microsoft.com/office/drawing/2014/main" id="{E660571D-4F25-4FA6-BF5C-8B990992B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6605" y="6230716"/>
            <a:ext cx="551255" cy="551814"/>
          </a:xfrm>
          <a:prstGeom prst="rect">
            <a:avLst/>
          </a:prstGeom>
        </p:spPr>
      </p:pic>
      <p:pic>
        <p:nvPicPr>
          <p:cNvPr id="5" name="Picture 4">
            <a:extLst>
              <a:ext uri="{FF2B5EF4-FFF2-40B4-BE49-F238E27FC236}">
                <a16:creationId xmlns:a16="http://schemas.microsoft.com/office/drawing/2014/main" id="{8648A5BE-6477-4E98-AB52-19C8BF69FF65}"/>
              </a:ext>
            </a:extLst>
          </p:cNvPr>
          <p:cNvPicPr>
            <a:picLocks noChangeAspect="1"/>
          </p:cNvPicPr>
          <p:nvPr/>
        </p:nvPicPr>
        <p:blipFill>
          <a:blip r:embed="rId5"/>
          <a:stretch>
            <a:fillRect/>
          </a:stretch>
        </p:blipFill>
        <p:spPr>
          <a:xfrm>
            <a:off x="3617383" y="1140331"/>
            <a:ext cx="8147076" cy="4015742"/>
          </a:xfrm>
          <a:prstGeom prst="rect">
            <a:avLst/>
          </a:prstGeom>
        </p:spPr>
      </p:pic>
    </p:spTree>
    <p:extLst>
      <p:ext uri="{BB962C8B-B14F-4D97-AF65-F5344CB8AC3E}">
        <p14:creationId xmlns:p14="http://schemas.microsoft.com/office/powerpoint/2010/main" val="108633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PROCESS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TIMELINE</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5</a:t>
            </a:fld>
            <a:endParaRPr lang="en-US"/>
          </a:p>
        </p:txBody>
      </p:sp>
      <p:pic>
        <p:nvPicPr>
          <p:cNvPr id="8" name="Picture 7">
            <a:extLst>
              <a:ext uri="{FF2B5EF4-FFF2-40B4-BE49-F238E27FC236}">
                <a16:creationId xmlns:a16="http://schemas.microsoft.com/office/drawing/2014/main" id="{92346BB8-D176-41D8-8D5B-84467424E25A}"/>
              </a:ext>
            </a:extLst>
          </p:cNvPr>
          <p:cNvPicPr>
            <a:picLocks noChangeAspect="1"/>
          </p:cNvPicPr>
          <p:nvPr/>
        </p:nvPicPr>
        <p:blipFill>
          <a:blip r:embed="rId2"/>
          <a:stretch>
            <a:fillRect/>
          </a:stretch>
        </p:blipFill>
        <p:spPr>
          <a:xfrm>
            <a:off x="3003350" y="615664"/>
            <a:ext cx="9188650" cy="5926678"/>
          </a:xfrm>
          <a:prstGeom prst="rect">
            <a:avLst/>
          </a:prstGeom>
        </p:spPr>
      </p:pic>
    </p:spTree>
    <p:extLst>
      <p:ext uri="{BB962C8B-B14F-4D97-AF65-F5344CB8AC3E}">
        <p14:creationId xmlns:p14="http://schemas.microsoft.com/office/powerpoint/2010/main" val="54130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PROCESS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OVERVIEW</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6</a:t>
            </a:fld>
            <a:endParaRPr lang="en-US"/>
          </a:p>
        </p:txBody>
      </p:sp>
      <p:sp>
        <p:nvSpPr>
          <p:cNvPr id="9" name="TextBox 8">
            <a:extLst>
              <a:ext uri="{FF2B5EF4-FFF2-40B4-BE49-F238E27FC236}">
                <a16:creationId xmlns:a16="http://schemas.microsoft.com/office/drawing/2014/main" id="{ED646CB0-5136-4335-9F3D-313850146976}"/>
              </a:ext>
            </a:extLst>
          </p:cNvPr>
          <p:cNvSpPr txBox="1"/>
          <p:nvPr/>
        </p:nvSpPr>
        <p:spPr>
          <a:xfrm>
            <a:off x="3485225" y="971481"/>
            <a:ext cx="8706775" cy="4413516"/>
          </a:xfrm>
          <a:prstGeom prst="rect">
            <a:avLst/>
          </a:prstGeom>
          <a:noFill/>
        </p:spPr>
        <p:txBody>
          <a:bodyPr wrap="square">
            <a:spAutoFit/>
          </a:bodyPr>
          <a:lstStyle/>
          <a:p>
            <a:pPr marL="0" indent="0" algn="just">
              <a:lnSpc>
                <a:spcPct val="90000"/>
              </a:lnSpc>
              <a:buNone/>
            </a:pPr>
            <a:r>
              <a:rPr lang="en-US" sz="2400" b="1" dirty="0">
                <a:solidFill>
                  <a:schemeClr val="tx1"/>
                </a:solidFill>
              </a:rPr>
              <a:t>Challengers</a:t>
            </a:r>
          </a:p>
          <a:p>
            <a:pPr marL="0" indent="0" algn="just">
              <a:lnSpc>
                <a:spcPct val="90000"/>
              </a:lnSpc>
              <a:buNone/>
            </a:pPr>
            <a:endParaRPr lang="en-US" sz="2400" b="1" dirty="0">
              <a:solidFill>
                <a:schemeClr val="tx1"/>
              </a:solidFill>
            </a:endParaRPr>
          </a:p>
          <a:p>
            <a:pPr algn="just">
              <a:lnSpc>
                <a:spcPct val="90000"/>
              </a:lnSpc>
            </a:pPr>
            <a:r>
              <a:rPr lang="en-US" sz="2400" dirty="0">
                <a:solidFill>
                  <a:schemeClr val="tx1"/>
                </a:solidFill>
              </a:rPr>
              <a:t>Challenge period opens five (5) business days after the submission window closes, applications can be viewed on the website: </a:t>
            </a:r>
            <a:r>
              <a:rPr lang="en-US" sz="2400" u="sng" dirty="0">
                <a:solidFill>
                  <a:schemeClr val="accent5">
                    <a:lumMod val="75000"/>
                  </a:schemeClr>
                </a:solidFill>
                <a:hlinkClick r:id="rId2"/>
              </a:rPr>
              <a:t>https://connectmt.mt.gov/</a:t>
            </a:r>
            <a:endParaRPr lang="en-US" sz="2400" u="sng" dirty="0">
              <a:solidFill>
                <a:schemeClr val="accent5">
                  <a:lumMod val="75000"/>
                </a:schemeClr>
              </a:solidFill>
            </a:endParaRPr>
          </a:p>
          <a:p>
            <a:pPr algn="just">
              <a:lnSpc>
                <a:spcPct val="90000"/>
              </a:lnSpc>
            </a:pPr>
            <a:endParaRPr lang="en-US" sz="2400" dirty="0">
              <a:solidFill>
                <a:schemeClr val="tx1"/>
              </a:solidFill>
            </a:endParaRPr>
          </a:p>
          <a:p>
            <a:pPr algn="just">
              <a:lnSpc>
                <a:spcPct val="90000"/>
              </a:lnSpc>
            </a:pPr>
            <a:r>
              <a:rPr lang="en-US" sz="2400" dirty="0">
                <a:solidFill>
                  <a:schemeClr val="tx1"/>
                </a:solidFill>
              </a:rPr>
              <a:t>Only </a:t>
            </a:r>
            <a:r>
              <a:rPr lang="en-US" sz="2400" dirty="0" err="1">
                <a:solidFill>
                  <a:schemeClr val="tx1"/>
                </a:solidFill>
              </a:rPr>
              <a:t>ConnectMT</a:t>
            </a:r>
            <a:r>
              <a:rPr lang="en-US" sz="2400" dirty="0">
                <a:solidFill>
                  <a:schemeClr val="tx1"/>
                </a:solidFill>
              </a:rPr>
              <a:t> Applicants may participate in the challenge process</a:t>
            </a:r>
          </a:p>
          <a:p>
            <a:pPr algn="just">
              <a:lnSpc>
                <a:spcPct val="90000"/>
              </a:lnSpc>
            </a:pPr>
            <a:endParaRPr lang="en-US" sz="2400" dirty="0"/>
          </a:p>
          <a:p>
            <a:pPr algn="just">
              <a:lnSpc>
                <a:spcPct val="90000"/>
              </a:lnSpc>
            </a:pPr>
            <a:r>
              <a:rPr lang="en-US" sz="2400" dirty="0">
                <a:solidFill>
                  <a:schemeClr val="tx1"/>
                </a:solidFill>
              </a:rPr>
              <a:t>Challenges are due within </a:t>
            </a:r>
            <a:r>
              <a:rPr lang="en-US" sz="2400" b="1" dirty="0">
                <a:solidFill>
                  <a:schemeClr val="tx1"/>
                </a:solidFill>
              </a:rPr>
              <a:t>30 days </a:t>
            </a:r>
            <a:r>
              <a:rPr lang="en-US" sz="2400" dirty="0">
                <a:solidFill>
                  <a:schemeClr val="tx1"/>
                </a:solidFill>
              </a:rPr>
              <a:t>after the release of applications</a:t>
            </a:r>
          </a:p>
          <a:p>
            <a:pPr algn="just">
              <a:lnSpc>
                <a:spcPct val="90000"/>
              </a:lnSpc>
            </a:pPr>
            <a:r>
              <a:rPr lang="en-US" sz="2400" dirty="0">
                <a:solidFill>
                  <a:schemeClr val="tx1"/>
                </a:solidFill>
              </a:rPr>
              <a:t>Challenges must be made through Submittable</a:t>
            </a:r>
          </a:p>
          <a:p>
            <a:pPr algn="just">
              <a:lnSpc>
                <a:spcPct val="90000"/>
              </a:lnSpc>
            </a:pPr>
            <a:endParaRPr lang="en-US" sz="2400" dirty="0"/>
          </a:p>
          <a:p>
            <a:pPr algn="just">
              <a:lnSpc>
                <a:spcPct val="90000"/>
              </a:lnSpc>
            </a:pPr>
            <a:r>
              <a:rPr lang="en-US" sz="2400" dirty="0">
                <a:solidFill>
                  <a:schemeClr val="tx1"/>
                </a:solidFill>
              </a:rPr>
              <a:t>The burden of substantiating a challenge is the responsibility of the challenger</a:t>
            </a:r>
          </a:p>
        </p:txBody>
      </p:sp>
    </p:spTree>
    <p:extLst>
      <p:ext uri="{BB962C8B-B14F-4D97-AF65-F5344CB8AC3E}">
        <p14:creationId xmlns:p14="http://schemas.microsoft.com/office/powerpoint/2010/main" val="404066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PROCESS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OVERVIEW</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7</a:t>
            </a:fld>
            <a:endParaRPr lang="en-US"/>
          </a:p>
        </p:txBody>
      </p:sp>
      <p:sp>
        <p:nvSpPr>
          <p:cNvPr id="8" name="Content Placeholder 1">
            <a:extLst>
              <a:ext uri="{FF2B5EF4-FFF2-40B4-BE49-F238E27FC236}">
                <a16:creationId xmlns:a16="http://schemas.microsoft.com/office/drawing/2014/main" id="{EB40F496-D7B3-4023-8D27-D2A5791B5833}"/>
              </a:ext>
            </a:extLst>
          </p:cNvPr>
          <p:cNvSpPr txBox="1">
            <a:spLocks/>
          </p:cNvSpPr>
          <p:nvPr/>
        </p:nvSpPr>
        <p:spPr>
          <a:xfrm>
            <a:off x="3557761" y="366728"/>
            <a:ext cx="8017566" cy="6124544"/>
          </a:xfrm>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t>Department of Administration (DOA)</a:t>
            </a:r>
          </a:p>
          <a:p>
            <a:pPr algn="just"/>
            <a:endParaRPr lang="en-US" sz="2000" b="1" dirty="0"/>
          </a:p>
          <a:p>
            <a:pPr algn="just"/>
            <a:r>
              <a:rPr lang="en-US" dirty="0"/>
              <a:t>DOA will review all submitted challenges</a:t>
            </a:r>
          </a:p>
          <a:p>
            <a:pPr algn="just"/>
            <a:endParaRPr lang="en-US" dirty="0"/>
          </a:p>
          <a:p>
            <a:pPr algn="just"/>
            <a:r>
              <a:rPr lang="en-US" dirty="0"/>
              <a:t>Within a </a:t>
            </a:r>
            <a:r>
              <a:rPr lang="en-US" b="1" dirty="0"/>
              <a:t>15-day </a:t>
            </a:r>
            <a:r>
              <a:rPr lang="en-US" dirty="0"/>
              <a:t>period DOA will make a determination on whether challenge is valid</a:t>
            </a:r>
          </a:p>
          <a:p>
            <a:pPr algn="just"/>
            <a:endParaRPr lang="en-US" dirty="0"/>
          </a:p>
          <a:p>
            <a:pPr algn="just"/>
            <a:r>
              <a:rPr lang="en-US" dirty="0"/>
              <a:t>The </a:t>
            </a:r>
            <a:r>
              <a:rPr lang="en-US" b="1" dirty="0"/>
              <a:t>15-day </a:t>
            </a:r>
            <a:r>
              <a:rPr lang="en-US" dirty="0"/>
              <a:t>review</a:t>
            </a:r>
            <a:r>
              <a:rPr lang="en-US" b="1" dirty="0"/>
              <a:t> </a:t>
            </a:r>
            <a:r>
              <a:rPr lang="en-US" dirty="0"/>
              <a:t>period will not start until DOA confirms the challenger has provided sufficient data to support their claim</a:t>
            </a:r>
          </a:p>
          <a:p>
            <a:pPr algn="just"/>
            <a:endParaRPr lang="en-US" dirty="0"/>
          </a:p>
          <a:p>
            <a:pPr algn="just"/>
            <a:r>
              <a:rPr lang="en-US" dirty="0"/>
              <a:t>Once the </a:t>
            </a:r>
            <a:r>
              <a:rPr lang="en-US" b="1" dirty="0"/>
              <a:t>15-day </a:t>
            </a:r>
            <a:r>
              <a:rPr lang="en-US" dirty="0"/>
              <a:t>review</a:t>
            </a:r>
            <a:r>
              <a:rPr lang="en-US" b="1" dirty="0"/>
              <a:t> </a:t>
            </a:r>
            <a:r>
              <a:rPr lang="en-US" dirty="0"/>
              <a:t>period is initiated, DOA will notify the challenger and the original applicant </a:t>
            </a:r>
          </a:p>
          <a:p>
            <a:pPr algn="just"/>
            <a:endParaRPr lang="en-US" dirty="0"/>
          </a:p>
          <a:p>
            <a:pPr algn="just"/>
            <a:r>
              <a:rPr lang="en-US" dirty="0"/>
              <a:t>When required DOA will contact the challenger (or original applicant) to obtain additional information</a:t>
            </a:r>
          </a:p>
          <a:p>
            <a:pPr algn="just"/>
            <a:endParaRPr lang="en-US" dirty="0"/>
          </a:p>
          <a:p>
            <a:pPr algn="just"/>
            <a:r>
              <a:rPr lang="en-US" dirty="0"/>
              <a:t>As required DOA will perform onsite plant inspection and service validation work</a:t>
            </a:r>
          </a:p>
          <a:p>
            <a:pPr algn="just">
              <a:buFont typeface="Wingdings" panose="05000000000000000000" pitchFamily="2" charset="2"/>
              <a:buChar char="ü"/>
            </a:pPr>
            <a:endParaRPr lang="en-US" sz="2000" dirty="0"/>
          </a:p>
        </p:txBody>
      </p:sp>
    </p:spTree>
    <p:extLst>
      <p:ext uri="{BB962C8B-B14F-4D97-AF65-F5344CB8AC3E}">
        <p14:creationId xmlns:p14="http://schemas.microsoft.com/office/powerpoint/2010/main" val="86773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CHALLENGE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PROCESS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OVERVIEW</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8</a:t>
            </a:fld>
            <a:endParaRPr lang="en-US"/>
          </a:p>
        </p:txBody>
      </p:sp>
      <p:sp>
        <p:nvSpPr>
          <p:cNvPr id="6" name="Content Placeholder 1">
            <a:extLst>
              <a:ext uri="{FF2B5EF4-FFF2-40B4-BE49-F238E27FC236}">
                <a16:creationId xmlns:a16="http://schemas.microsoft.com/office/drawing/2014/main" id="{46EF4855-1CB4-4D46-8612-8605B6990EE9}"/>
              </a:ext>
            </a:extLst>
          </p:cNvPr>
          <p:cNvSpPr txBox="1">
            <a:spLocks/>
          </p:cNvSpPr>
          <p:nvPr/>
        </p:nvSpPr>
        <p:spPr>
          <a:xfrm>
            <a:off x="3417903" y="248575"/>
            <a:ext cx="8734473" cy="6387357"/>
          </a:xfr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rgbClr val="C00000"/>
              </a:solidFill>
            </a:endParaRPr>
          </a:p>
          <a:p>
            <a:pPr algn="just"/>
            <a:r>
              <a:rPr lang="en-US" sz="2000" b="1" dirty="0"/>
              <a:t>Original Applicants </a:t>
            </a:r>
          </a:p>
          <a:p>
            <a:pPr algn="just"/>
            <a:endParaRPr lang="en-US" dirty="0"/>
          </a:p>
          <a:p>
            <a:pPr algn="just"/>
            <a:r>
              <a:rPr lang="en-US" dirty="0"/>
              <a:t>Where challenges are substantiated, applicants will be given the opportunity  to modify their submissions </a:t>
            </a:r>
          </a:p>
          <a:p>
            <a:pPr algn="just"/>
            <a:endParaRPr lang="en-US" dirty="0"/>
          </a:p>
          <a:p>
            <a:pPr algn="just"/>
            <a:r>
              <a:rPr lang="en-US" dirty="0"/>
              <a:t>Applicants have </a:t>
            </a:r>
            <a:r>
              <a:rPr lang="en-US" b="1" dirty="0"/>
              <a:t>5 days </a:t>
            </a:r>
            <a:r>
              <a:rPr lang="en-US" dirty="0"/>
              <a:t>to complete their modification and resubmission</a:t>
            </a:r>
          </a:p>
          <a:p>
            <a:pPr algn="just"/>
            <a:endParaRPr lang="en-US" dirty="0"/>
          </a:p>
          <a:p>
            <a:pPr algn="just"/>
            <a:r>
              <a:rPr lang="en-US" dirty="0"/>
              <a:t>Applicants who chose to modify their submission can request DOA to unlock their application, perform required edits, and resubmit the application</a:t>
            </a:r>
          </a:p>
          <a:p>
            <a:endParaRPr lang="en-US" sz="2000" dirty="0">
              <a:solidFill>
                <a:srgbClr val="C00000"/>
              </a:solidFill>
            </a:endParaRPr>
          </a:p>
        </p:txBody>
      </p:sp>
    </p:spTree>
    <p:extLst>
      <p:ext uri="{BB962C8B-B14F-4D97-AF65-F5344CB8AC3E}">
        <p14:creationId xmlns:p14="http://schemas.microsoft.com/office/powerpoint/2010/main" val="331765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8946-00B8-4CE8-8AA1-CA0EFA06E310}"/>
              </a:ext>
            </a:extLst>
          </p:cNvPr>
          <p:cNvSpPr>
            <a:spLocks noGrp="1"/>
          </p:cNvSpPr>
          <p:nvPr>
            <p:ph type="ctrTitle"/>
          </p:nvPr>
        </p:nvSpPr>
        <p:spPr>
          <a:xfrm>
            <a:off x="-778107" y="971481"/>
            <a:ext cx="4817447" cy="2983363"/>
          </a:xfrm>
        </p:spPr>
        <p:txBody>
          <a:bodyPr/>
          <a:lstStyle/>
          <a:p>
            <a:r>
              <a:rPr lang="en-US" sz="3200" b="1" dirty="0">
                <a:solidFill>
                  <a:schemeClr val="bg1"/>
                </a:solidFill>
                <a:latin typeface="Arial" panose="020B0604020202020204" pitchFamily="34" charset="0"/>
                <a:cs typeface="Arial" panose="020B0604020202020204" pitchFamily="34" charset="0"/>
              </a:rPr>
              <a:t>ANTICIPATED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CHALLENGE</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SCENARIOS</a:t>
            </a:r>
          </a:p>
        </p:txBody>
      </p:sp>
      <p:sp>
        <p:nvSpPr>
          <p:cNvPr id="4" name="Footer Placeholder 3">
            <a:extLst>
              <a:ext uri="{FF2B5EF4-FFF2-40B4-BE49-F238E27FC236}">
                <a16:creationId xmlns:a16="http://schemas.microsoft.com/office/drawing/2014/main" id="{131737BF-05D5-4318-9C02-50B471E7D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F2FB71-3C6B-4CB0-B6BF-730976004F56}"/>
              </a:ext>
            </a:extLst>
          </p:cNvPr>
          <p:cNvSpPr>
            <a:spLocks noGrp="1"/>
          </p:cNvSpPr>
          <p:nvPr>
            <p:ph type="sldNum" sz="quarter" idx="12"/>
          </p:nvPr>
        </p:nvSpPr>
        <p:spPr/>
        <p:txBody>
          <a:bodyPr/>
          <a:lstStyle/>
          <a:p>
            <a:fld id="{52935B40-5B97-4FA3-B236-CB63462C78D7}" type="slidenum">
              <a:rPr lang="en-US" smtClean="0"/>
              <a:t>9</a:t>
            </a:fld>
            <a:endParaRPr lang="en-US"/>
          </a:p>
        </p:txBody>
      </p:sp>
      <p:sp>
        <p:nvSpPr>
          <p:cNvPr id="7" name="Content Placeholder 1">
            <a:extLst>
              <a:ext uri="{FF2B5EF4-FFF2-40B4-BE49-F238E27FC236}">
                <a16:creationId xmlns:a16="http://schemas.microsoft.com/office/drawing/2014/main" id="{5F58F390-F1AE-45CD-91F0-06E90FC37A20}"/>
              </a:ext>
            </a:extLst>
          </p:cNvPr>
          <p:cNvSpPr txBox="1">
            <a:spLocks/>
          </p:cNvSpPr>
          <p:nvPr/>
        </p:nvSpPr>
        <p:spPr>
          <a:xfrm>
            <a:off x="3426782" y="177554"/>
            <a:ext cx="8593584" cy="6680446"/>
          </a:xfr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It is anticipated that the majority of challenges will be tied to the following scenarios:</a:t>
            </a:r>
          </a:p>
          <a:p>
            <a:pPr marL="342900" indent="-342900" algn="l">
              <a:buFont typeface="Arial" panose="020B0604020202020204" pitchFamily="34" charset="0"/>
              <a:buChar char="•"/>
            </a:pPr>
            <a:r>
              <a:rPr lang="en-US" sz="1900" dirty="0"/>
              <a:t>A challenger disputes the identified status of Serviceable Locations within an application’s proposed service area</a:t>
            </a:r>
          </a:p>
          <a:p>
            <a:pPr marL="342900" indent="-342900" algn="l">
              <a:buFont typeface="Arial" panose="020B0604020202020204" pitchFamily="34" charset="0"/>
              <a:buChar char="•"/>
            </a:pPr>
            <a:r>
              <a:rPr lang="en-US" sz="1900" dirty="0"/>
              <a:t>A challenger identifies that federal funds are allocated for the deployment of broadband services (</a:t>
            </a:r>
            <a:r>
              <a:rPr lang="en-US" sz="1900" i="1" dirty="0"/>
              <a:t>meeting or exceeding </a:t>
            </a:r>
            <a:r>
              <a:rPr lang="en-US" sz="1900" i="1" dirty="0" err="1"/>
              <a:t>ConnectMT</a:t>
            </a:r>
            <a:r>
              <a:rPr lang="en-US" sz="1900" i="1" dirty="0"/>
              <a:t> requirements</a:t>
            </a:r>
            <a:r>
              <a:rPr lang="en-US" sz="1900" dirty="0"/>
              <a:t>) for Serviceable Locations within an application’s proposed service area</a:t>
            </a:r>
          </a:p>
          <a:p>
            <a:pPr marL="342900" indent="-342900" algn="l">
              <a:buFont typeface="Arial" panose="020B0604020202020204" pitchFamily="34" charset="0"/>
              <a:buChar char="•"/>
            </a:pPr>
            <a:r>
              <a:rPr lang="en-US" sz="1900" dirty="0"/>
              <a:t>A challenger provides existing service (</a:t>
            </a:r>
            <a:r>
              <a:rPr lang="en-US" sz="1900" i="1" dirty="0"/>
              <a:t>not meeting </a:t>
            </a:r>
            <a:r>
              <a:rPr lang="en-US" sz="1900" i="1" dirty="0" err="1"/>
              <a:t>ConnectMT</a:t>
            </a:r>
            <a:r>
              <a:rPr lang="en-US" sz="1900" i="1" dirty="0"/>
              <a:t> requirements</a:t>
            </a:r>
            <a:r>
              <a:rPr lang="en-US" sz="1900" dirty="0"/>
              <a:t>) to Serviceable Locations within an application’s proposed service area and intends to upgrade their network to meet the necessary standards outside of the </a:t>
            </a:r>
            <a:r>
              <a:rPr lang="en-US" sz="1900" dirty="0" err="1"/>
              <a:t>ConnectMT</a:t>
            </a:r>
            <a:r>
              <a:rPr lang="en-US" sz="1900" dirty="0"/>
              <a:t> program</a:t>
            </a:r>
          </a:p>
          <a:p>
            <a:pPr algn="l">
              <a:buFont typeface="Wingdings" panose="05000000000000000000" pitchFamily="2" charset="2"/>
              <a:buChar char="ü"/>
            </a:pPr>
            <a:endParaRPr lang="en-US" sz="1800" dirty="0"/>
          </a:p>
          <a:p>
            <a:pPr algn="l"/>
            <a:r>
              <a:rPr lang="en-US" dirty="0"/>
              <a:t>DOA has invited Montana broadband service providers to provide their service coverage area information for public use as part of developing the </a:t>
            </a:r>
            <a:r>
              <a:rPr lang="en-US" dirty="0" err="1"/>
              <a:t>ConnectMT</a:t>
            </a:r>
            <a:r>
              <a:rPr lang="en-US" dirty="0"/>
              <a:t> map. The window for data collection is still open!</a:t>
            </a:r>
          </a:p>
          <a:p>
            <a:pPr algn="l"/>
            <a:endParaRPr lang="en-US" dirty="0"/>
          </a:p>
          <a:p>
            <a:pPr algn="l"/>
            <a:r>
              <a:rPr lang="en-US" dirty="0"/>
              <a:t>It is expected there will be challenges not related to the scenarios above…..</a:t>
            </a:r>
          </a:p>
        </p:txBody>
      </p:sp>
    </p:spTree>
    <p:extLst>
      <p:ext uri="{BB962C8B-B14F-4D97-AF65-F5344CB8AC3E}">
        <p14:creationId xmlns:p14="http://schemas.microsoft.com/office/powerpoint/2010/main" val="16171797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4468</TotalTime>
  <Words>1959</Words>
  <Application>Microsoft Office PowerPoint</Application>
  <PresentationFormat>Widescreen</PresentationFormat>
  <Paragraphs>266</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Century Gothic</vt:lpstr>
      <vt:lpstr>Times New Roman</vt:lpstr>
      <vt:lpstr>Verdana</vt:lpstr>
      <vt:lpstr>Wingdings</vt:lpstr>
      <vt:lpstr>1_Office Theme</vt:lpstr>
      <vt:lpstr>2_Office Theme</vt:lpstr>
      <vt:lpstr>PowerPoint Presentation</vt:lpstr>
      <vt:lpstr>PowerPoint Presentation</vt:lpstr>
      <vt:lpstr>PowerPoint Presentation</vt:lpstr>
      <vt:lpstr>PowerPoint Presentation</vt:lpstr>
      <vt:lpstr>CHALLENGE  PROCESS TIMELINE</vt:lpstr>
      <vt:lpstr>CHALLENGE  PROCESS OVERVIEW</vt:lpstr>
      <vt:lpstr>CHALLENGE  PROCESS OVERVIEW</vt:lpstr>
      <vt:lpstr>CHALLENGE  PROCESS OVERVIEW</vt:lpstr>
      <vt:lpstr>ANTICIPATED  CHALLENGE SCENARIOS</vt:lpstr>
      <vt:lpstr> SCENARIOS THAT SHALL NOT  REQUIRE A  CHALLENGE</vt:lpstr>
      <vt:lpstr>CHALLENGE SUBMISSION SUPPORT  INFORMATION</vt:lpstr>
      <vt:lpstr>CHALLENGE SUBMISSION SUPPORT  INFORMATION</vt:lpstr>
      <vt:lpstr>CHALLENGE REVIEW AND VALIDATION</vt:lpstr>
      <vt:lpstr>SUBRECIPIENT AGREEMENT</vt:lpstr>
      <vt:lpstr>SUBRECIPIENT AGREEMENT</vt:lpstr>
      <vt:lpstr>REIMBURSEMENT PROCESS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 Chad</dc:creator>
  <cp:lastModifiedBy>Pollington, Isabelle</cp:lastModifiedBy>
  <cp:revision>11</cp:revision>
  <cp:lastPrinted>2022-04-08T19:21:28Z</cp:lastPrinted>
  <dcterms:created xsi:type="dcterms:W3CDTF">2022-04-06T20:20:32Z</dcterms:created>
  <dcterms:modified xsi:type="dcterms:W3CDTF">2022-04-19T17:12:15Z</dcterms:modified>
</cp:coreProperties>
</file>