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0" r:id="rId5"/>
    <p:sldMasterId id="2147483693" r:id="rId6"/>
  </p:sldMasterIdLst>
  <p:notesMasterIdLst>
    <p:notesMasterId r:id="rId43"/>
  </p:notesMasterIdLst>
  <p:sldIdLst>
    <p:sldId id="257" r:id="rId7"/>
    <p:sldId id="2147309442" r:id="rId8"/>
    <p:sldId id="2147309410" r:id="rId9"/>
    <p:sldId id="263" r:id="rId10"/>
    <p:sldId id="2147309411" r:id="rId11"/>
    <p:sldId id="2147309412" r:id="rId12"/>
    <p:sldId id="2147309413" r:id="rId13"/>
    <p:sldId id="2147309414" r:id="rId14"/>
    <p:sldId id="2147309415" r:id="rId15"/>
    <p:sldId id="2147309416" r:id="rId16"/>
    <p:sldId id="2147309417" r:id="rId17"/>
    <p:sldId id="2147309418" r:id="rId18"/>
    <p:sldId id="2147309419" r:id="rId19"/>
    <p:sldId id="2147309420" r:id="rId20"/>
    <p:sldId id="2147309421" r:id="rId21"/>
    <p:sldId id="2147309422" r:id="rId22"/>
    <p:sldId id="2147309423" r:id="rId23"/>
    <p:sldId id="2147309424" r:id="rId24"/>
    <p:sldId id="2147309425" r:id="rId25"/>
    <p:sldId id="2147309426" r:id="rId26"/>
    <p:sldId id="2147309427" r:id="rId27"/>
    <p:sldId id="2147309428" r:id="rId28"/>
    <p:sldId id="2147309429" r:id="rId29"/>
    <p:sldId id="2147309430" r:id="rId30"/>
    <p:sldId id="2147309431" r:id="rId31"/>
    <p:sldId id="2147309432" r:id="rId32"/>
    <p:sldId id="2147309433" r:id="rId33"/>
    <p:sldId id="2147309434" r:id="rId34"/>
    <p:sldId id="2147309435" r:id="rId35"/>
    <p:sldId id="2147309436" r:id="rId36"/>
    <p:sldId id="2147309437" r:id="rId37"/>
    <p:sldId id="2147309438" r:id="rId38"/>
    <p:sldId id="2147309439" r:id="rId39"/>
    <p:sldId id="2147309440" r:id="rId40"/>
    <p:sldId id="2147309441" r:id="rId41"/>
    <p:sldId id="256"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CCF4D-7E14-1884-F8CC-AE4F365FCBDA}" name="Jaylun Brumfield" initials="JB" userId="S::Jaylun.Brumfield@ey.com::364ab55d-239f-4644-bfc8-da2264d0e679" providerId="AD"/>
  <p188:author id="{30977479-ADEC-D36C-B15B-1370C6C3A886}" name="Dana T Nguyen" initials="DTN" userId="S::Dana.T.Nguyen@ey.com::ef9a2fd8-1841-4fd3-84b1-66d82ab9d569" providerId="AD"/>
  <p188:author id="{7D7F7CB5-74E5-44BE-2F2E-3A6CA213E515}" name="Mona Rupani" initials="MR" userId="S::mona.rupani@ey.com::193cf415-e6da-4e22-bb82-1ba236fd9ccf" providerId="AD"/>
  <p188:author id="{7A1952DC-735C-4A70-C478-57A70174461D}" name="Rose Coleman" initials="RC" userId="S::Rose.Coleman@ey.com::27e95bdd-ac60-4ae7-a919-0f23aa1d89d0" providerId="AD"/>
  <p188:author id="{D14FFCEB-B27F-09C6-6BBA-D7DC562C9956}" name="Keller, Moriah" initials="KM" userId="S::CMB428@mt.gov::a74cf67d-241b-4ce2-9791-25ecbde577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7A3"/>
    <a:srgbClr val="000000"/>
    <a:srgbClr val="0049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1" autoAdjust="0"/>
    <p:restoredTop sz="96357" autoAdjust="0"/>
  </p:normalViewPr>
  <p:slideViewPr>
    <p:cSldViewPr snapToGrid="0">
      <p:cViewPr varScale="1">
        <p:scale>
          <a:sx n="67" d="100"/>
          <a:sy n="67"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9E354B-B507-449E-8D83-F3D0E9501B37}" type="datetimeFigureOut">
              <a:rPr lang="en-US" smtClean="0"/>
              <a:t>4/7/2023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14EA81-2516-4A03-A1A3-F13531C7D5C1}" type="slidenum">
              <a:rPr lang="en-US" smtClean="0"/>
              <a:t>‹#›</a:t>
            </a:fld>
            <a:endParaRPr lang="en-US" dirty="0"/>
          </a:p>
        </p:txBody>
      </p:sp>
    </p:spTree>
    <p:extLst>
      <p:ext uri="{BB962C8B-B14F-4D97-AF65-F5344CB8AC3E}">
        <p14:creationId xmlns:p14="http://schemas.microsoft.com/office/powerpoint/2010/main" val="197369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r>
              <a:rPr lang="en-US" dirty="0"/>
              <a:t>[Misty Ann Giles</a:t>
            </a:r>
            <a:r>
              <a:rPr lang="en-US" baseline="0" dirty="0"/>
              <a:t>]</a:t>
            </a:r>
            <a:endParaRPr lang="en-US" dirty="0"/>
          </a:p>
        </p:txBody>
      </p:sp>
      <p:sp>
        <p:nvSpPr>
          <p:cNvPr id="4" name="Slide Number Placeholder 3"/>
          <p:cNvSpPr>
            <a:spLocks noGrp="1"/>
          </p:cNvSpPr>
          <p:nvPr>
            <p:ph type="sldNum" sz="quarter" idx="5"/>
          </p:nvPr>
        </p:nvSpPr>
        <p:spPr/>
        <p:txBody>
          <a:bodyPr/>
          <a:lstStyle/>
          <a:p>
            <a:pPr defTabSz="474739">
              <a:defRPr/>
            </a:pPr>
            <a:fld id="{F335D275-97F6-48DE-A155-BD289AC76912}" type="slidenum">
              <a:rPr lang="en-US">
                <a:solidFill>
                  <a:prstClr val="black"/>
                </a:solidFill>
                <a:latin typeface="Calibri" panose="020F0502020204030204"/>
              </a:rPr>
              <a:pPr defTabSz="474739">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3716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pc="102" dirty="0">
                <a:latin typeface="HelveticaNeueLT Std" panose="020B0604020202020204" pitchFamily="34" charset="0"/>
              </a:rPr>
              <a:t>*Procurement thresholds in place at the time of ARPA (i.e. March 2021).</a:t>
            </a:r>
          </a:p>
          <a:p>
            <a:endParaRPr lang="en-US" dirty="0"/>
          </a:p>
        </p:txBody>
      </p:sp>
      <p:sp>
        <p:nvSpPr>
          <p:cNvPr id="4" name="Slide Number Placeholder 3"/>
          <p:cNvSpPr>
            <a:spLocks noGrp="1"/>
          </p:cNvSpPr>
          <p:nvPr>
            <p:ph type="sldNum" sz="quarter" idx="5"/>
          </p:nvPr>
        </p:nvSpPr>
        <p:spPr/>
        <p:txBody>
          <a:bodyPr/>
          <a:lstStyle/>
          <a:p>
            <a:fld id="{9E14EA81-2516-4A03-A1A3-F13531C7D5C1}" type="slidenum">
              <a:rPr lang="en-US" smtClean="0"/>
              <a:t>8</a:t>
            </a:fld>
            <a:endParaRPr lang="en-US" dirty="0"/>
          </a:p>
        </p:txBody>
      </p:sp>
    </p:spTree>
    <p:extLst>
      <p:ext uri="{BB962C8B-B14F-4D97-AF65-F5344CB8AC3E}">
        <p14:creationId xmlns:p14="http://schemas.microsoft.com/office/powerpoint/2010/main" val="71633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4EA81-2516-4A03-A1A3-F13531C7D5C1}" type="slidenum">
              <a:rPr lang="en-US" smtClean="0"/>
              <a:t>21</a:t>
            </a:fld>
            <a:endParaRPr lang="en-US" dirty="0"/>
          </a:p>
        </p:txBody>
      </p:sp>
    </p:spTree>
    <p:extLst>
      <p:ext uri="{BB962C8B-B14F-4D97-AF65-F5344CB8AC3E}">
        <p14:creationId xmlns:p14="http://schemas.microsoft.com/office/powerpoint/2010/main" val="57280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4EA81-2516-4A03-A1A3-F13531C7D5C1}" type="slidenum">
              <a:rPr lang="en-US" smtClean="0"/>
              <a:t>26</a:t>
            </a:fld>
            <a:endParaRPr lang="en-US" dirty="0"/>
          </a:p>
        </p:txBody>
      </p:sp>
    </p:spTree>
    <p:extLst>
      <p:ext uri="{BB962C8B-B14F-4D97-AF65-F5344CB8AC3E}">
        <p14:creationId xmlns:p14="http://schemas.microsoft.com/office/powerpoint/2010/main" val="415685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4EA81-2516-4A03-A1A3-F13531C7D5C1}" type="slidenum">
              <a:rPr lang="en-US" smtClean="0"/>
              <a:t>28</a:t>
            </a:fld>
            <a:endParaRPr lang="en-US" dirty="0"/>
          </a:p>
        </p:txBody>
      </p:sp>
    </p:spTree>
    <p:extLst>
      <p:ext uri="{BB962C8B-B14F-4D97-AF65-F5344CB8AC3E}">
        <p14:creationId xmlns:p14="http://schemas.microsoft.com/office/powerpoint/2010/main" val="310345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4EA81-2516-4A03-A1A3-F13531C7D5C1}" type="slidenum">
              <a:rPr lang="en-US" smtClean="0"/>
              <a:t>29</a:t>
            </a:fld>
            <a:endParaRPr lang="en-US" dirty="0"/>
          </a:p>
        </p:txBody>
      </p:sp>
    </p:spTree>
    <p:extLst>
      <p:ext uri="{BB962C8B-B14F-4D97-AF65-F5344CB8AC3E}">
        <p14:creationId xmlns:p14="http://schemas.microsoft.com/office/powerpoint/2010/main" val="223223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4EA81-2516-4A03-A1A3-F13531C7D5C1}" type="slidenum">
              <a:rPr lang="en-US" smtClean="0"/>
              <a:t>31</a:t>
            </a:fld>
            <a:endParaRPr lang="en-US" dirty="0"/>
          </a:p>
        </p:txBody>
      </p:sp>
    </p:spTree>
    <p:extLst>
      <p:ext uri="{BB962C8B-B14F-4D97-AF65-F5344CB8AC3E}">
        <p14:creationId xmlns:p14="http://schemas.microsoft.com/office/powerpoint/2010/main" val="339235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4471D4A-AE98-4409-BAAF-823594A91A8F}"/>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ea typeface="+mn-ea"/>
              <a:cs typeface="+mn-cs"/>
              <a:sym typeface="Helvetica Neue Medium"/>
            </a:endParaRPr>
          </a:p>
        </p:txBody>
      </p:sp>
    </p:spTree>
    <p:extLst>
      <p:ext uri="{BB962C8B-B14F-4D97-AF65-F5344CB8AC3E}">
        <p14:creationId xmlns:p14="http://schemas.microsoft.com/office/powerpoint/2010/main" val="318034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91692-28F6-41E4-B4BE-B23374544D8D}"/>
              </a:ext>
            </a:extLst>
          </p:cNvPr>
          <p:cNvSpPr>
            <a:spLocks noGrp="1"/>
          </p:cNvSpPr>
          <p:nvPr>
            <p:ph type="dt" sz="half" idx="10"/>
          </p:nvPr>
        </p:nvSpPr>
        <p:spPr>
          <a:xfrm>
            <a:off x="838200" y="6356350"/>
            <a:ext cx="2743200" cy="365125"/>
          </a:xfrm>
          <a:prstGeom prst="rect">
            <a:avLst/>
          </a:prstGeom>
        </p:spPr>
        <p:txBody>
          <a:bodyPr/>
          <a:lstStyle/>
          <a:p>
            <a:fld id="{2AE3CAEA-8223-446D-8806-29BE707D88AA}" type="datetime1">
              <a:rPr lang="en-US" smtClean="0"/>
              <a:t>4/7/2023</a:t>
            </a:fld>
            <a:endParaRPr lang="en-US" dirty="0"/>
          </a:p>
        </p:txBody>
      </p:sp>
      <p:sp>
        <p:nvSpPr>
          <p:cNvPr id="3" name="Footer Placeholder 2">
            <a:extLst>
              <a:ext uri="{FF2B5EF4-FFF2-40B4-BE49-F238E27FC236}">
                <a16:creationId xmlns:a16="http://schemas.microsoft.com/office/drawing/2014/main" id="{F9D49877-41F3-4F8F-BE0C-162BDDA87E7A}"/>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endParaRPr lang="en-US" dirty="0"/>
          </a:p>
        </p:txBody>
      </p:sp>
      <p:sp>
        <p:nvSpPr>
          <p:cNvPr id="4" name="Slide Number Placeholder 3">
            <a:extLst>
              <a:ext uri="{FF2B5EF4-FFF2-40B4-BE49-F238E27FC236}">
                <a16:creationId xmlns:a16="http://schemas.microsoft.com/office/drawing/2014/main" id="{F1B0B68A-0D75-4656-BEC4-DC6DBCB5F7C5}"/>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dirty="0"/>
          </a:p>
        </p:txBody>
      </p:sp>
    </p:spTree>
    <p:extLst>
      <p:ext uri="{BB962C8B-B14F-4D97-AF65-F5344CB8AC3E}">
        <p14:creationId xmlns:p14="http://schemas.microsoft.com/office/powerpoint/2010/main" val="155503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F769-3D31-4A53-BF21-8F21F6C210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3D446-9B4C-4C02-A052-E109148A48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2352A-712D-49B5-81B9-3299E75565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CD0AB-793F-4FB1-B93A-05AD653C52D4}"/>
              </a:ext>
            </a:extLst>
          </p:cNvPr>
          <p:cNvSpPr>
            <a:spLocks noGrp="1"/>
          </p:cNvSpPr>
          <p:nvPr>
            <p:ph type="dt" sz="half" idx="10"/>
          </p:nvPr>
        </p:nvSpPr>
        <p:spPr>
          <a:xfrm>
            <a:off x="838200" y="6356350"/>
            <a:ext cx="2743200" cy="365125"/>
          </a:xfrm>
          <a:prstGeom prst="rect">
            <a:avLst/>
          </a:prstGeom>
        </p:spPr>
        <p:txBody>
          <a:bodyPr/>
          <a:lstStyle/>
          <a:p>
            <a:fld id="{F08EE957-6441-4D79-A5B4-164E7D28DB95}" type="datetime1">
              <a:rPr lang="en-US" smtClean="0"/>
              <a:t>4/7/2023</a:t>
            </a:fld>
            <a:endParaRPr lang="en-US" dirty="0"/>
          </a:p>
        </p:txBody>
      </p:sp>
      <p:sp>
        <p:nvSpPr>
          <p:cNvPr id="6" name="Footer Placeholder 5">
            <a:extLst>
              <a:ext uri="{FF2B5EF4-FFF2-40B4-BE49-F238E27FC236}">
                <a16:creationId xmlns:a16="http://schemas.microsoft.com/office/drawing/2014/main" id="{F0952287-EB5D-4F8C-A288-4F533F95524D}"/>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endParaRPr lang="en-US" dirty="0"/>
          </a:p>
        </p:txBody>
      </p:sp>
      <p:sp>
        <p:nvSpPr>
          <p:cNvPr id="7" name="Slide Number Placeholder 6">
            <a:extLst>
              <a:ext uri="{FF2B5EF4-FFF2-40B4-BE49-F238E27FC236}">
                <a16:creationId xmlns:a16="http://schemas.microsoft.com/office/drawing/2014/main" id="{22A325C8-9522-4AC5-B717-4789EE23EA22}"/>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dirty="0"/>
          </a:p>
        </p:txBody>
      </p:sp>
    </p:spTree>
    <p:extLst>
      <p:ext uri="{BB962C8B-B14F-4D97-AF65-F5344CB8AC3E}">
        <p14:creationId xmlns:p14="http://schemas.microsoft.com/office/powerpoint/2010/main" val="2213921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2A0E-C031-4DF7-A02B-9C2C35676D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D3940-67A3-4D1A-8010-0BF1E0C6DD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FB201F-D619-4E3F-AC10-B88020D54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03CD8-94B7-49B3-9E70-5DBFA9213231}"/>
              </a:ext>
            </a:extLst>
          </p:cNvPr>
          <p:cNvSpPr>
            <a:spLocks noGrp="1"/>
          </p:cNvSpPr>
          <p:nvPr>
            <p:ph type="dt" sz="half" idx="10"/>
          </p:nvPr>
        </p:nvSpPr>
        <p:spPr>
          <a:xfrm>
            <a:off x="838200" y="6356350"/>
            <a:ext cx="2743200" cy="365125"/>
          </a:xfrm>
          <a:prstGeom prst="rect">
            <a:avLst/>
          </a:prstGeom>
        </p:spPr>
        <p:txBody>
          <a:bodyPr/>
          <a:lstStyle/>
          <a:p>
            <a:fld id="{B7415797-E5AE-4223-8AF7-AAE5AF72D563}" type="datetime1">
              <a:rPr lang="en-US" smtClean="0"/>
              <a:t>4/7/2023</a:t>
            </a:fld>
            <a:endParaRPr lang="en-US" dirty="0"/>
          </a:p>
        </p:txBody>
      </p:sp>
      <p:sp>
        <p:nvSpPr>
          <p:cNvPr id="6" name="Footer Placeholder 5">
            <a:extLst>
              <a:ext uri="{FF2B5EF4-FFF2-40B4-BE49-F238E27FC236}">
                <a16:creationId xmlns:a16="http://schemas.microsoft.com/office/drawing/2014/main" id="{D6AA342E-773B-4CDC-8EF9-7376DBCEEDFF}"/>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endParaRPr lang="en-US" dirty="0"/>
          </a:p>
        </p:txBody>
      </p:sp>
      <p:sp>
        <p:nvSpPr>
          <p:cNvPr id="7" name="Slide Number Placeholder 6">
            <a:extLst>
              <a:ext uri="{FF2B5EF4-FFF2-40B4-BE49-F238E27FC236}">
                <a16:creationId xmlns:a16="http://schemas.microsoft.com/office/drawing/2014/main" id="{8C7FAB1E-0E32-4C23-AA12-12173846CB5A}"/>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dirty="0"/>
          </a:p>
        </p:txBody>
      </p:sp>
    </p:spTree>
    <p:extLst>
      <p:ext uri="{BB962C8B-B14F-4D97-AF65-F5344CB8AC3E}">
        <p14:creationId xmlns:p14="http://schemas.microsoft.com/office/powerpoint/2010/main" val="2934540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E0AD-B73E-49A9-992C-237BC70706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5D2F46-39BA-4001-96F5-B665F617EAA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F2D64-91BF-4272-BE8E-4653D2042447}"/>
              </a:ext>
            </a:extLst>
          </p:cNvPr>
          <p:cNvSpPr>
            <a:spLocks noGrp="1"/>
          </p:cNvSpPr>
          <p:nvPr>
            <p:ph type="dt" sz="half" idx="10"/>
          </p:nvPr>
        </p:nvSpPr>
        <p:spPr>
          <a:xfrm>
            <a:off x="838200" y="6356350"/>
            <a:ext cx="2743200" cy="365125"/>
          </a:xfrm>
          <a:prstGeom prst="rect">
            <a:avLst/>
          </a:prstGeom>
        </p:spPr>
        <p:txBody>
          <a:bodyPr/>
          <a:lstStyle/>
          <a:p>
            <a:fld id="{AE9DB801-E242-469E-9D9B-CC01B835831E}" type="datetime1">
              <a:rPr lang="en-US" smtClean="0"/>
              <a:t>4/7/2023</a:t>
            </a:fld>
            <a:endParaRPr lang="en-US" dirty="0"/>
          </a:p>
        </p:txBody>
      </p:sp>
      <p:sp>
        <p:nvSpPr>
          <p:cNvPr id="5" name="Footer Placeholder 4">
            <a:extLst>
              <a:ext uri="{FF2B5EF4-FFF2-40B4-BE49-F238E27FC236}">
                <a16:creationId xmlns:a16="http://schemas.microsoft.com/office/drawing/2014/main" id="{7F13D449-EC1B-4962-9111-1106E0636566}"/>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endParaRPr lang="en-US" dirty="0"/>
          </a:p>
        </p:txBody>
      </p:sp>
      <p:sp>
        <p:nvSpPr>
          <p:cNvPr id="6" name="Slide Number Placeholder 5">
            <a:extLst>
              <a:ext uri="{FF2B5EF4-FFF2-40B4-BE49-F238E27FC236}">
                <a16:creationId xmlns:a16="http://schemas.microsoft.com/office/drawing/2014/main" id="{26CADD14-765C-4269-8D85-7527D64CBD63}"/>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dirty="0"/>
          </a:p>
        </p:txBody>
      </p:sp>
    </p:spTree>
    <p:extLst>
      <p:ext uri="{BB962C8B-B14F-4D97-AF65-F5344CB8AC3E}">
        <p14:creationId xmlns:p14="http://schemas.microsoft.com/office/powerpoint/2010/main" val="231344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D7ACE-C558-44EE-B9C8-F7766DC385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D3E791-2244-49EE-B026-985B0F58F6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51E87-B0D9-43C3-BD1A-1071F7C8DB5A}"/>
              </a:ext>
            </a:extLst>
          </p:cNvPr>
          <p:cNvSpPr>
            <a:spLocks noGrp="1"/>
          </p:cNvSpPr>
          <p:nvPr>
            <p:ph type="dt" sz="half" idx="10"/>
          </p:nvPr>
        </p:nvSpPr>
        <p:spPr>
          <a:xfrm>
            <a:off x="838200" y="6356350"/>
            <a:ext cx="2743200" cy="365125"/>
          </a:xfrm>
          <a:prstGeom prst="rect">
            <a:avLst/>
          </a:prstGeom>
        </p:spPr>
        <p:txBody>
          <a:bodyPr/>
          <a:lstStyle/>
          <a:p>
            <a:fld id="{FA44CE32-52F7-4513-9166-DBF1385E226B}" type="datetime1">
              <a:rPr lang="en-US" smtClean="0"/>
              <a:t>4/7/2023</a:t>
            </a:fld>
            <a:endParaRPr lang="en-US" dirty="0"/>
          </a:p>
        </p:txBody>
      </p:sp>
      <p:sp>
        <p:nvSpPr>
          <p:cNvPr id="5" name="Footer Placeholder 4">
            <a:extLst>
              <a:ext uri="{FF2B5EF4-FFF2-40B4-BE49-F238E27FC236}">
                <a16:creationId xmlns:a16="http://schemas.microsoft.com/office/drawing/2014/main" id="{4DB2E243-BB59-44F9-9B65-8A1B317AA5B6}"/>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endParaRPr lang="en-US" dirty="0"/>
          </a:p>
        </p:txBody>
      </p:sp>
      <p:sp>
        <p:nvSpPr>
          <p:cNvPr id="6" name="Slide Number Placeholder 5">
            <a:extLst>
              <a:ext uri="{FF2B5EF4-FFF2-40B4-BE49-F238E27FC236}">
                <a16:creationId xmlns:a16="http://schemas.microsoft.com/office/drawing/2014/main" id="{3ECA933B-2E30-43EB-8261-672D5FCE661C}"/>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dirty="0"/>
          </a:p>
        </p:txBody>
      </p:sp>
    </p:spTree>
    <p:extLst>
      <p:ext uri="{BB962C8B-B14F-4D97-AF65-F5344CB8AC3E}">
        <p14:creationId xmlns:p14="http://schemas.microsoft.com/office/powerpoint/2010/main" val="2903147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DEB6CD-AED2-434C-8015-5BEE22746B7A}"/>
              </a:ext>
            </a:extLst>
          </p:cNvPr>
          <p:cNvSpPr>
            <a:spLocks noGrp="1"/>
          </p:cNvSpPr>
          <p:nvPr>
            <p:ph type="body" idx="1"/>
          </p:nvPr>
        </p:nvSpPr>
        <p:spPr>
          <a:xfrm>
            <a:off x="831851" y="4589467"/>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a:extLst>
              <a:ext uri="{FF2B5EF4-FFF2-40B4-BE49-F238E27FC236}">
                <a16:creationId xmlns:a16="http://schemas.microsoft.com/office/drawing/2014/main" id="{6019DF3E-4BD2-4B3F-B42C-BFC76078D1F1}"/>
              </a:ext>
            </a:extLst>
          </p:cNvPr>
          <p:cNvSpPr>
            <a:spLocks noGrp="1"/>
          </p:cNvSpPr>
          <p:nvPr>
            <p:ph type="dt" sz="half" idx="10"/>
          </p:nvPr>
        </p:nvSpPr>
        <p:spPr>
          <a:xfrm>
            <a:off x="838200" y="6356354"/>
            <a:ext cx="2743200" cy="365125"/>
          </a:xfrm>
          <a:prstGeom prst="rect">
            <a:avLst/>
          </a:prstGeom>
        </p:spPr>
        <p:txBody>
          <a:bodyPr/>
          <a:lstStyle/>
          <a:p>
            <a:fld id="{FCE15104-F91D-471F-BE7B-14D95A0B41F3}" type="datetime1">
              <a:rPr lang="en-US" smtClean="0"/>
              <a:t>4/7/2023</a:t>
            </a:fld>
            <a:endParaRPr lang="en-US" dirty="0"/>
          </a:p>
        </p:txBody>
      </p:sp>
      <p:sp>
        <p:nvSpPr>
          <p:cNvPr id="8" name="Footer Placeholder 7">
            <a:extLst>
              <a:ext uri="{FF2B5EF4-FFF2-40B4-BE49-F238E27FC236}">
                <a16:creationId xmlns:a16="http://schemas.microsoft.com/office/drawing/2014/main" id="{07F6ABD6-F6EE-4571-A487-348CE43E133F}"/>
              </a:ext>
            </a:extLst>
          </p:cNvPr>
          <p:cNvSpPr>
            <a:spLocks noGrp="1"/>
          </p:cNvSpPr>
          <p:nvPr>
            <p:ph type="ftr" sz="quarter" idx="11"/>
          </p:nvPr>
        </p:nvSpPr>
        <p:spPr>
          <a:xfrm>
            <a:off x="4038600" y="6356354"/>
            <a:ext cx="4114800" cy="365125"/>
          </a:xfrm>
          <a:prstGeom prst="rect">
            <a:avLst/>
          </a:prstGeom>
        </p:spPr>
        <p:txBody>
          <a:bodyPr/>
          <a:lstStyle/>
          <a:p>
            <a:r>
              <a:rPr lang="en-US" dirty="0"/>
              <a:t>Department of Administration</a:t>
            </a:r>
          </a:p>
        </p:txBody>
      </p:sp>
      <p:sp>
        <p:nvSpPr>
          <p:cNvPr id="9" name="Slide Number Placeholder 8">
            <a:extLst>
              <a:ext uri="{FF2B5EF4-FFF2-40B4-BE49-F238E27FC236}">
                <a16:creationId xmlns:a16="http://schemas.microsoft.com/office/drawing/2014/main" id="{E322B60A-A8AD-4580-BF80-FB4B55405D17}"/>
              </a:ext>
            </a:extLst>
          </p:cNvPr>
          <p:cNvSpPr>
            <a:spLocks noGrp="1"/>
          </p:cNvSpPr>
          <p:nvPr>
            <p:ph type="sldNum" sz="quarter" idx="12"/>
          </p:nvPr>
        </p:nvSpPr>
        <p:spPr>
          <a:xfrm>
            <a:off x="8610600" y="6356354"/>
            <a:ext cx="2743200" cy="365125"/>
          </a:xfrm>
          <a:prstGeom prst="rect">
            <a:avLst/>
          </a:prstGeom>
        </p:spPr>
        <p:txBody>
          <a:bodyPr/>
          <a:lstStyle/>
          <a:p>
            <a:fld id="{FE4E75A2-CA41-49D8-A529-D1D3823E4648}" type="slidenum">
              <a:rPr lang="en-US" smtClean="0"/>
              <a:t>‹#›</a:t>
            </a:fld>
            <a:endParaRPr lang="en-US" dirty="0"/>
          </a:p>
        </p:txBody>
      </p:sp>
      <p:sp>
        <p:nvSpPr>
          <p:cNvPr id="10" name="Title 9">
            <a:extLst>
              <a:ext uri="{FF2B5EF4-FFF2-40B4-BE49-F238E27FC236}">
                <a16:creationId xmlns:a16="http://schemas.microsoft.com/office/drawing/2014/main" id="{002161E8-9104-4397-99D8-7E61A7A47D7C}"/>
              </a:ext>
            </a:extLst>
          </p:cNvPr>
          <p:cNvSpPr>
            <a:spLocks noGrp="1"/>
          </p:cNvSpPr>
          <p:nvPr>
            <p:ph type="title"/>
          </p:nvPr>
        </p:nvSpPr>
        <p:spPr>
          <a:xfrm>
            <a:off x="817197" y="33875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4659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91BB-894E-4E66-8AF9-0DABED6D91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20EDBDF-C5EE-45C3-A8AD-3E72BC50676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2979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01A5-7ED0-45FA-A9E5-6DFA656BE0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5E6BB5-BA42-4168-9C5A-0747BB228EFD}"/>
              </a:ext>
            </a:extLst>
          </p:cNvPr>
          <p:cNvSpPr>
            <a:spLocks noGrp="1"/>
          </p:cNvSpPr>
          <p:nvPr>
            <p:ph idx="1"/>
          </p:nvPr>
        </p:nvSpPr>
        <p:spPr>
          <a:xfrm>
            <a:off x="838200" y="1825625"/>
            <a:ext cx="10515600" cy="4351338"/>
          </a:xfrm>
          <a:prstGeom prst="rect">
            <a:avLst/>
          </a:prstGeom>
        </p:spPr>
        <p:txBody>
          <a:bodyPr/>
          <a:lstStyle>
            <a:lvl1pPr>
              <a:defRPr>
                <a:solidFill>
                  <a:schemeClr val="tx2">
                    <a:lumMod val="60000"/>
                    <a:lumOff val="40000"/>
                  </a:schemeClr>
                </a:solidFill>
              </a:defRPr>
            </a:lvl1pPr>
            <a:lvl2pPr>
              <a:defRPr>
                <a:solidFill>
                  <a:schemeClr val="tx2">
                    <a:lumMod val="60000"/>
                    <a:lumOff val="40000"/>
                  </a:schemeClr>
                </a:solidFill>
              </a:defRPr>
            </a:lvl2pPr>
            <a:lvl3pPr>
              <a:defRPr>
                <a:solidFill>
                  <a:schemeClr val="tx2">
                    <a:lumMod val="60000"/>
                    <a:lumOff val="40000"/>
                  </a:schemeClr>
                </a:solidFill>
              </a:defRPr>
            </a:lvl3pPr>
            <a:lvl4pPr>
              <a:defRPr>
                <a:solidFill>
                  <a:schemeClr val="tx2">
                    <a:lumMod val="60000"/>
                    <a:lumOff val="40000"/>
                  </a:schemeClr>
                </a:solidFill>
              </a:defRPr>
            </a:lvl4pPr>
            <a:lvl5pPr>
              <a:defRPr>
                <a:solidFill>
                  <a:schemeClr val="tx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DE4033B-C854-40FC-AFD5-2B95744C4932}"/>
              </a:ext>
            </a:extLst>
          </p:cNvPr>
          <p:cNvSpPr>
            <a:spLocks noGrp="1"/>
          </p:cNvSpPr>
          <p:nvPr>
            <p:ph type="dt" sz="half" idx="10"/>
          </p:nvPr>
        </p:nvSpPr>
        <p:spPr>
          <a:xfrm>
            <a:off x="838200" y="6356350"/>
            <a:ext cx="2743200" cy="365125"/>
          </a:xfrm>
          <a:prstGeom prst="rect">
            <a:avLst/>
          </a:prstGeom>
        </p:spPr>
        <p:txBody>
          <a:bodyPr/>
          <a:lstStyle/>
          <a:p>
            <a:fld id="{41ADC4B0-4730-4A9A-B7EF-4991EBF8D892}" type="datetime1">
              <a:rPr lang="en-US" smtClean="0"/>
              <a:t>4/7/2023</a:t>
            </a:fld>
            <a:endParaRPr lang="en-US"/>
          </a:p>
        </p:txBody>
      </p:sp>
      <p:sp>
        <p:nvSpPr>
          <p:cNvPr id="5" name="Footer Placeholder 4">
            <a:extLst>
              <a:ext uri="{FF2B5EF4-FFF2-40B4-BE49-F238E27FC236}">
                <a16:creationId xmlns:a16="http://schemas.microsoft.com/office/drawing/2014/main" id="{D75F0ED0-69A5-4EBF-A7F1-43281A90EC5F}"/>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6" name="Slide Number Placeholder 5">
            <a:extLst>
              <a:ext uri="{FF2B5EF4-FFF2-40B4-BE49-F238E27FC236}">
                <a16:creationId xmlns:a16="http://schemas.microsoft.com/office/drawing/2014/main" id="{78539F81-EED2-493A-A29D-6C7979C21561}"/>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1503416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673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B765-308A-40FD-81E4-69A66F9B00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250086-1DC8-4903-858F-1F189FD72BE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369B7-BA55-484C-A8C2-658B40806BA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1FE6A-6F48-44CA-B66F-4DD8086D50E7}"/>
              </a:ext>
            </a:extLst>
          </p:cNvPr>
          <p:cNvSpPr>
            <a:spLocks noGrp="1"/>
          </p:cNvSpPr>
          <p:nvPr>
            <p:ph type="dt" sz="half" idx="10"/>
          </p:nvPr>
        </p:nvSpPr>
        <p:spPr>
          <a:xfrm>
            <a:off x="838200" y="6356350"/>
            <a:ext cx="2743200" cy="365125"/>
          </a:xfrm>
          <a:prstGeom prst="rect">
            <a:avLst/>
          </a:prstGeom>
        </p:spPr>
        <p:txBody>
          <a:bodyPr/>
          <a:lstStyle/>
          <a:p>
            <a:fld id="{82A44A1E-CC48-4313-BAAF-EC71F3A71A92}" type="datetime1">
              <a:rPr lang="en-US" smtClean="0"/>
              <a:t>4/7/2023</a:t>
            </a:fld>
            <a:endParaRPr lang="en-US"/>
          </a:p>
        </p:txBody>
      </p:sp>
      <p:sp>
        <p:nvSpPr>
          <p:cNvPr id="6" name="Footer Placeholder 5">
            <a:extLst>
              <a:ext uri="{FF2B5EF4-FFF2-40B4-BE49-F238E27FC236}">
                <a16:creationId xmlns:a16="http://schemas.microsoft.com/office/drawing/2014/main" id="{EAC34E4C-5CD5-4A2C-80BC-BA6E8ABD60C7}"/>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7" name="Slide Number Placeholder 6">
            <a:extLst>
              <a:ext uri="{FF2B5EF4-FFF2-40B4-BE49-F238E27FC236}">
                <a16:creationId xmlns:a16="http://schemas.microsoft.com/office/drawing/2014/main" id="{D149FAE7-A4B1-4F0D-83FF-3F6A9642C069}"/>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206780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4471D4A-AE98-4409-BAAF-823594A91A8F}"/>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ea typeface="+mn-ea"/>
              <a:cs typeface="+mn-cs"/>
              <a:sym typeface="Helvetica Neue Medium"/>
            </a:endParaRPr>
          </a:p>
        </p:txBody>
      </p:sp>
    </p:spTree>
    <p:extLst>
      <p:ext uri="{BB962C8B-B14F-4D97-AF65-F5344CB8AC3E}">
        <p14:creationId xmlns:p14="http://schemas.microsoft.com/office/powerpoint/2010/main" val="262881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3A65-267A-450F-920B-2A8A64B0C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1C1E354-8351-40A2-AD9F-6FDE9F365C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64F210-4195-49DE-B42F-92E1CFC255E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CE858-353F-4E12-A228-240C34CFAB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FEA74-C62A-4A1E-BF55-8C326C5D73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1699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5EAB-E4BD-408E-B688-348644C636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33221B2-6FA9-4131-8F66-FF5F41437FEB}"/>
              </a:ext>
            </a:extLst>
          </p:cNvPr>
          <p:cNvSpPr>
            <a:spLocks noGrp="1"/>
          </p:cNvSpPr>
          <p:nvPr>
            <p:ph type="dt" sz="half" idx="10"/>
          </p:nvPr>
        </p:nvSpPr>
        <p:spPr>
          <a:xfrm>
            <a:off x="838200" y="6356350"/>
            <a:ext cx="2743200" cy="365125"/>
          </a:xfrm>
          <a:prstGeom prst="rect">
            <a:avLst/>
          </a:prstGeom>
        </p:spPr>
        <p:txBody>
          <a:bodyPr/>
          <a:lstStyle/>
          <a:p>
            <a:fld id="{D8964ADF-0DF6-430E-88EA-613AE97D7475}" type="datetime1">
              <a:rPr lang="en-US" smtClean="0"/>
              <a:t>4/7/2023</a:t>
            </a:fld>
            <a:endParaRPr lang="en-US"/>
          </a:p>
        </p:txBody>
      </p:sp>
      <p:sp>
        <p:nvSpPr>
          <p:cNvPr id="4" name="Footer Placeholder 3">
            <a:extLst>
              <a:ext uri="{FF2B5EF4-FFF2-40B4-BE49-F238E27FC236}">
                <a16:creationId xmlns:a16="http://schemas.microsoft.com/office/drawing/2014/main" id="{16E87068-CB36-4F8C-B202-530157826622}"/>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5" name="Slide Number Placeholder 4">
            <a:extLst>
              <a:ext uri="{FF2B5EF4-FFF2-40B4-BE49-F238E27FC236}">
                <a16:creationId xmlns:a16="http://schemas.microsoft.com/office/drawing/2014/main" id="{E80BBB11-45DD-46B7-AE1E-E26BD512DD37}"/>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2237211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91692-28F6-41E4-B4BE-B23374544D8D}"/>
              </a:ext>
            </a:extLst>
          </p:cNvPr>
          <p:cNvSpPr>
            <a:spLocks noGrp="1"/>
          </p:cNvSpPr>
          <p:nvPr>
            <p:ph type="dt" sz="half" idx="10"/>
          </p:nvPr>
        </p:nvSpPr>
        <p:spPr>
          <a:xfrm>
            <a:off x="838200" y="6356350"/>
            <a:ext cx="2743200" cy="365125"/>
          </a:xfrm>
          <a:prstGeom prst="rect">
            <a:avLst/>
          </a:prstGeom>
        </p:spPr>
        <p:txBody>
          <a:bodyPr/>
          <a:lstStyle/>
          <a:p>
            <a:fld id="{2AE3CAEA-8223-446D-8806-29BE707D88AA}" type="datetime1">
              <a:rPr lang="en-US" smtClean="0"/>
              <a:t>4/7/2023</a:t>
            </a:fld>
            <a:endParaRPr lang="en-US"/>
          </a:p>
        </p:txBody>
      </p:sp>
      <p:sp>
        <p:nvSpPr>
          <p:cNvPr id="3" name="Footer Placeholder 2">
            <a:extLst>
              <a:ext uri="{FF2B5EF4-FFF2-40B4-BE49-F238E27FC236}">
                <a16:creationId xmlns:a16="http://schemas.microsoft.com/office/drawing/2014/main" id="{F9D49877-41F3-4F8F-BE0C-162BDDA87E7A}"/>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4" name="Slide Number Placeholder 3">
            <a:extLst>
              <a:ext uri="{FF2B5EF4-FFF2-40B4-BE49-F238E27FC236}">
                <a16:creationId xmlns:a16="http://schemas.microsoft.com/office/drawing/2014/main" id="{F1B0B68A-0D75-4656-BEC4-DC6DBCB5F7C5}"/>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1016364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F769-3D31-4A53-BF21-8F21F6C210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3D446-9B4C-4C02-A052-E109148A48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2352A-712D-49B5-81B9-3299E75565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CD0AB-793F-4FB1-B93A-05AD653C52D4}"/>
              </a:ext>
            </a:extLst>
          </p:cNvPr>
          <p:cNvSpPr>
            <a:spLocks noGrp="1"/>
          </p:cNvSpPr>
          <p:nvPr>
            <p:ph type="dt" sz="half" idx="10"/>
          </p:nvPr>
        </p:nvSpPr>
        <p:spPr>
          <a:xfrm>
            <a:off x="838200" y="6356350"/>
            <a:ext cx="2743200" cy="365125"/>
          </a:xfrm>
          <a:prstGeom prst="rect">
            <a:avLst/>
          </a:prstGeom>
        </p:spPr>
        <p:txBody>
          <a:bodyPr/>
          <a:lstStyle/>
          <a:p>
            <a:fld id="{F08EE957-6441-4D79-A5B4-164E7D28DB95}" type="datetime1">
              <a:rPr lang="en-US" smtClean="0"/>
              <a:t>4/7/2023</a:t>
            </a:fld>
            <a:endParaRPr lang="en-US"/>
          </a:p>
        </p:txBody>
      </p:sp>
      <p:sp>
        <p:nvSpPr>
          <p:cNvPr id="6" name="Footer Placeholder 5">
            <a:extLst>
              <a:ext uri="{FF2B5EF4-FFF2-40B4-BE49-F238E27FC236}">
                <a16:creationId xmlns:a16="http://schemas.microsoft.com/office/drawing/2014/main" id="{F0952287-EB5D-4F8C-A288-4F533F95524D}"/>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7" name="Slide Number Placeholder 6">
            <a:extLst>
              <a:ext uri="{FF2B5EF4-FFF2-40B4-BE49-F238E27FC236}">
                <a16:creationId xmlns:a16="http://schemas.microsoft.com/office/drawing/2014/main" id="{22A325C8-9522-4AC5-B717-4789EE23EA22}"/>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2173251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2A0E-C031-4DF7-A02B-9C2C35676D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D3940-67A3-4D1A-8010-0BF1E0C6DD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FB201F-D619-4E3F-AC10-B88020D54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03CD8-94B7-49B3-9E70-5DBFA9213231}"/>
              </a:ext>
            </a:extLst>
          </p:cNvPr>
          <p:cNvSpPr>
            <a:spLocks noGrp="1"/>
          </p:cNvSpPr>
          <p:nvPr>
            <p:ph type="dt" sz="half" idx="10"/>
          </p:nvPr>
        </p:nvSpPr>
        <p:spPr>
          <a:xfrm>
            <a:off x="838200" y="6356350"/>
            <a:ext cx="2743200" cy="365125"/>
          </a:xfrm>
          <a:prstGeom prst="rect">
            <a:avLst/>
          </a:prstGeom>
        </p:spPr>
        <p:txBody>
          <a:bodyPr/>
          <a:lstStyle/>
          <a:p>
            <a:fld id="{B7415797-E5AE-4223-8AF7-AAE5AF72D563}" type="datetime1">
              <a:rPr lang="en-US" smtClean="0"/>
              <a:t>4/7/2023</a:t>
            </a:fld>
            <a:endParaRPr lang="en-US"/>
          </a:p>
        </p:txBody>
      </p:sp>
      <p:sp>
        <p:nvSpPr>
          <p:cNvPr id="6" name="Footer Placeholder 5">
            <a:extLst>
              <a:ext uri="{FF2B5EF4-FFF2-40B4-BE49-F238E27FC236}">
                <a16:creationId xmlns:a16="http://schemas.microsoft.com/office/drawing/2014/main" id="{D6AA342E-773B-4CDC-8EF9-7376DBCEEDFF}"/>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7" name="Slide Number Placeholder 6">
            <a:extLst>
              <a:ext uri="{FF2B5EF4-FFF2-40B4-BE49-F238E27FC236}">
                <a16:creationId xmlns:a16="http://schemas.microsoft.com/office/drawing/2014/main" id="{8C7FAB1E-0E32-4C23-AA12-12173846CB5A}"/>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4256229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E0AD-B73E-49A9-992C-237BC70706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5D2F46-39BA-4001-96F5-B665F617EAA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F2D64-91BF-4272-BE8E-4653D2042447}"/>
              </a:ext>
            </a:extLst>
          </p:cNvPr>
          <p:cNvSpPr>
            <a:spLocks noGrp="1"/>
          </p:cNvSpPr>
          <p:nvPr>
            <p:ph type="dt" sz="half" idx="10"/>
          </p:nvPr>
        </p:nvSpPr>
        <p:spPr>
          <a:xfrm>
            <a:off x="838200" y="6356350"/>
            <a:ext cx="2743200" cy="365125"/>
          </a:xfrm>
          <a:prstGeom prst="rect">
            <a:avLst/>
          </a:prstGeom>
        </p:spPr>
        <p:txBody>
          <a:bodyPr/>
          <a:lstStyle/>
          <a:p>
            <a:fld id="{AE9DB801-E242-469E-9D9B-CC01B835831E}" type="datetime1">
              <a:rPr lang="en-US" smtClean="0"/>
              <a:t>4/7/2023</a:t>
            </a:fld>
            <a:endParaRPr lang="en-US"/>
          </a:p>
        </p:txBody>
      </p:sp>
      <p:sp>
        <p:nvSpPr>
          <p:cNvPr id="5" name="Footer Placeholder 4">
            <a:extLst>
              <a:ext uri="{FF2B5EF4-FFF2-40B4-BE49-F238E27FC236}">
                <a16:creationId xmlns:a16="http://schemas.microsoft.com/office/drawing/2014/main" id="{7F13D449-EC1B-4962-9111-1106E0636566}"/>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6" name="Slide Number Placeholder 5">
            <a:extLst>
              <a:ext uri="{FF2B5EF4-FFF2-40B4-BE49-F238E27FC236}">
                <a16:creationId xmlns:a16="http://schemas.microsoft.com/office/drawing/2014/main" id="{26CADD14-765C-4269-8D85-7527D64CBD63}"/>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3113199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ED7ACE-C558-44EE-B9C8-F7766DC385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D3E791-2244-49EE-B026-985B0F58F6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51E87-B0D9-43C3-BD1A-1071F7C8DB5A}"/>
              </a:ext>
            </a:extLst>
          </p:cNvPr>
          <p:cNvSpPr>
            <a:spLocks noGrp="1"/>
          </p:cNvSpPr>
          <p:nvPr>
            <p:ph type="dt" sz="half" idx="10"/>
          </p:nvPr>
        </p:nvSpPr>
        <p:spPr>
          <a:xfrm>
            <a:off x="838200" y="6356350"/>
            <a:ext cx="2743200" cy="365125"/>
          </a:xfrm>
          <a:prstGeom prst="rect">
            <a:avLst/>
          </a:prstGeom>
        </p:spPr>
        <p:txBody>
          <a:bodyPr/>
          <a:lstStyle/>
          <a:p>
            <a:fld id="{FA44CE32-52F7-4513-9166-DBF1385E226B}" type="datetime1">
              <a:rPr lang="en-US" smtClean="0"/>
              <a:t>4/7/2023</a:t>
            </a:fld>
            <a:endParaRPr lang="en-US"/>
          </a:p>
        </p:txBody>
      </p:sp>
      <p:sp>
        <p:nvSpPr>
          <p:cNvPr id="5" name="Footer Placeholder 4">
            <a:extLst>
              <a:ext uri="{FF2B5EF4-FFF2-40B4-BE49-F238E27FC236}">
                <a16:creationId xmlns:a16="http://schemas.microsoft.com/office/drawing/2014/main" id="{4DB2E243-BB59-44F9-9B65-8A1B317AA5B6}"/>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p>
        </p:txBody>
      </p:sp>
      <p:sp>
        <p:nvSpPr>
          <p:cNvPr id="6" name="Slide Number Placeholder 5">
            <a:extLst>
              <a:ext uri="{FF2B5EF4-FFF2-40B4-BE49-F238E27FC236}">
                <a16:creationId xmlns:a16="http://schemas.microsoft.com/office/drawing/2014/main" id="{3ECA933B-2E30-43EB-8261-672D5FCE661C}"/>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a:p>
        </p:txBody>
      </p:sp>
    </p:spTree>
    <p:extLst>
      <p:ext uri="{BB962C8B-B14F-4D97-AF65-F5344CB8AC3E}">
        <p14:creationId xmlns:p14="http://schemas.microsoft.com/office/powerpoint/2010/main" val="28556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15104-F91D-471F-BE7B-14D95A0B41F3}" type="datetime1">
              <a:rPr lang="en-US" smtClean="0"/>
              <a:t>4/7/2023</a:t>
            </a:fld>
            <a:endParaRPr lang="en-US" dirty="0"/>
          </a:p>
        </p:txBody>
      </p:sp>
      <p:sp>
        <p:nvSpPr>
          <p:cNvPr id="5" name="Footer Placeholder 4"/>
          <p:cNvSpPr>
            <a:spLocks noGrp="1"/>
          </p:cNvSpPr>
          <p:nvPr>
            <p:ph type="ftr" sz="quarter" idx="11"/>
          </p:nvPr>
        </p:nvSpPr>
        <p:spPr/>
        <p:txBody>
          <a:bodyPr/>
          <a:lstStyle/>
          <a:p>
            <a:r>
              <a:rPr lang="en-US" dirty="0"/>
              <a:t>Department of Administration</a:t>
            </a:r>
          </a:p>
        </p:txBody>
      </p:sp>
      <p:sp>
        <p:nvSpPr>
          <p:cNvPr id="6" name="Slide Number Placeholder 5"/>
          <p:cNvSpPr>
            <a:spLocks noGrp="1"/>
          </p:cNvSpPr>
          <p:nvPr>
            <p:ph type="sldNum" sz="quarter" idx="12"/>
          </p:nvPr>
        </p:nvSpPr>
        <p:spPr/>
        <p:txBody>
          <a:bodyPr/>
          <a:lstStyle/>
          <a:p>
            <a:fld id="{FE4E75A2-CA41-49D8-A529-D1D3823E4648}" type="slidenum">
              <a:rPr lang="en-US" smtClean="0"/>
              <a:t>‹#›</a:t>
            </a:fld>
            <a:endParaRPr lang="en-US" dirty="0"/>
          </a:p>
        </p:txBody>
      </p:sp>
    </p:spTree>
    <p:extLst>
      <p:ext uri="{BB962C8B-B14F-4D97-AF65-F5344CB8AC3E}">
        <p14:creationId xmlns:p14="http://schemas.microsoft.com/office/powerpoint/2010/main" val="255041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91BB-894E-4E66-8AF9-0DABED6D91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20EDBDF-C5EE-45C3-A8AD-3E72BC50676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8618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01A5-7ED0-45FA-A9E5-6DFA656BE0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5E6BB5-BA42-4168-9C5A-0747BB228EFD}"/>
              </a:ext>
            </a:extLst>
          </p:cNvPr>
          <p:cNvSpPr>
            <a:spLocks noGrp="1"/>
          </p:cNvSpPr>
          <p:nvPr>
            <p:ph idx="1"/>
          </p:nvPr>
        </p:nvSpPr>
        <p:spPr>
          <a:xfrm>
            <a:off x="838200" y="1825625"/>
            <a:ext cx="10515600" cy="4351338"/>
          </a:xfrm>
          <a:prstGeom prst="rect">
            <a:avLst/>
          </a:prstGeom>
        </p:spPr>
        <p:txBody>
          <a:bodyPr/>
          <a:lstStyle>
            <a:lvl1pPr>
              <a:defRPr>
                <a:solidFill>
                  <a:schemeClr val="tx2">
                    <a:lumMod val="60000"/>
                    <a:lumOff val="40000"/>
                  </a:schemeClr>
                </a:solidFill>
              </a:defRPr>
            </a:lvl1pPr>
            <a:lvl2pPr>
              <a:defRPr>
                <a:solidFill>
                  <a:schemeClr val="tx2">
                    <a:lumMod val="60000"/>
                    <a:lumOff val="40000"/>
                  </a:schemeClr>
                </a:solidFill>
              </a:defRPr>
            </a:lvl2pPr>
            <a:lvl3pPr>
              <a:defRPr>
                <a:solidFill>
                  <a:schemeClr val="tx2">
                    <a:lumMod val="60000"/>
                    <a:lumOff val="40000"/>
                  </a:schemeClr>
                </a:solidFill>
              </a:defRPr>
            </a:lvl3pPr>
            <a:lvl4pPr>
              <a:defRPr>
                <a:solidFill>
                  <a:schemeClr val="tx2">
                    <a:lumMod val="60000"/>
                    <a:lumOff val="40000"/>
                  </a:schemeClr>
                </a:solidFill>
              </a:defRPr>
            </a:lvl4pPr>
            <a:lvl5pPr>
              <a:defRPr>
                <a:solidFill>
                  <a:schemeClr val="tx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DE4033B-C854-40FC-AFD5-2B95744C4932}"/>
              </a:ext>
            </a:extLst>
          </p:cNvPr>
          <p:cNvSpPr>
            <a:spLocks noGrp="1"/>
          </p:cNvSpPr>
          <p:nvPr>
            <p:ph type="dt" sz="half" idx="10"/>
          </p:nvPr>
        </p:nvSpPr>
        <p:spPr>
          <a:xfrm>
            <a:off x="838200" y="6356350"/>
            <a:ext cx="2743200" cy="365125"/>
          </a:xfrm>
          <a:prstGeom prst="rect">
            <a:avLst/>
          </a:prstGeom>
        </p:spPr>
        <p:txBody>
          <a:bodyPr/>
          <a:lstStyle/>
          <a:p>
            <a:fld id="{41ADC4B0-4730-4A9A-B7EF-4991EBF8D892}" type="datetime1">
              <a:rPr lang="en-US" smtClean="0"/>
              <a:t>4/7/2023</a:t>
            </a:fld>
            <a:endParaRPr lang="en-US" dirty="0"/>
          </a:p>
        </p:txBody>
      </p:sp>
      <p:sp>
        <p:nvSpPr>
          <p:cNvPr id="5" name="Footer Placeholder 4">
            <a:extLst>
              <a:ext uri="{FF2B5EF4-FFF2-40B4-BE49-F238E27FC236}">
                <a16:creationId xmlns:a16="http://schemas.microsoft.com/office/drawing/2014/main" id="{D75F0ED0-69A5-4EBF-A7F1-43281A90EC5F}"/>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endParaRPr lang="en-US" dirty="0"/>
          </a:p>
        </p:txBody>
      </p:sp>
      <p:sp>
        <p:nvSpPr>
          <p:cNvPr id="6" name="Slide Number Placeholder 5">
            <a:extLst>
              <a:ext uri="{FF2B5EF4-FFF2-40B4-BE49-F238E27FC236}">
                <a16:creationId xmlns:a16="http://schemas.microsoft.com/office/drawing/2014/main" id="{78539F81-EED2-493A-A29D-6C7979C21561}"/>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dirty="0"/>
          </a:p>
        </p:txBody>
      </p:sp>
    </p:spTree>
    <p:extLst>
      <p:ext uri="{BB962C8B-B14F-4D97-AF65-F5344CB8AC3E}">
        <p14:creationId xmlns:p14="http://schemas.microsoft.com/office/powerpoint/2010/main" val="420346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DEB6CD-AED2-434C-8015-5BEE22746B7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019DF3E-4BD2-4B3F-B42C-BFC76078D1F1}"/>
              </a:ext>
            </a:extLst>
          </p:cNvPr>
          <p:cNvSpPr>
            <a:spLocks noGrp="1"/>
          </p:cNvSpPr>
          <p:nvPr>
            <p:ph type="dt" sz="half" idx="10"/>
          </p:nvPr>
        </p:nvSpPr>
        <p:spPr>
          <a:xfrm>
            <a:off x="838200" y="6356350"/>
            <a:ext cx="2743200" cy="365125"/>
          </a:xfrm>
          <a:prstGeom prst="rect">
            <a:avLst/>
          </a:prstGeom>
        </p:spPr>
        <p:txBody>
          <a:bodyPr/>
          <a:lstStyle/>
          <a:p>
            <a:fld id="{FCE15104-F91D-471F-BE7B-14D95A0B41F3}" type="datetime1">
              <a:rPr lang="en-US" smtClean="0"/>
              <a:t>4/7/2023</a:t>
            </a:fld>
            <a:endParaRPr lang="en-US" dirty="0"/>
          </a:p>
        </p:txBody>
      </p:sp>
      <p:sp>
        <p:nvSpPr>
          <p:cNvPr id="8" name="Footer Placeholder 7">
            <a:extLst>
              <a:ext uri="{FF2B5EF4-FFF2-40B4-BE49-F238E27FC236}">
                <a16:creationId xmlns:a16="http://schemas.microsoft.com/office/drawing/2014/main" id="{07F6ABD6-F6EE-4571-A487-348CE43E133F}"/>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endParaRPr lang="en-US" dirty="0"/>
          </a:p>
        </p:txBody>
      </p:sp>
      <p:sp>
        <p:nvSpPr>
          <p:cNvPr id="9" name="Slide Number Placeholder 8">
            <a:extLst>
              <a:ext uri="{FF2B5EF4-FFF2-40B4-BE49-F238E27FC236}">
                <a16:creationId xmlns:a16="http://schemas.microsoft.com/office/drawing/2014/main" id="{E322B60A-A8AD-4580-BF80-FB4B55405D17}"/>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dirty="0"/>
          </a:p>
        </p:txBody>
      </p:sp>
      <p:sp>
        <p:nvSpPr>
          <p:cNvPr id="10" name="Title 9">
            <a:extLst>
              <a:ext uri="{FF2B5EF4-FFF2-40B4-BE49-F238E27FC236}">
                <a16:creationId xmlns:a16="http://schemas.microsoft.com/office/drawing/2014/main" id="{002161E8-9104-4397-99D8-7E61A7A47D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468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B765-308A-40FD-81E4-69A66F9B00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250086-1DC8-4903-858F-1F189FD72BE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369B7-BA55-484C-A8C2-658B40806BA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1FE6A-6F48-44CA-B66F-4DD8086D50E7}"/>
              </a:ext>
            </a:extLst>
          </p:cNvPr>
          <p:cNvSpPr>
            <a:spLocks noGrp="1"/>
          </p:cNvSpPr>
          <p:nvPr>
            <p:ph type="dt" sz="half" idx="10"/>
          </p:nvPr>
        </p:nvSpPr>
        <p:spPr>
          <a:xfrm>
            <a:off x="838200" y="6356350"/>
            <a:ext cx="2743200" cy="365125"/>
          </a:xfrm>
          <a:prstGeom prst="rect">
            <a:avLst/>
          </a:prstGeom>
        </p:spPr>
        <p:txBody>
          <a:bodyPr/>
          <a:lstStyle/>
          <a:p>
            <a:fld id="{82A44A1E-CC48-4313-BAAF-EC71F3A71A92}" type="datetime1">
              <a:rPr lang="en-US" smtClean="0"/>
              <a:t>4/7/2023</a:t>
            </a:fld>
            <a:endParaRPr lang="en-US" dirty="0"/>
          </a:p>
        </p:txBody>
      </p:sp>
      <p:sp>
        <p:nvSpPr>
          <p:cNvPr id="6" name="Footer Placeholder 5">
            <a:extLst>
              <a:ext uri="{FF2B5EF4-FFF2-40B4-BE49-F238E27FC236}">
                <a16:creationId xmlns:a16="http://schemas.microsoft.com/office/drawing/2014/main" id="{EAC34E4C-5CD5-4A2C-80BC-BA6E8ABD60C7}"/>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endParaRPr lang="en-US" dirty="0"/>
          </a:p>
        </p:txBody>
      </p:sp>
      <p:sp>
        <p:nvSpPr>
          <p:cNvPr id="7" name="Slide Number Placeholder 6">
            <a:extLst>
              <a:ext uri="{FF2B5EF4-FFF2-40B4-BE49-F238E27FC236}">
                <a16:creationId xmlns:a16="http://schemas.microsoft.com/office/drawing/2014/main" id="{D149FAE7-A4B1-4F0D-83FF-3F6A9642C069}"/>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dirty="0"/>
          </a:p>
        </p:txBody>
      </p:sp>
    </p:spTree>
    <p:extLst>
      <p:ext uri="{BB962C8B-B14F-4D97-AF65-F5344CB8AC3E}">
        <p14:creationId xmlns:p14="http://schemas.microsoft.com/office/powerpoint/2010/main" val="338073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3A65-267A-450F-920B-2A8A64B0C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1C1E354-8351-40A2-AD9F-6FDE9F365C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64F210-4195-49DE-B42F-92E1CFC255E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CE858-353F-4E12-A228-240C34CFAB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FEA74-C62A-4A1E-BF55-8C326C5D73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40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5EAB-E4BD-408E-B688-348644C636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33221B2-6FA9-4131-8F66-FF5F41437FEB}"/>
              </a:ext>
            </a:extLst>
          </p:cNvPr>
          <p:cNvSpPr>
            <a:spLocks noGrp="1"/>
          </p:cNvSpPr>
          <p:nvPr>
            <p:ph type="dt" sz="half" idx="10"/>
          </p:nvPr>
        </p:nvSpPr>
        <p:spPr>
          <a:xfrm>
            <a:off x="838200" y="6356350"/>
            <a:ext cx="2743200" cy="365125"/>
          </a:xfrm>
          <a:prstGeom prst="rect">
            <a:avLst/>
          </a:prstGeom>
        </p:spPr>
        <p:txBody>
          <a:bodyPr/>
          <a:lstStyle/>
          <a:p>
            <a:fld id="{D8964ADF-0DF6-430E-88EA-613AE97D7475}" type="datetime1">
              <a:rPr lang="en-US" smtClean="0"/>
              <a:t>4/7/2023</a:t>
            </a:fld>
            <a:endParaRPr lang="en-US" dirty="0"/>
          </a:p>
        </p:txBody>
      </p:sp>
      <p:sp>
        <p:nvSpPr>
          <p:cNvPr id="4" name="Footer Placeholder 3">
            <a:extLst>
              <a:ext uri="{FF2B5EF4-FFF2-40B4-BE49-F238E27FC236}">
                <a16:creationId xmlns:a16="http://schemas.microsoft.com/office/drawing/2014/main" id="{16E87068-CB36-4F8C-B202-530157826622}"/>
              </a:ext>
            </a:extLst>
          </p:cNvPr>
          <p:cNvSpPr>
            <a:spLocks noGrp="1"/>
          </p:cNvSpPr>
          <p:nvPr>
            <p:ph type="ftr" sz="quarter" idx="11"/>
          </p:nvPr>
        </p:nvSpPr>
        <p:spPr>
          <a:xfrm>
            <a:off x="4038600" y="6356350"/>
            <a:ext cx="4114800" cy="365125"/>
          </a:xfrm>
          <a:prstGeom prst="rect">
            <a:avLst/>
          </a:prstGeom>
        </p:spPr>
        <p:txBody>
          <a:bodyPr/>
          <a:lstStyle/>
          <a:p>
            <a:r>
              <a:rPr lang="en-US"/>
              <a:t>Department of Administration</a:t>
            </a:r>
            <a:endParaRPr lang="en-US" dirty="0"/>
          </a:p>
        </p:txBody>
      </p:sp>
      <p:sp>
        <p:nvSpPr>
          <p:cNvPr id="5" name="Slide Number Placeholder 4">
            <a:extLst>
              <a:ext uri="{FF2B5EF4-FFF2-40B4-BE49-F238E27FC236}">
                <a16:creationId xmlns:a16="http://schemas.microsoft.com/office/drawing/2014/main" id="{E80BBB11-45DD-46B7-AE1E-E26BD512DD37}"/>
              </a:ext>
            </a:extLst>
          </p:cNvPr>
          <p:cNvSpPr>
            <a:spLocks noGrp="1"/>
          </p:cNvSpPr>
          <p:nvPr>
            <p:ph type="sldNum" sz="quarter" idx="12"/>
          </p:nvPr>
        </p:nvSpPr>
        <p:spPr>
          <a:xfrm>
            <a:off x="8610600" y="6356350"/>
            <a:ext cx="2743200" cy="365125"/>
          </a:xfrm>
          <a:prstGeom prst="rect">
            <a:avLst/>
          </a:prstGeom>
        </p:spPr>
        <p:txBody>
          <a:bodyPr/>
          <a:lstStyle/>
          <a:p>
            <a:fld id="{FE4E75A2-CA41-49D8-A529-D1D3823E4648}" type="slidenum">
              <a:rPr lang="en-US" smtClean="0"/>
              <a:t>‹#›</a:t>
            </a:fld>
            <a:endParaRPr lang="en-US" dirty="0"/>
          </a:p>
        </p:txBody>
      </p:sp>
    </p:spTree>
    <p:extLst>
      <p:ext uri="{BB962C8B-B14F-4D97-AF65-F5344CB8AC3E}">
        <p14:creationId xmlns:p14="http://schemas.microsoft.com/office/powerpoint/2010/main" val="248941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5C904287-EC19-48F4-9276-3C2D656F811C}"/>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ea typeface="+mn-ea"/>
              <a:cs typeface="+mn-cs"/>
              <a:sym typeface="Helvetica Neue Medium"/>
            </a:endParaRPr>
          </a:p>
        </p:txBody>
      </p:sp>
    </p:spTree>
    <p:extLst>
      <p:ext uri="{BB962C8B-B14F-4D97-AF65-F5344CB8AC3E}">
        <p14:creationId xmlns:p14="http://schemas.microsoft.com/office/powerpoint/2010/main" val="3497922673"/>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0363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0263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20"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24"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21" TargetMode="External"/><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hyperlink" Target="https://app.mdt.mt.gov/ess-db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22"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itehouse.gov/wp-content/uploads/2022/07/Build-America-Buy-America-Factsheet-and-FAQs-for-Award-Recipients.pdf"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26"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27"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2.pn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8.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Moriah.Keller@mt.gov" TargetMode="External"/><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hyperlink" Target="mailto:ConnectMTInfoRequests@ctcnet.us" TargetMode="External"/><Relationship Id="rId4" Type="http://schemas.openxmlformats.org/officeDocument/2006/relationships/hyperlink" Target="mailto:Maria.Jackson2@mt.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a20080eff2ea53/section-200.403" TargetMode="External"/><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hyperlink" Target="https://www.ecfr.gov/current/title-2/subtitle-A/chapter-II/part-200/subpart-E/subject-group-ECFRea20080eff2ea53/section-200.40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2.png"/><Relationship Id="rId4" Type="http://schemas.openxmlformats.org/officeDocument/2006/relationships/hyperlink" Target="https://connectmt.mt.gov/ARPA/"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ecfr.gov/current/title-2/subtitle-A/chapter-II/part-200/subpart-D/subject-group-ECFR45ddd4419ad436d/section-200.320" TargetMode="External"/><Relationship Id="rId13" Type="http://schemas.openxmlformats.org/officeDocument/2006/relationships/hyperlink" Target="https://www.ecfr.gov/current/title-2/subtitle-A/chapter-II/part-200/subpart-D/subject-group-ECFR45ddd4419ad436d/section-200.323" TargetMode="External"/><Relationship Id="rId18" Type="http://schemas.openxmlformats.org/officeDocument/2006/relationships/hyperlink" Target="https://www.ecfr.gov/current/title-2/subtitle-A/chapter-II/part-200/subpart-D/subject-group-ECFR45ddd4419ad436d/section-200.326" TargetMode="External"/><Relationship Id="rId3" Type="http://schemas.openxmlformats.org/officeDocument/2006/relationships/hyperlink" Target="https://www.ecfr.gov/current/title-2/subtitle-A/chapter-II/part-200/subpart-D/subject-group-ECFR45ddd4419ad436d/section-200.317" TargetMode="External"/><Relationship Id="rId7" Type="http://schemas.openxmlformats.org/officeDocument/2006/relationships/hyperlink" Target="https://www.ecfr.gov/current/title-2/subtitle-A/chapter-II/part-200/subpart-D/subject-group-ECFR45ddd4419ad436d/section-200.319" TargetMode="External"/><Relationship Id="rId12" Type="http://schemas.openxmlformats.org/officeDocument/2006/relationships/hyperlink" Target="https://www.ecfr.gov/current/title-2/subtitle-A/chapter-II/part-200/subpart-D/subject-group-ECFR45ddd4419ad436d/section-200.322" TargetMode="External"/><Relationship Id="rId17" Type="http://schemas.openxmlformats.org/officeDocument/2006/relationships/hyperlink" Target="https://www.ecfr.gov/current/title-2/subtitle-A/chapter-II/part-200/subpart-D/subject-group-ECFR45ddd4419ad436d/section-200.325" TargetMode="External"/><Relationship Id="rId2" Type="http://schemas.openxmlformats.org/officeDocument/2006/relationships/image" Target="../media/image2.png"/><Relationship Id="rId16" Type="http://schemas.openxmlformats.org/officeDocument/2006/relationships/hyperlink" Target="https://www.ecfr.gov/current/title-2/subtitle-A/chapter-II/part-200/subpart-E/subject-group-ECFRea20080eff2ea53/section-200.404" TargetMode="External"/><Relationship Id="rId20" Type="http://schemas.openxmlformats.org/officeDocument/2006/relationships/hyperlink" Target="https://www.ecfr.gov/current/title-2/subtitle-A/chapter-II/part-200/subpart-D/subject-group-ECFR45ddd4419ad436d/section-200.327" TargetMode="External"/><Relationship Id="rId1" Type="http://schemas.openxmlformats.org/officeDocument/2006/relationships/slideLayout" Target="../slideLayouts/slideLayout18.xml"/><Relationship Id="rId6" Type="http://schemas.openxmlformats.org/officeDocument/2006/relationships/hyperlink" Target="https://www.ecfr.gov/current/title-2/subtitle-A/chapter-II/part-200/subpart-D/subject-group-ECFR36520e4111dce32/section-200.329" TargetMode="External"/><Relationship Id="rId11" Type="http://schemas.openxmlformats.org/officeDocument/2006/relationships/hyperlink" Target="https://www.ecfr.gov/current/title-2/subtitle-A/chapter-II/part-200/subpart-D/subject-group-ECFR031321e29ac5bbd/section-200.332" TargetMode="External"/><Relationship Id="rId5" Type="http://schemas.openxmlformats.org/officeDocument/2006/relationships/hyperlink" Target="https://www.ecfr.gov/current/title-2/subtitle-A/chapter-II/part-200/subpart-D/subject-group-ECFR45ddd4419ad436d/section-200.318" TargetMode="External"/><Relationship Id="rId15" Type="http://schemas.openxmlformats.org/officeDocument/2006/relationships/hyperlink" Target="https://www.ecfr.gov/current/title-2/subtitle-A/chapter-II/part-200/subpart-D/subject-group-ECFR45ddd4419ad436d/section-200.324" TargetMode="External"/><Relationship Id="rId10" Type="http://schemas.openxmlformats.org/officeDocument/2006/relationships/hyperlink" Target="https://www.ecfr.gov/current/title-2/subtitle-A/chapter-II/part-200/subpart-D/subject-group-ECFR45ddd4419ad436d/section-200.321" TargetMode="External"/><Relationship Id="rId19" Type="http://schemas.openxmlformats.org/officeDocument/2006/relationships/hyperlink" Target="https://www.ecfr.gov/current/title-2/subtitle-A/chapter-II/part-200/subpart-F/subject-group-ECFRfd0932e473d10ba/section-200.501" TargetMode="External"/><Relationship Id="rId4" Type="http://schemas.openxmlformats.org/officeDocument/2006/relationships/hyperlink" Target="https://www.ecfr.gov/current/title-2/subtitle-A/chapter-II/part-200/subpart-D/subject-group-ECFR36520e4111dce32/section-200.328" TargetMode="External"/><Relationship Id="rId9" Type="http://schemas.openxmlformats.org/officeDocument/2006/relationships/hyperlink" Target="https://www.ecfr.gov/current/title-2/subtitle-A/chapter-II/part-200/subpart-D/subject-group-ECFR031321e29ac5bbd/section-200.331" TargetMode="External"/><Relationship Id="rId14" Type="http://schemas.openxmlformats.org/officeDocument/2006/relationships/hyperlink" Target="https://www.ecfr.gov/current/title-2/subtitle-A/chapter-II/part-200/subpart-E/subject-group-ECFRea20080eff2ea53/section-200.40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18.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s://www.ecfr.gov/current/title-2/part-180" TargetMode="External"/><Relationship Id="rId4" Type="http://schemas.openxmlformats.org/officeDocument/2006/relationships/hyperlink" Target="https://www.ecfr.gov/current/title-2/subtitle-A/chapter-II/part-200/subpart-E/subject-group-ECFRea20080eff2ea53/section-200.40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am.gov/content/entity-registration" TargetMode="External"/><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acquisition.gov/far/52.209-7" TargetMode="External"/><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hyperlink" Target="https://www.ecfr.gov/current/title-2/subtitle-A/chapter-II/part-200#Appendix-XII-to-Part-200" TargetMode="External"/><Relationship Id="rId4" Type="http://schemas.openxmlformats.org/officeDocument/2006/relationships/hyperlink" Target="https://www.acquisition.gov/far/52.209-9"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am.gov/content/entity-registration"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biz.sosmt.gov/"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s://connectmt.mt.gov/" TargetMode="External"/><Relationship Id="rId7" Type="http://schemas.openxmlformats.org/officeDocument/2006/relationships/image" Target="../media/image1.png"/><Relationship Id="rId2" Type="http://schemas.openxmlformats.org/officeDocument/2006/relationships/hyperlink" Target="mailto:connectmt@mt.gov" TargetMode="External"/><Relationship Id="rId1" Type="http://schemas.openxmlformats.org/officeDocument/2006/relationships/slideLayout" Target="../slideLayouts/slideLayout16.xml"/><Relationship Id="rId6" Type="http://schemas.openxmlformats.org/officeDocument/2006/relationships/hyperlink" Target="mailto:ConnectMTInfoRequests@ctcnet.us" TargetMode="External"/><Relationship Id="rId5" Type="http://schemas.openxmlformats.org/officeDocument/2006/relationships/hyperlink" Target="mailto:Maria.Jackson2@mt.gov" TargetMode="External"/><Relationship Id="rId4" Type="http://schemas.openxmlformats.org/officeDocument/2006/relationships/hyperlink" Target="mailto:Moriah.Keller@mt.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2/subtitle-A/chapter-II/part-200?toc=1"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18"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19"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www.ecfr.gov/current/title-2/subtitle-A/chapter-II/part-200/subpart-D/subject-group-ECFR45ddd4419ad436d/section-200.32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20" TargetMode="External"/><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CD91-7339-40BE-BAB5-6A6805E2487B}"/>
              </a:ext>
            </a:extLst>
          </p:cNvPr>
          <p:cNvSpPr>
            <a:spLocks noGrp="1"/>
          </p:cNvSpPr>
          <p:nvPr>
            <p:ph type="ctrTitle"/>
          </p:nvPr>
        </p:nvSpPr>
        <p:spPr>
          <a:xfrm>
            <a:off x="441686" y="4889863"/>
            <a:ext cx="10909073" cy="1654629"/>
          </a:xfrm>
        </p:spPr>
        <p:txBody>
          <a:bodyPr vert="horz" lIns="91440" tIns="45720" rIns="91440" bIns="45720" rtlCol="0">
            <a:normAutofit/>
          </a:bodyPr>
          <a:lstStyle/>
          <a:p>
            <a:pPr algn="ctr">
              <a:spcAft>
                <a:spcPts val="1800"/>
              </a:spcAft>
            </a:pPr>
            <a:br>
              <a:rPr lang="en-US" sz="1500" spc="100" dirty="0">
                <a:latin typeface="+mn-lt"/>
              </a:rPr>
            </a:br>
            <a:br>
              <a:rPr lang="en-US" sz="1500" spc="100" dirty="0">
                <a:latin typeface="+mn-lt"/>
              </a:rPr>
            </a:br>
            <a:endParaRPr lang="en-US" sz="1500" dirty="0"/>
          </a:p>
        </p:txBody>
      </p:sp>
      <p:sp>
        <p:nvSpPr>
          <p:cNvPr id="3" name="Subtitle 2">
            <a:extLst>
              <a:ext uri="{FF2B5EF4-FFF2-40B4-BE49-F238E27FC236}">
                <a16:creationId xmlns:a16="http://schemas.microsoft.com/office/drawing/2014/main" id="{41935B53-1312-4FC3-884F-112BF140DFD1}"/>
              </a:ext>
            </a:extLst>
          </p:cNvPr>
          <p:cNvSpPr>
            <a:spLocks noGrp="1"/>
          </p:cNvSpPr>
          <p:nvPr>
            <p:ph type="subTitle" idx="1"/>
          </p:nvPr>
        </p:nvSpPr>
        <p:spPr>
          <a:xfrm>
            <a:off x="1284514" y="4889862"/>
            <a:ext cx="9622971" cy="1290921"/>
          </a:xfrm>
        </p:spPr>
        <p:txBody>
          <a:bodyPr vert="horz" lIns="91440" tIns="45720" rIns="91440" bIns="45720" rtlCol="0">
            <a:noAutofit/>
          </a:bodyPr>
          <a:lstStyle/>
          <a:p>
            <a:pPr algn="ctr">
              <a:spcBef>
                <a:spcPts val="600"/>
              </a:spcBef>
            </a:pPr>
            <a:r>
              <a:rPr lang="en-US" sz="3600" spc="200" dirty="0">
                <a:solidFill>
                  <a:schemeClr val="accent3"/>
                </a:solidFill>
                <a:latin typeface="+mj-lt"/>
              </a:rPr>
              <a:t>ConnectMT Grant Compliance Webinars</a:t>
            </a:r>
          </a:p>
          <a:p>
            <a:pPr fontAlgn="base"/>
            <a:r>
              <a:rPr lang="en-US" b="1" spc="100" dirty="0">
                <a:solidFill>
                  <a:schemeClr val="tx1"/>
                </a:solidFill>
                <a:latin typeface="HelveticaNeueLT Std" panose="020B0604020202020204" pitchFamily="34" charset="0"/>
              </a:rPr>
              <a:t>GRANT COMPLIANCE, PROCUREMENT PROCEDURES, &amp; ELIGIBLE PORJECTS EXPENSES</a:t>
            </a:r>
          </a:p>
          <a:p>
            <a:pPr algn="ctr">
              <a:spcBef>
                <a:spcPts val="600"/>
              </a:spcBef>
            </a:pPr>
            <a:endParaRPr lang="en-US" sz="3200" b="1" dirty="0">
              <a:solidFill>
                <a:schemeClr val="accent6"/>
              </a:solidFill>
            </a:endParaRPr>
          </a:p>
        </p:txBody>
      </p:sp>
      <p:pic>
        <p:nvPicPr>
          <p:cNvPr id="6" name="Picture 5">
            <a:extLst>
              <a:ext uri="{FF2B5EF4-FFF2-40B4-BE49-F238E27FC236}">
                <a16:creationId xmlns:a16="http://schemas.microsoft.com/office/drawing/2014/main" id="{1C86C56E-625F-4A43-85B9-FA88D106B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572" y="677216"/>
            <a:ext cx="3818857" cy="3818857"/>
          </a:xfrm>
          <a:prstGeom prst="rect">
            <a:avLst/>
          </a:prstGeom>
        </p:spPr>
      </p:pic>
    </p:spTree>
    <p:extLst>
      <p:ext uri="{BB962C8B-B14F-4D97-AF65-F5344CB8AC3E}">
        <p14:creationId xmlns:p14="http://schemas.microsoft.com/office/powerpoint/2010/main" val="2955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10</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Key relevant provisions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805454"/>
            <a:ext cx="7321550" cy="70428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PROCUREMENT STANDARDS</a:t>
            </a:r>
          </a:p>
          <a:p>
            <a:pPr algn="just" fontAlgn="base"/>
            <a:r>
              <a:rPr lang="en-US" sz="1800" b="1" spc="100" dirty="0">
                <a:solidFill>
                  <a:schemeClr val="tx1"/>
                </a:solidFill>
                <a:latin typeface="HelveticaNeueLT Std" panose="020B0604020202020204" pitchFamily="34" charset="0"/>
              </a:rPr>
              <a:t>Noncompetitive Procurement Methods – </a:t>
            </a:r>
            <a:r>
              <a:rPr lang="en-US" sz="1800" b="1" spc="100" dirty="0">
                <a:solidFill>
                  <a:schemeClr val="tx1"/>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200.320</a:t>
            </a:r>
            <a:endParaRPr lang="en-US" sz="1800" b="1" spc="100" dirty="0">
              <a:solidFill>
                <a:schemeClr val="tx1"/>
              </a:solidFill>
              <a:latin typeface="HelveticaNeueLT Std" panose="020B0604020202020204" pitchFamily="34" charset="0"/>
            </a:endParaRPr>
          </a:p>
        </p:txBody>
      </p:sp>
      <p:sp>
        <p:nvSpPr>
          <p:cNvPr id="3" name="TextBox 2">
            <a:extLst>
              <a:ext uri="{FF2B5EF4-FFF2-40B4-BE49-F238E27FC236}">
                <a16:creationId xmlns:a16="http://schemas.microsoft.com/office/drawing/2014/main" id="{04F2E2AE-9510-C89D-88A7-C6621297593B}"/>
              </a:ext>
            </a:extLst>
          </p:cNvPr>
          <p:cNvSpPr txBox="1"/>
          <p:nvPr/>
        </p:nvSpPr>
        <p:spPr>
          <a:xfrm>
            <a:off x="604343" y="2713366"/>
            <a:ext cx="5270620" cy="447191"/>
          </a:xfrm>
          <a:prstGeom prst="rect">
            <a:avLst/>
          </a:prstGeom>
          <a:solidFill>
            <a:schemeClr val="accent3"/>
          </a:solidFill>
        </p:spPr>
        <p:txBody>
          <a:bodyPr wrap="square" anchor="ctr">
            <a:noAutofit/>
          </a:bodyPr>
          <a:lstStyle/>
          <a:p>
            <a:pPr marR="0" lvl="0" algn="ctr" fontAlgn="auto">
              <a:lnSpc>
                <a:spcPct val="90000"/>
              </a:lnSpc>
              <a:spcBef>
                <a:spcPts val="1000"/>
              </a:spcBef>
              <a:spcAft>
                <a:spcPts val="0"/>
              </a:spcAft>
              <a:buClrTx/>
              <a:buSzTx/>
              <a:tabLst/>
              <a:defRPr/>
            </a:pPr>
            <a:r>
              <a:rPr lang="en-US" dirty="0">
                <a:solidFill>
                  <a:schemeClr val="bg1"/>
                </a:solidFill>
              </a:rPr>
              <a:t>Proper Noncompetitive Procurement Use </a:t>
            </a:r>
          </a:p>
        </p:txBody>
      </p:sp>
      <p:sp>
        <p:nvSpPr>
          <p:cNvPr id="11" name="TextBox 10">
            <a:extLst>
              <a:ext uri="{FF2B5EF4-FFF2-40B4-BE49-F238E27FC236}">
                <a16:creationId xmlns:a16="http://schemas.microsoft.com/office/drawing/2014/main" id="{7B3C44B8-5AF0-C486-01F5-0DBACB229430}"/>
              </a:ext>
            </a:extLst>
          </p:cNvPr>
          <p:cNvSpPr txBox="1"/>
          <p:nvPr/>
        </p:nvSpPr>
        <p:spPr>
          <a:xfrm>
            <a:off x="601882" y="3309030"/>
            <a:ext cx="5270620" cy="2564805"/>
          </a:xfrm>
          <a:prstGeom prst="rect">
            <a:avLst/>
          </a:prstGeom>
          <a:noFill/>
        </p:spPr>
        <p:txBody>
          <a:bodyPr wrap="square" rtlCol="0">
            <a:spAutoFit/>
          </a:bodyPr>
          <a:lstStyle/>
          <a:p>
            <a:pPr marL="342900" marR="0" lvl="0" indent="-342900" fontAlgn="base">
              <a:spcBef>
                <a:spcPts val="1000"/>
              </a:spcBef>
              <a:spcAft>
                <a:spcPts val="0"/>
              </a:spcAft>
              <a:buClrTx/>
              <a:buSzTx/>
              <a:buFont typeface="Arial" panose="020B0604020202020204" pitchFamily="34" charset="0"/>
              <a:buChar char="•"/>
              <a:tabLst/>
              <a:defRPr/>
            </a:pPr>
            <a:r>
              <a:rPr lang="en-US" spc="100" dirty="0">
                <a:solidFill>
                  <a:schemeClr val="accent3">
                    <a:lumMod val="75000"/>
                  </a:schemeClr>
                </a:solidFill>
                <a:latin typeface="HelveticaNeueLT Std" panose="020B0604020202020204" pitchFamily="34" charset="0"/>
              </a:rPr>
              <a:t>ISP has publicly solicited proposals, received limited responses and documented other attempts to solicit additional proposals</a:t>
            </a:r>
          </a:p>
          <a:p>
            <a:pPr marL="342900" marR="0" lvl="0" indent="-342900" fontAlgn="base">
              <a:spcBef>
                <a:spcPts val="1000"/>
              </a:spcBef>
              <a:spcAft>
                <a:spcPts val="0"/>
              </a:spcAft>
              <a:buClrTx/>
              <a:buSzTx/>
              <a:buFont typeface="Arial" panose="020B0604020202020204" pitchFamily="34" charset="0"/>
              <a:buChar char="•"/>
              <a:tabLst/>
              <a:defRPr/>
            </a:pPr>
            <a:endParaRPr lang="en-US" spc="100" dirty="0">
              <a:solidFill>
                <a:schemeClr val="accent3">
                  <a:lumMod val="75000"/>
                </a:schemeClr>
              </a:solidFill>
              <a:latin typeface="HelveticaNeueLT Std" panose="020B0604020202020204" pitchFamily="34" charset="0"/>
            </a:endParaRPr>
          </a:p>
          <a:p>
            <a:pPr marL="342900" marR="0" lvl="0" indent="-342900" fontAlgn="base">
              <a:spcBef>
                <a:spcPts val="1000"/>
              </a:spcBef>
              <a:spcAft>
                <a:spcPts val="0"/>
              </a:spcAft>
              <a:buClrTx/>
              <a:buSzTx/>
              <a:buFont typeface="Arial" panose="020B0604020202020204" pitchFamily="34" charset="0"/>
              <a:buChar char="•"/>
              <a:tabLst/>
              <a:defRPr/>
            </a:pPr>
            <a:r>
              <a:rPr lang="en-US" spc="100" dirty="0">
                <a:solidFill>
                  <a:schemeClr val="accent3">
                    <a:lumMod val="75000"/>
                  </a:schemeClr>
                </a:solidFill>
                <a:latin typeface="HelveticaNeueLT Std" panose="020B0604020202020204" pitchFamily="34" charset="0"/>
              </a:rPr>
              <a:t>Severe weather impacts Project area requiring materials to be purchased to protect the Project in the short-term.</a:t>
            </a:r>
          </a:p>
        </p:txBody>
      </p:sp>
      <p:sp>
        <p:nvSpPr>
          <p:cNvPr id="2" name="TextBox 1">
            <a:extLst>
              <a:ext uri="{FF2B5EF4-FFF2-40B4-BE49-F238E27FC236}">
                <a16:creationId xmlns:a16="http://schemas.microsoft.com/office/drawing/2014/main" id="{4D25523A-7CB9-97CD-EE7A-C0D190E99C72}"/>
              </a:ext>
            </a:extLst>
          </p:cNvPr>
          <p:cNvSpPr txBox="1"/>
          <p:nvPr/>
        </p:nvSpPr>
        <p:spPr>
          <a:xfrm>
            <a:off x="6317039" y="2713365"/>
            <a:ext cx="5270620" cy="447191"/>
          </a:xfrm>
          <a:prstGeom prst="rect">
            <a:avLst/>
          </a:prstGeom>
          <a:solidFill>
            <a:schemeClr val="accent3"/>
          </a:solidFill>
        </p:spPr>
        <p:txBody>
          <a:bodyPr wrap="square" anchor="ctr">
            <a:noAutofit/>
          </a:bodyPr>
          <a:lstStyle/>
          <a:p>
            <a:pPr marR="0" lvl="0" algn="ctr" fontAlgn="auto">
              <a:lnSpc>
                <a:spcPct val="90000"/>
              </a:lnSpc>
              <a:spcBef>
                <a:spcPts val="1000"/>
              </a:spcBef>
              <a:spcAft>
                <a:spcPts val="0"/>
              </a:spcAft>
              <a:buClrTx/>
              <a:buSzTx/>
              <a:tabLst/>
              <a:defRPr/>
            </a:pPr>
            <a:r>
              <a:rPr lang="en-US" dirty="0">
                <a:solidFill>
                  <a:schemeClr val="bg1"/>
                </a:solidFill>
              </a:rPr>
              <a:t>Improper Noncompetitive Procurement Use </a:t>
            </a:r>
          </a:p>
        </p:txBody>
      </p:sp>
      <p:sp>
        <p:nvSpPr>
          <p:cNvPr id="13" name="TextBox 12">
            <a:extLst>
              <a:ext uri="{FF2B5EF4-FFF2-40B4-BE49-F238E27FC236}">
                <a16:creationId xmlns:a16="http://schemas.microsoft.com/office/drawing/2014/main" id="{84D0E6C0-DA3C-9677-618D-7A4B641B42A2}"/>
              </a:ext>
            </a:extLst>
          </p:cNvPr>
          <p:cNvSpPr txBox="1"/>
          <p:nvPr/>
        </p:nvSpPr>
        <p:spPr>
          <a:xfrm>
            <a:off x="6317038" y="3309030"/>
            <a:ext cx="5270620" cy="2564805"/>
          </a:xfrm>
          <a:prstGeom prst="rect">
            <a:avLst/>
          </a:prstGeom>
          <a:noFill/>
        </p:spPr>
        <p:txBody>
          <a:bodyPr wrap="square" rtlCol="0">
            <a:spAutoFit/>
          </a:bodyPr>
          <a:lstStyle/>
          <a:p>
            <a:pPr marL="342900" indent="-342900" fontAlgn="base">
              <a:spcBef>
                <a:spcPts val="1000"/>
              </a:spcBef>
              <a:buFont typeface="Arial" panose="020B0604020202020204" pitchFamily="34" charset="0"/>
              <a:buChar char="•"/>
              <a:defRPr/>
            </a:pPr>
            <a:r>
              <a:rPr lang="en-US" spc="100" dirty="0">
                <a:solidFill>
                  <a:schemeClr val="accent3">
                    <a:lumMod val="75000"/>
                  </a:schemeClr>
                </a:solidFill>
                <a:latin typeface="HelveticaNeueLT Std" panose="020B0604020202020204" pitchFamily="34" charset="0"/>
              </a:rPr>
              <a:t>ISP chooses to sole-source in order to purchase a specific brand name vendor even though comparable products are available</a:t>
            </a:r>
          </a:p>
          <a:p>
            <a:pPr marL="342900" indent="-342900" fontAlgn="base">
              <a:spcBef>
                <a:spcPts val="1000"/>
              </a:spcBef>
              <a:buFont typeface="Arial" panose="020B0604020202020204" pitchFamily="34" charset="0"/>
              <a:buChar char="•"/>
              <a:defRPr/>
            </a:pPr>
            <a:endParaRPr lang="en-US" spc="100" dirty="0">
              <a:solidFill>
                <a:schemeClr val="accent3">
                  <a:lumMod val="75000"/>
                </a:schemeClr>
              </a:solidFill>
              <a:latin typeface="HelveticaNeueLT Std" panose="020B0604020202020204" pitchFamily="34" charset="0"/>
            </a:endParaRPr>
          </a:p>
          <a:p>
            <a:pPr marL="342900" indent="-342900" fontAlgn="base">
              <a:spcBef>
                <a:spcPts val="1000"/>
              </a:spcBef>
              <a:buFont typeface="Arial" panose="020B0604020202020204" pitchFamily="34" charset="0"/>
              <a:buChar char="•"/>
              <a:defRPr/>
            </a:pPr>
            <a:r>
              <a:rPr lang="en-US" spc="100" dirty="0">
                <a:solidFill>
                  <a:schemeClr val="accent3">
                    <a:lumMod val="75000"/>
                  </a:schemeClr>
                </a:solidFill>
                <a:latin typeface="HelveticaNeueLT Std" panose="020B0604020202020204" pitchFamily="34" charset="0"/>
              </a:rPr>
              <a:t>ISP determines exigent circumstances exist for the life of the Project due to inaccurate Project Schedule planning</a:t>
            </a:r>
          </a:p>
        </p:txBody>
      </p:sp>
    </p:spTree>
    <p:extLst>
      <p:ext uri="{BB962C8B-B14F-4D97-AF65-F5344CB8AC3E}">
        <p14:creationId xmlns:p14="http://schemas.microsoft.com/office/powerpoint/2010/main" val="54114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11</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Key relevant provisions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1" y="1662711"/>
            <a:ext cx="10983315" cy="178576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PROCUREMENT STANDARDS</a:t>
            </a:r>
          </a:p>
          <a:p>
            <a:pPr algn="just" fontAlgn="base"/>
            <a:r>
              <a:rPr lang="en-US" sz="1800" b="1" spc="100" dirty="0">
                <a:solidFill>
                  <a:schemeClr val="tx1"/>
                </a:solidFill>
                <a:latin typeface="HelveticaNeueLT Std" panose="020B0604020202020204" pitchFamily="34" charset="0"/>
              </a:rPr>
              <a:t>Contract Cost or Price – </a:t>
            </a:r>
            <a:r>
              <a:rPr lang="en-US" sz="1800" b="1" spc="100" dirty="0">
                <a:solidFill>
                  <a:schemeClr val="tx1"/>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200.324</a:t>
            </a:r>
            <a:endParaRPr lang="en-US" sz="1800" b="1" spc="100" dirty="0">
              <a:solidFill>
                <a:schemeClr val="tx1"/>
              </a:solidFill>
              <a:latin typeface="HelveticaNeueLT Std" panose="020B0604020202020204" pitchFamily="34" charset="0"/>
            </a:endParaRPr>
          </a:p>
          <a:p>
            <a:pPr fontAlgn="base"/>
            <a:r>
              <a:rPr lang="en-US" sz="1800" spc="100" dirty="0">
                <a:solidFill>
                  <a:schemeClr val="tx1"/>
                </a:solidFill>
                <a:latin typeface="HelveticaNeueLT Std" panose="020B0604020202020204" pitchFamily="34" charset="0"/>
              </a:rPr>
              <a:t>Subrecipients must perform and document a cost or price analysis in connection with every procurement action above the simplified acquisition threshold, including contract modifications.</a:t>
            </a:r>
          </a:p>
          <a:p>
            <a:pPr algn="just" fontAlgn="base"/>
            <a:endParaRPr lang="en-US" sz="1800" b="1" spc="100" dirty="0">
              <a:solidFill>
                <a:schemeClr val="tx1"/>
              </a:solidFill>
              <a:latin typeface="HelveticaNeueLT Std" panose="020B0604020202020204" pitchFamily="34" charset="0"/>
            </a:endParaRPr>
          </a:p>
        </p:txBody>
      </p:sp>
      <p:sp>
        <p:nvSpPr>
          <p:cNvPr id="3" name="TextBox 2">
            <a:extLst>
              <a:ext uri="{FF2B5EF4-FFF2-40B4-BE49-F238E27FC236}">
                <a16:creationId xmlns:a16="http://schemas.microsoft.com/office/drawing/2014/main" id="{04F2E2AE-9510-C89D-88A7-C6621297593B}"/>
              </a:ext>
            </a:extLst>
          </p:cNvPr>
          <p:cNvSpPr txBox="1"/>
          <p:nvPr/>
        </p:nvSpPr>
        <p:spPr>
          <a:xfrm>
            <a:off x="604344" y="3438746"/>
            <a:ext cx="3101894" cy="345313"/>
          </a:xfrm>
          <a:prstGeom prst="rect">
            <a:avLst/>
          </a:prstGeom>
          <a:solidFill>
            <a:schemeClr val="accent3"/>
          </a:solidFill>
          <a:ln>
            <a:solidFill>
              <a:schemeClr val="accent3"/>
            </a:solidFill>
          </a:ln>
        </p:spPr>
        <p:txBody>
          <a:bodyPr wrap="square" anchor="ctr">
            <a:noAutofit/>
          </a:bodyPr>
          <a:lstStyle/>
          <a:p>
            <a:pPr marR="0" lvl="0" algn="ctr" fontAlgn="auto">
              <a:lnSpc>
                <a:spcPct val="90000"/>
              </a:lnSpc>
              <a:spcBef>
                <a:spcPts val="1000"/>
              </a:spcBef>
              <a:spcAft>
                <a:spcPts val="0"/>
              </a:spcAft>
              <a:buClrTx/>
              <a:buSzTx/>
              <a:tabLst/>
              <a:defRPr/>
            </a:pPr>
            <a:r>
              <a:rPr lang="en-US" dirty="0">
                <a:solidFill>
                  <a:schemeClr val="bg1"/>
                </a:solidFill>
              </a:rPr>
              <a:t>Pre-Procurement</a:t>
            </a:r>
          </a:p>
        </p:txBody>
      </p:sp>
      <p:sp>
        <p:nvSpPr>
          <p:cNvPr id="11" name="TextBox 10">
            <a:extLst>
              <a:ext uri="{FF2B5EF4-FFF2-40B4-BE49-F238E27FC236}">
                <a16:creationId xmlns:a16="http://schemas.microsoft.com/office/drawing/2014/main" id="{7B3C44B8-5AF0-C486-01F5-0DBACB229430}"/>
              </a:ext>
            </a:extLst>
          </p:cNvPr>
          <p:cNvSpPr txBox="1"/>
          <p:nvPr/>
        </p:nvSpPr>
        <p:spPr>
          <a:xfrm>
            <a:off x="565431" y="4068543"/>
            <a:ext cx="3101893" cy="2067233"/>
          </a:xfrm>
          <a:prstGeom prst="rect">
            <a:avLst/>
          </a:prstGeom>
          <a:noFill/>
        </p:spPr>
        <p:txBody>
          <a:bodyPr wrap="square" rtlCol="0">
            <a:spAutoFit/>
          </a:bodyPr>
          <a:lstStyle/>
          <a:p>
            <a:pPr marR="0" lvl="0" fontAlgn="base">
              <a:spcBef>
                <a:spcPts val="1000"/>
              </a:spcBef>
              <a:spcAft>
                <a:spcPts val="0"/>
              </a:spcAft>
              <a:buClrTx/>
              <a:buSzTx/>
              <a:tabLst/>
              <a:defRPr/>
            </a:pPr>
            <a:r>
              <a:rPr lang="en-US" sz="1200" spc="100" dirty="0">
                <a:solidFill>
                  <a:schemeClr val="accent3">
                    <a:lumMod val="75000"/>
                  </a:schemeClr>
                </a:solidFill>
                <a:latin typeface="HelveticaNeueLT Std" panose="020B0604020202020204" pitchFamily="34" charset="0"/>
              </a:rPr>
              <a:t>Must make independent estimates before receiving bids or proposals as a starting point.</a:t>
            </a:r>
          </a:p>
          <a:p>
            <a:pPr marR="0" lvl="0" fontAlgn="base">
              <a:spcBef>
                <a:spcPts val="1000"/>
              </a:spcBef>
              <a:spcAft>
                <a:spcPts val="0"/>
              </a:spcAft>
              <a:buClrTx/>
              <a:buSzTx/>
              <a:tabLst/>
              <a:defRPr/>
            </a:pPr>
            <a:r>
              <a:rPr lang="en-US" sz="1200" b="1" spc="100" dirty="0">
                <a:solidFill>
                  <a:schemeClr val="accent3">
                    <a:lumMod val="75000"/>
                  </a:schemeClr>
                </a:solidFill>
                <a:latin typeface="HelveticaNeueLT Std" panose="020B0604020202020204" pitchFamily="34" charset="0"/>
              </a:rPr>
              <a:t>Example: </a:t>
            </a:r>
            <a:r>
              <a:rPr lang="en-US" sz="1200" spc="100" dirty="0">
                <a:solidFill>
                  <a:schemeClr val="accent3">
                    <a:lumMod val="75000"/>
                  </a:schemeClr>
                </a:solidFill>
                <a:latin typeface="HelveticaNeueLT Std" panose="020B0604020202020204" pitchFamily="34" charset="0"/>
              </a:rPr>
              <a:t>Before receiving bids/proposals, use industry pricing benchmarks to understand where reasonable costs may fall for a project, so that during procurement process, an entity can make knowledgeable decisions</a:t>
            </a:r>
            <a:endParaRPr lang="en-US" sz="1400" spc="100" dirty="0">
              <a:solidFill>
                <a:schemeClr val="accent3">
                  <a:lumMod val="75000"/>
                </a:schemeClr>
              </a:solidFill>
              <a:latin typeface="HelveticaNeueLT Std" panose="020B0604020202020204" pitchFamily="34" charset="0"/>
            </a:endParaRPr>
          </a:p>
        </p:txBody>
      </p:sp>
      <p:sp>
        <p:nvSpPr>
          <p:cNvPr id="5" name="TextBox 4">
            <a:extLst>
              <a:ext uri="{FF2B5EF4-FFF2-40B4-BE49-F238E27FC236}">
                <a16:creationId xmlns:a16="http://schemas.microsoft.com/office/drawing/2014/main" id="{3D0EB358-6E75-BCBD-9C88-10D612BEF36F}"/>
              </a:ext>
            </a:extLst>
          </p:cNvPr>
          <p:cNvSpPr txBox="1"/>
          <p:nvPr/>
        </p:nvSpPr>
        <p:spPr>
          <a:xfrm>
            <a:off x="604343" y="3788119"/>
            <a:ext cx="3101893" cy="268063"/>
          </a:xfrm>
          <a:prstGeom prst="rect">
            <a:avLst/>
          </a:prstGeom>
          <a:solidFill>
            <a:schemeClr val="bg1"/>
          </a:solidFill>
          <a:ln>
            <a:solidFill>
              <a:schemeClr val="accent3"/>
            </a:solidFill>
          </a:ln>
        </p:spPr>
        <p:txBody>
          <a:bodyPr wrap="square" anchor="ctr">
            <a:noAutofit/>
          </a:bodyPr>
          <a:lstStyle/>
          <a:p>
            <a:pPr marR="0" lvl="0" algn="ctr" fontAlgn="auto">
              <a:lnSpc>
                <a:spcPct val="90000"/>
              </a:lnSpc>
              <a:spcBef>
                <a:spcPts val="1000"/>
              </a:spcBef>
              <a:spcAft>
                <a:spcPts val="0"/>
              </a:spcAft>
              <a:buClrTx/>
              <a:buSzTx/>
              <a:tabLst/>
              <a:defRPr/>
            </a:pPr>
            <a:r>
              <a:rPr lang="en-US" sz="1600" b="1" dirty="0">
                <a:solidFill>
                  <a:schemeClr val="accent3"/>
                </a:solidFill>
              </a:rPr>
              <a:t>Independent Estimates</a:t>
            </a:r>
          </a:p>
        </p:txBody>
      </p:sp>
      <p:sp>
        <p:nvSpPr>
          <p:cNvPr id="16" name="TextBox 15">
            <a:extLst>
              <a:ext uri="{FF2B5EF4-FFF2-40B4-BE49-F238E27FC236}">
                <a16:creationId xmlns:a16="http://schemas.microsoft.com/office/drawing/2014/main" id="{E9F7CC5B-C1EB-D86F-1620-45256E883B7B}"/>
              </a:ext>
            </a:extLst>
          </p:cNvPr>
          <p:cNvSpPr txBox="1"/>
          <p:nvPr/>
        </p:nvSpPr>
        <p:spPr>
          <a:xfrm>
            <a:off x="3813243" y="3438746"/>
            <a:ext cx="7774413" cy="345313"/>
          </a:xfrm>
          <a:prstGeom prst="rect">
            <a:avLst/>
          </a:prstGeom>
          <a:solidFill>
            <a:schemeClr val="accent3"/>
          </a:solidFill>
          <a:ln>
            <a:solidFill>
              <a:schemeClr val="accent3"/>
            </a:solidFill>
          </a:ln>
        </p:spPr>
        <p:txBody>
          <a:bodyPr wrap="square" anchor="ctr">
            <a:noAutofit/>
          </a:bodyPr>
          <a:lstStyle/>
          <a:p>
            <a:pPr marR="0" lvl="0" algn="ctr" fontAlgn="auto">
              <a:lnSpc>
                <a:spcPct val="90000"/>
              </a:lnSpc>
              <a:spcBef>
                <a:spcPts val="1000"/>
              </a:spcBef>
              <a:spcAft>
                <a:spcPts val="0"/>
              </a:spcAft>
              <a:buClrTx/>
              <a:buSzTx/>
              <a:tabLst/>
              <a:defRPr/>
            </a:pPr>
            <a:r>
              <a:rPr lang="en-US" dirty="0">
                <a:solidFill>
                  <a:schemeClr val="bg1"/>
                </a:solidFill>
              </a:rPr>
              <a:t>During Procurement</a:t>
            </a:r>
          </a:p>
        </p:txBody>
      </p:sp>
      <p:sp>
        <p:nvSpPr>
          <p:cNvPr id="18" name="TextBox 17">
            <a:extLst>
              <a:ext uri="{FF2B5EF4-FFF2-40B4-BE49-F238E27FC236}">
                <a16:creationId xmlns:a16="http://schemas.microsoft.com/office/drawing/2014/main" id="{1E700776-323D-C4B3-EF77-B71B4D4FEAC4}"/>
              </a:ext>
            </a:extLst>
          </p:cNvPr>
          <p:cNvSpPr txBox="1"/>
          <p:nvPr/>
        </p:nvSpPr>
        <p:spPr>
          <a:xfrm>
            <a:off x="3813241" y="3788119"/>
            <a:ext cx="4084391" cy="268063"/>
          </a:xfrm>
          <a:prstGeom prst="rect">
            <a:avLst/>
          </a:prstGeom>
          <a:solidFill>
            <a:schemeClr val="bg1"/>
          </a:solidFill>
          <a:ln>
            <a:solidFill>
              <a:schemeClr val="accent3"/>
            </a:solidFill>
          </a:ln>
        </p:spPr>
        <p:txBody>
          <a:bodyPr wrap="square" anchor="ctr">
            <a:noAutofit/>
          </a:bodyPr>
          <a:lstStyle/>
          <a:p>
            <a:pPr marR="0" lvl="0" algn="ctr" fontAlgn="auto">
              <a:lnSpc>
                <a:spcPct val="90000"/>
              </a:lnSpc>
              <a:spcBef>
                <a:spcPts val="1000"/>
              </a:spcBef>
              <a:spcAft>
                <a:spcPts val="0"/>
              </a:spcAft>
              <a:buClrTx/>
              <a:buSzTx/>
              <a:tabLst/>
              <a:defRPr/>
            </a:pPr>
            <a:r>
              <a:rPr lang="en-US" sz="1600" b="1" dirty="0">
                <a:solidFill>
                  <a:schemeClr val="accent3"/>
                </a:solidFill>
              </a:rPr>
              <a:t>Price Analysis</a:t>
            </a:r>
          </a:p>
        </p:txBody>
      </p:sp>
      <p:sp>
        <p:nvSpPr>
          <p:cNvPr id="19" name="TextBox 18">
            <a:extLst>
              <a:ext uri="{FF2B5EF4-FFF2-40B4-BE49-F238E27FC236}">
                <a16:creationId xmlns:a16="http://schemas.microsoft.com/office/drawing/2014/main" id="{26BD1391-D2FC-2727-1668-69D2A25E098D}"/>
              </a:ext>
            </a:extLst>
          </p:cNvPr>
          <p:cNvSpPr txBox="1"/>
          <p:nvPr/>
        </p:nvSpPr>
        <p:spPr>
          <a:xfrm>
            <a:off x="7897632" y="3784953"/>
            <a:ext cx="3690023" cy="268063"/>
          </a:xfrm>
          <a:prstGeom prst="rect">
            <a:avLst/>
          </a:prstGeom>
          <a:solidFill>
            <a:schemeClr val="bg1"/>
          </a:solidFill>
          <a:ln>
            <a:solidFill>
              <a:schemeClr val="accent3"/>
            </a:solidFill>
          </a:ln>
        </p:spPr>
        <p:txBody>
          <a:bodyPr wrap="square" anchor="ctr">
            <a:noAutofit/>
          </a:bodyPr>
          <a:lstStyle/>
          <a:p>
            <a:pPr marR="0" lvl="0" algn="ctr" fontAlgn="auto">
              <a:lnSpc>
                <a:spcPct val="90000"/>
              </a:lnSpc>
              <a:spcBef>
                <a:spcPts val="1000"/>
              </a:spcBef>
              <a:spcAft>
                <a:spcPts val="0"/>
              </a:spcAft>
              <a:buClrTx/>
              <a:buSzTx/>
              <a:tabLst/>
              <a:defRPr/>
            </a:pPr>
            <a:r>
              <a:rPr lang="en-US" sz="1600" b="1" dirty="0">
                <a:solidFill>
                  <a:schemeClr val="accent3"/>
                </a:solidFill>
              </a:rPr>
              <a:t>Cost Analysis</a:t>
            </a:r>
          </a:p>
        </p:txBody>
      </p:sp>
      <p:sp>
        <p:nvSpPr>
          <p:cNvPr id="20" name="TextBox 19">
            <a:extLst>
              <a:ext uri="{FF2B5EF4-FFF2-40B4-BE49-F238E27FC236}">
                <a16:creationId xmlns:a16="http://schemas.microsoft.com/office/drawing/2014/main" id="{E330F995-5265-4F11-05BF-B2D7A494983F}"/>
              </a:ext>
            </a:extLst>
          </p:cNvPr>
          <p:cNvSpPr txBox="1"/>
          <p:nvPr/>
        </p:nvSpPr>
        <p:spPr>
          <a:xfrm>
            <a:off x="3813241" y="4068543"/>
            <a:ext cx="4084391" cy="2298065"/>
          </a:xfrm>
          <a:prstGeom prst="rect">
            <a:avLst/>
          </a:prstGeom>
          <a:noFill/>
        </p:spPr>
        <p:txBody>
          <a:bodyPr wrap="square" rtlCol="0">
            <a:spAutoFit/>
          </a:bodyPr>
          <a:lstStyle/>
          <a:p>
            <a:pPr fontAlgn="base">
              <a:lnSpc>
                <a:spcPct val="100000"/>
              </a:lnSpc>
              <a:spcBef>
                <a:spcPts val="1000"/>
              </a:spcBef>
              <a:defRPr/>
            </a:pPr>
            <a:r>
              <a:rPr lang="en-US" sz="1200" spc="100" dirty="0">
                <a:solidFill>
                  <a:schemeClr val="accent3">
                    <a:lumMod val="75000"/>
                  </a:schemeClr>
                </a:solidFill>
                <a:latin typeface="HelveticaNeueLT Std" panose="020B0604020202020204" pitchFamily="34" charset="0"/>
              </a:rPr>
              <a:t>Examination and evaluation of total amount of proposed price without evaluating separate cost elements and proposed profit</a:t>
            </a:r>
            <a:br>
              <a:rPr lang="en-US" sz="1500" spc="100" dirty="0">
                <a:solidFill>
                  <a:schemeClr val="accent3">
                    <a:lumMod val="75000"/>
                  </a:schemeClr>
                </a:solidFill>
                <a:latin typeface="HelveticaNeueLT Std" panose="020B0604020202020204" pitchFamily="34" charset="0"/>
              </a:rPr>
            </a:br>
            <a:br>
              <a:rPr lang="en-US" sz="1500" spc="100" dirty="0">
                <a:solidFill>
                  <a:schemeClr val="accent3">
                    <a:lumMod val="75000"/>
                  </a:schemeClr>
                </a:solidFill>
                <a:latin typeface="HelveticaNeueLT Std" panose="020B0604020202020204" pitchFamily="34" charset="0"/>
              </a:rPr>
            </a:br>
            <a:r>
              <a:rPr lang="en-US" sz="1200" b="1" spc="100" dirty="0">
                <a:solidFill>
                  <a:schemeClr val="accent3">
                    <a:lumMod val="75000"/>
                  </a:schemeClr>
                </a:solidFill>
                <a:latin typeface="HelveticaNeueLT Std" panose="020B0604020202020204" pitchFamily="34" charset="0"/>
              </a:rPr>
              <a:t>Example: </a:t>
            </a:r>
          </a:p>
          <a:p>
            <a:pPr marL="171450" indent="-171450" fontAlgn="base">
              <a:lnSpc>
                <a:spcPct val="100000"/>
              </a:lnSpc>
              <a:spcBef>
                <a:spcPts val="1000"/>
              </a:spcBef>
              <a:buFont typeface="Arial" panose="020B0604020202020204" pitchFamily="34" charset="0"/>
              <a:buChar char="•"/>
              <a:defRPr/>
            </a:pPr>
            <a:r>
              <a:rPr lang="en-US" sz="1200" spc="100" dirty="0">
                <a:solidFill>
                  <a:schemeClr val="accent3">
                    <a:lumMod val="75000"/>
                  </a:schemeClr>
                </a:solidFill>
                <a:latin typeface="HelveticaNeueLT Std" panose="020B0604020202020204" pitchFamily="34" charset="0"/>
              </a:rPr>
              <a:t>Comparing offers with competitive published price lists, published market prices, or similar indexes</a:t>
            </a:r>
          </a:p>
          <a:p>
            <a:pPr marL="171450" indent="-171450">
              <a:buFont typeface="Arial" panose="020B0604020202020204" pitchFamily="34" charset="0"/>
              <a:buChar char="•"/>
              <a:defRPr/>
            </a:pPr>
            <a:r>
              <a:rPr lang="en-US" sz="1200" spc="100" dirty="0">
                <a:solidFill>
                  <a:schemeClr val="accent3">
                    <a:lumMod val="75000"/>
                  </a:schemeClr>
                </a:solidFill>
                <a:latin typeface="HelveticaNeueLT Std" panose="020B0604020202020204" pitchFamily="34" charset="0"/>
              </a:rPr>
              <a:t>Comparing proposed prices with prices of the same or similar items obtained through market research</a:t>
            </a:r>
            <a:endParaRPr lang="en-US" sz="1400" spc="100" dirty="0">
              <a:solidFill>
                <a:schemeClr val="accent3">
                  <a:lumMod val="75000"/>
                </a:schemeClr>
              </a:solidFill>
              <a:latin typeface="HelveticaNeueLT Std" panose="020B0604020202020204" pitchFamily="34" charset="0"/>
            </a:endParaRPr>
          </a:p>
        </p:txBody>
      </p:sp>
      <p:sp>
        <p:nvSpPr>
          <p:cNvPr id="21" name="TextBox 20">
            <a:extLst>
              <a:ext uri="{FF2B5EF4-FFF2-40B4-BE49-F238E27FC236}">
                <a16:creationId xmlns:a16="http://schemas.microsoft.com/office/drawing/2014/main" id="{DD88C6DA-A371-1F3D-1700-A0B32B11CA51}"/>
              </a:ext>
            </a:extLst>
          </p:cNvPr>
          <p:cNvSpPr txBox="1"/>
          <p:nvPr/>
        </p:nvSpPr>
        <p:spPr>
          <a:xfrm>
            <a:off x="7930943" y="4053016"/>
            <a:ext cx="3651663" cy="2426305"/>
          </a:xfrm>
          <a:prstGeom prst="rect">
            <a:avLst/>
          </a:prstGeom>
          <a:noFill/>
        </p:spPr>
        <p:txBody>
          <a:bodyPr wrap="square" rtlCol="0">
            <a:spAutoFit/>
          </a:bodyPr>
          <a:lstStyle/>
          <a:p>
            <a:pPr fontAlgn="base">
              <a:lnSpc>
                <a:spcPct val="100000"/>
              </a:lnSpc>
              <a:spcBef>
                <a:spcPts val="1000"/>
              </a:spcBef>
              <a:defRPr/>
            </a:pPr>
            <a:r>
              <a:rPr lang="en-US" sz="1200" spc="100" dirty="0">
                <a:solidFill>
                  <a:schemeClr val="accent3">
                    <a:lumMod val="75000"/>
                  </a:schemeClr>
                </a:solidFill>
                <a:latin typeface="HelveticaNeueLT Std" panose="020B0604020202020204" pitchFamily="34" charset="0"/>
              </a:rPr>
              <a:t>Review and evaluation of separate cost elements or line items (such as labor hours, overhead, materials, etc.) and proposed profit in a proposal to determine a fair and reasonable price for a contract</a:t>
            </a:r>
            <a:br>
              <a:rPr lang="en-US" sz="1500" spc="100" dirty="0">
                <a:solidFill>
                  <a:schemeClr val="accent3">
                    <a:lumMod val="75000"/>
                  </a:schemeClr>
                </a:solidFill>
                <a:latin typeface="HelveticaNeueLT Std" panose="020B0604020202020204" pitchFamily="34" charset="0"/>
              </a:rPr>
            </a:br>
            <a:br>
              <a:rPr lang="en-US" sz="1500" spc="100" dirty="0">
                <a:solidFill>
                  <a:schemeClr val="accent3">
                    <a:lumMod val="75000"/>
                  </a:schemeClr>
                </a:solidFill>
                <a:latin typeface="HelveticaNeueLT Std" panose="020B0604020202020204" pitchFamily="34" charset="0"/>
              </a:rPr>
            </a:br>
            <a:r>
              <a:rPr lang="en-US" sz="1200" b="1" spc="100" dirty="0">
                <a:solidFill>
                  <a:schemeClr val="accent3">
                    <a:lumMod val="75000"/>
                  </a:schemeClr>
                </a:solidFill>
                <a:latin typeface="HelveticaNeueLT Std" panose="020B0604020202020204" pitchFamily="34" charset="0"/>
              </a:rPr>
              <a:t>Example: </a:t>
            </a:r>
          </a:p>
          <a:p>
            <a:pPr marL="171450" indent="-171450" fontAlgn="base">
              <a:lnSpc>
                <a:spcPct val="100000"/>
              </a:lnSpc>
              <a:spcBef>
                <a:spcPts val="1000"/>
              </a:spcBef>
              <a:buFont typeface="Arial" panose="020B0604020202020204" pitchFamily="34" charset="0"/>
              <a:buChar char="•"/>
              <a:defRPr/>
            </a:pPr>
            <a:r>
              <a:rPr lang="en-US" sz="1200" spc="100" dirty="0">
                <a:solidFill>
                  <a:schemeClr val="accent3">
                    <a:lumMod val="75000"/>
                  </a:schemeClr>
                </a:solidFill>
                <a:latin typeface="HelveticaNeueLT Std" panose="020B0604020202020204" pitchFamily="34" charset="0"/>
              </a:rPr>
              <a:t>Verification and evaluation of the cost elements that make up the total price</a:t>
            </a:r>
          </a:p>
          <a:p>
            <a:pPr marL="171450" indent="-171450" fontAlgn="base">
              <a:lnSpc>
                <a:spcPct val="100000"/>
              </a:lnSpc>
              <a:spcBef>
                <a:spcPts val="1000"/>
              </a:spcBef>
              <a:buFont typeface="Arial" panose="020B0604020202020204" pitchFamily="34" charset="0"/>
              <a:buChar char="•"/>
              <a:defRPr/>
            </a:pPr>
            <a:r>
              <a:rPr lang="en-US" sz="1200" spc="100" dirty="0">
                <a:solidFill>
                  <a:schemeClr val="accent3">
                    <a:lumMod val="75000"/>
                  </a:schemeClr>
                </a:solidFill>
                <a:latin typeface="HelveticaNeueLT Std" panose="020B0604020202020204" pitchFamily="34" charset="0"/>
              </a:rPr>
              <a:t>Comparison of costs proposed by contractors</a:t>
            </a:r>
          </a:p>
        </p:txBody>
      </p:sp>
      <p:sp>
        <p:nvSpPr>
          <p:cNvPr id="23" name="TextBox 22">
            <a:extLst>
              <a:ext uri="{FF2B5EF4-FFF2-40B4-BE49-F238E27FC236}">
                <a16:creationId xmlns:a16="http://schemas.microsoft.com/office/drawing/2014/main" id="{F6DBD2F0-6060-96B5-83D1-0E5A454029B5}"/>
              </a:ext>
            </a:extLst>
          </p:cNvPr>
          <p:cNvSpPr txBox="1"/>
          <p:nvPr/>
        </p:nvSpPr>
        <p:spPr>
          <a:xfrm>
            <a:off x="2566302" y="2980206"/>
            <a:ext cx="9191689" cy="461665"/>
          </a:xfrm>
          <a:prstGeom prst="rect">
            <a:avLst/>
          </a:prstGeom>
          <a:noFill/>
        </p:spPr>
        <p:txBody>
          <a:bodyPr wrap="square">
            <a:spAutoFit/>
          </a:bodyPr>
          <a:lstStyle/>
          <a:p>
            <a:r>
              <a:rPr lang="en-US" sz="1200" spc="100" dirty="0">
                <a:solidFill>
                  <a:schemeClr val="accent3">
                    <a:lumMod val="75000"/>
                  </a:schemeClr>
                </a:solidFill>
                <a:latin typeface="HelveticaNeueLT Std" panose="020B0604020202020204" pitchFamily="34" charset="0"/>
              </a:rPr>
              <a:t>The cost plus a percentage of cost and percentage of construction cost methods of contracting must not be used.</a:t>
            </a:r>
          </a:p>
        </p:txBody>
      </p:sp>
    </p:spTree>
    <p:extLst>
      <p:ext uri="{BB962C8B-B14F-4D97-AF65-F5344CB8AC3E}">
        <p14:creationId xmlns:p14="http://schemas.microsoft.com/office/powerpoint/2010/main" val="193212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12</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Key relevant provisions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0" y="1805454"/>
            <a:ext cx="11166127" cy="45611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PROCUREMENT STANDARDS</a:t>
            </a:r>
          </a:p>
          <a:p>
            <a:pPr algn="just" fontAlgn="base"/>
            <a:r>
              <a:rPr lang="en-US" sz="1800" b="1" spc="100" dirty="0">
                <a:solidFill>
                  <a:schemeClr val="tx1"/>
                </a:solidFill>
                <a:latin typeface="HelveticaNeueLT Std" panose="020B0604020202020204" pitchFamily="34" charset="0"/>
              </a:rPr>
              <a:t>Socioeconomic Contracting – </a:t>
            </a:r>
            <a:r>
              <a:rPr lang="en-US" sz="1800" b="1" spc="100" dirty="0">
                <a:solidFill>
                  <a:schemeClr val="tx1"/>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200.321</a:t>
            </a:r>
            <a:endParaRPr lang="en-US" sz="1800" b="1" spc="100" dirty="0">
              <a:solidFill>
                <a:schemeClr val="tx1"/>
              </a:solidFill>
              <a:latin typeface="HelveticaNeueLT Std" panose="020B0604020202020204" pitchFamily="34" charset="0"/>
            </a:endParaRPr>
          </a:p>
          <a:p>
            <a:pPr fontAlgn="base">
              <a:lnSpc>
                <a:spcPct val="100000"/>
              </a:lnSpc>
            </a:pPr>
            <a:r>
              <a:rPr lang="en-US" sz="1800" spc="100" dirty="0">
                <a:solidFill>
                  <a:schemeClr val="tx1"/>
                </a:solidFill>
                <a:latin typeface="HelveticaNeueLT Std" panose="020B0604020202020204" pitchFamily="34" charset="0"/>
              </a:rPr>
              <a:t>Recipients must take all necessary affirmative steps to assure that minority businesses, women’s business enterprises, and labor surplus area firms are used when possible.</a:t>
            </a:r>
          </a:p>
          <a:p>
            <a:pPr fontAlgn="base">
              <a:lnSpc>
                <a:spcPct val="100000"/>
              </a:lnSpc>
            </a:pPr>
            <a:r>
              <a:rPr lang="en-US" sz="1800" b="1" spc="100" dirty="0">
                <a:solidFill>
                  <a:schemeClr val="tx1"/>
                </a:solidFill>
                <a:latin typeface="HelveticaNeueLT Std" panose="020B0604020202020204" pitchFamily="34" charset="0"/>
              </a:rPr>
              <a:t>Affirmative steps:</a:t>
            </a:r>
          </a:p>
          <a:p>
            <a:pPr marL="342900" indent="-342900" fontAlgn="base">
              <a:lnSpc>
                <a:spcPct val="100000"/>
              </a:lnSpc>
              <a:buFont typeface="+mj-lt"/>
              <a:buAutoNum type="arabicPeriod"/>
            </a:pPr>
            <a:r>
              <a:rPr lang="en-US" sz="1400" spc="100" dirty="0">
                <a:solidFill>
                  <a:schemeClr val="accent3">
                    <a:lumMod val="75000"/>
                  </a:schemeClr>
                </a:solidFill>
                <a:latin typeface="HelveticaNeueLT Std" panose="020B0604020202020204" pitchFamily="34" charset="0"/>
              </a:rPr>
              <a:t>Placing qualified businesses on solicitation lists</a:t>
            </a:r>
          </a:p>
          <a:p>
            <a:pPr marL="342900" indent="-342900" fontAlgn="base">
              <a:lnSpc>
                <a:spcPct val="100000"/>
              </a:lnSpc>
              <a:buFont typeface="+mj-lt"/>
              <a:buAutoNum type="arabicPeriod"/>
            </a:pPr>
            <a:r>
              <a:rPr lang="en-US" sz="1400" spc="100" dirty="0">
                <a:solidFill>
                  <a:schemeClr val="accent3">
                    <a:lumMod val="75000"/>
                  </a:schemeClr>
                </a:solidFill>
                <a:latin typeface="HelveticaNeueLT Std" panose="020B0604020202020204" pitchFamily="34" charset="0"/>
              </a:rPr>
              <a:t>Assuring that businesses are solicited whenever they are potential sources.</a:t>
            </a:r>
          </a:p>
          <a:p>
            <a:pPr marL="342900" indent="-342900" fontAlgn="base">
              <a:lnSpc>
                <a:spcPct val="100000"/>
              </a:lnSpc>
              <a:buFont typeface="+mj-lt"/>
              <a:buAutoNum type="arabicPeriod"/>
            </a:pPr>
            <a:r>
              <a:rPr lang="en-US" sz="1400" spc="100" dirty="0">
                <a:solidFill>
                  <a:schemeClr val="accent3">
                    <a:lumMod val="75000"/>
                  </a:schemeClr>
                </a:solidFill>
                <a:latin typeface="HelveticaNeueLT Std" panose="020B0604020202020204" pitchFamily="34" charset="0"/>
              </a:rPr>
              <a:t>Dividing requirements, when economically feasible, into smaller tasks or quantities to permit maximum participation by businesses</a:t>
            </a:r>
          </a:p>
          <a:p>
            <a:pPr marL="342900" indent="-342900" fontAlgn="base">
              <a:lnSpc>
                <a:spcPct val="100000"/>
              </a:lnSpc>
              <a:buFont typeface="+mj-lt"/>
              <a:buAutoNum type="arabicPeriod"/>
            </a:pPr>
            <a:r>
              <a:rPr lang="en-US" sz="1400" spc="100" dirty="0">
                <a:solidFill>
                  <a:schemeClr val="accent3">
                    <a:lumMod val="75000"/>
                  </a:schemeClr>
                </a:solidFill>
                <a:latin typeface="HelveticaNeueLT Std" panose="020B0604020202020204" pitchFamily="34" charset="0"/>
              </a:rPr>
              <a:t>Establishing delivery schedules which encourage participation by businesses</a:t>
            </a:r>
          </a:p>
          <a:p>
            <a:pPr marL="342900" indent="-342900" fontAlgn="base">
              <a:lnSpc>
                <a:spcPct val="100000"/>
              </a:lnSpc>
              <a:buFont typeface="+mj-lt"/>
              <a:buAutoNum type="arabicPeriod"/>
            </a:pPr>
            <a:r>
              <a:rPr lang="en-US" sz="1400" spc="100" dirty="0">
                <a:solidFill>
                  <a:schemeClr val="accent3">
                    <a:lumMod val="75000"/>
                  </a:schemeClr>
                </a:solidFill>
                <a:latin typeface="HelveticaNeueLT Std" panose="020B0604020202020204" pitchFamily="34" charset="0"/>
              </a:rPr>
              <a:t>Use services and assistance of such organizations as the Small Business Administration and the Minority Business Development Agency of the Department of Commerce or Montana Department of Transportation </a:t>
            </a:r>
            <a:r>
              <a:rPr lang="en-US" sz="1400" spc="100" dirty="0">
                <a:solidFill>
                  <a:schemeClr val="accent3">
                    <a:lumMod val="75000"/>
                  </a:schemeClr>
                </a:solidFill>
                <a:latin typeface="HelveticaNeueLT Std" panose="020B0604020202020204" pitchFamily="34" charset="0"/>
                <a:hlinkClick r:id="rId4"/>
              </a:rPr>
              <a:t>DBE/SBE Directory</a:t>
            </a:r>
            <a:endParaRPr lang="en-US" sz="1400" spc="100" dirty="0">
              <a:solidFill>
                <a:schemeClr val="accent3">
                  <a:lumMod val="75000"/>
                </a:schemeClr>
              </a:solidFill>
              <a:latin typeface="HelveticaNeueLT Std" panose="020B0604020202020204" pitchFamily="34" charset="0"/>
            </a:endParaRPr>
          </a:p>
          <a:p>
            <a:pPr marL="342900" indent="-342900" fontAlgn="base">
              <a:lnSpc>
                <a:spcPct val="100000"/>
              </a:lnSpc>
              <a:buFont typeface="+mj-lt"/>
              <a:buAutoNum type="arabicPeriod"/>
            </a:pPr>
            <a:r>
              <a:rPr lang="en-US" sz="1400" spc="100" dirty="0">
                <a:solidFill>
                  <a:schemeClr val="accent3">
                    <a:lumMod val="75000"/>
                  </a:schemeClr>
                </a:solidFill>
                <a:latin typeface="HelveticaNeueLT Std" panose="020B0604020202020204" pitchFamily="34" charset="0"/>
              </a:rPr>
              <a:t>Require the prime contractor (if subcontractors are anticipated) to take the five previous steps</a:t>
            </a:r>
          </a:p>
        </p:txBody>
      </p:sp>
    </p:spTree>
    <p:extLst>
      <p:ext uri="{BB962C8B-B14F-4D97-AF65-F5344CB8AC3E}">
        <p14:creationId xmlns:p14="http://schemas.microsoft.com/office/powerpoint/2010/main" val="248337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13</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Key relevant provisions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1" y="1805454"/>
            <a:ext cx="10983316" cy="43751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PROCUREMENT STANDARDS</a:t>
            </a:r>
          </a:p>
          <a:p>
            <a:pPr algn="just" fontAlgn="base"/>
            <a:r>
              <a:rPr lang="en-US" sz="1800" b="1" spc="100" dirty="0">
                <a:solidFill>
                  <a:schemeClr val="tx1"/>
                </a:solidFill>
                <a:latin typeface="HelveticaNeueLT Std" panose="020B0604020202020204" pitchFamily="34" charset="0"/>
              </a:rPr>
              <a:t>Domestic Preferences – </a:t>
            </a:r>
            <a:r>
              <a:rPr lang="en-US" sz="1800" b="1" spc="100" dirty="0">
                <a:solidFill>
                  <a:schemeClr val="tx1"/>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200.322</a:t>
            </a:r>
            <a:endParaRPr lang="en-US" sz="1800" b="1" spc="100" dirty="0">
              <a:solidFill>
                <a:schemeClr val="tx1"/>
              </a:solidFill>
              <a:latin typeface="HelveticaNeueLT Std" panose="020B0604020202020204" pitchFamily="34" charset="0"/>
            </a:endParaRPr>
          </a:p>
          <a:p>
            <a:pPr fontAlgn="base">
              <a:lnSpc>
                <a:spcPct val="100000"/>
              </a:lnSpc>
            </a:pPr>
            <a:r>
              <a:rPr lang="en-US" sz="1800" spc="100" dirty="0">
                <a:solidFill>
                  <a:schemeClr val="tx1"/>
                </a:solidFill>
                <a:latin typeface="HelveticaNeueLT Std" panose="020B0604020202020204" pitchFamily="34" charset="0"/>
              </a:rPr>
              <a:t>The requirement of this section </a:t>
            </a:r>
            <a:r>
              <a:rPr lang="en-US" sz="1800" b="1" spc="100" dirty="0">
                <a:solidFill>
                  <a:schemeClr val="tx1"/>
                </a:solidFill>
                <a:latin typeface="HelveticaNeueLT Std" panose="020B0604020202020204" pitchFamily="34" charset="0"/>
              </a:rPr>
              <a:t>must</a:t>
            </a:r>
            <a:r>
              <a:rPr lang="en-US" sz="1800" spc="100" dirty="0">
                <a:solidFill>
                  <a:schemeClr val="tx1"/>
                </a:solidFill>
                <a:latin typeface="HelveticaNeueLT Std" panose="020B0604020202020204" pitchFamily="34" charset="0"/>
              </a:rPr>
              <a:t> be included in all subawards including all contracts and purchase orders for work or products under this award.</a:t>
            </a:r>
          </a:p>
          <a:p>
            <a:pPr fontAlgn="base">
              <a:lnSpc>
                <a:spcPct val="100000"/>
              </a:lnSpc>
            </a:pPr>
            <a:r>
              <a:rPr lang="en-US" sz="1800" spc="100" dirty="0">
                <a:solidFill>
                  <a:schemeClr val="tx1"/>
                </a:solidFill>
                <a:latin typeface="HelveticaNeueLT Std" panose="020B0604020202020204" pitchFamily="34" charset="0"/>
              </a:rPr>
              <a:t>To the greatest extent practicable under a Federal award, Subrecipients should provide a preference for the purchase, acquisition, or use of goods, products or materials produced in the United States (including but not limited to iron, aluminum, steel, cement, and other manufactured products).</a:t>
            </a:r>
          </a:p>
          <a:p>
            <a:pPr fontAlgn="base">
              <a:lnSpc>
                <a:spcPct val="100000"/>
              </a:lnSpc>
            </a:pPr>
            <a:endParaRPr lang="en-US" sz="1800" spc="100" dirty="0">
              <a:solidFill>
                <a:schemeClr val="tx1"/>
              </a:solidFill>
              <a:latin typeface="HelveticaNeueLT Std" panose="020B0604020202020204" pitchFamily="34" charset="0"/>
            </a:endParaRPr>
          </a:p>
        </p:txBody>
      </p:sp>
    </p:spTree>
    <p:extLst>
      <p:ext uri="{BB962C8B-B14F-4D97-AF65-F5344CB8AC3E}">
        <p14:creationId xmlns:p14="http://schemas.microsoft.com/office/powerpoint/2010/main" val="996674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14</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Build America, buy </a:t>
            </a:r>
            <a:r>
              <a:rPr lang="en-US" sz="4000" cap="all" spc="100" dirty="0" err="1">
                <a:solidFill>
                  <a:schemeClr val="tx1"/>
                </a:solidFill>
                <a:latin typeface="HelveticaNeueLT Std" panose="020B0604020202020204" pitchFamily="34" charset="0"/>
              </a:rPr>
              <a:t>america</a:t>
            </a:r>
            <a:endParaRPr lang="en-US" sz="4000" cap="all" spc="100" dirty="0">
              <a:solidFill>
                <a:schemeClr val="tx1"/>
              </a:solidFill>
              <a:latin typeface="HelveticaNeueLT Std" panose="020B0604020202020204" pitchFamily="34" charset="0"/>
            </a:endParaRP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1" y="1805454"/>
            <a:ext cx="10983316" cy="43751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fontAlgn="base"/>
            <a:r>
              <a:rPr lang="en-US" sz="1800" b="1" spc="100" dirty="0">
                <a:solidFill>
                  <a:schemeClr val="tx1"/>
                </a:solidFill>
                <a:latin typeface="HelveticaNeueLT Std" panose="020B0604020202020204" pitchFamily="34" charset="0"/>
              </a:rPr>
              <a:t>What is </a:t>
            </a:r>
            <a:r>
              <a:rPr lang="en-US" sz="1800" b="1" spc="100" dirty="0">
                <a:solidFill>
                  <a:schemeClr val="tx1"/>
                </a:solidFill>
                <a:latin typeface="HelveticaNeueLT Std" panose="020B0604020202020204" pitchFamily="34" charset="0"/>
                <a:hlinkClick r:id="rId3"/>
              </a:rPr>
              <a:t>Build America, Buy America</a:t>
            </a:r>
            <a:r>
              <a:rPr lang="en-US" sz="1800" b="1" spc="100" dirty="0">
                <a:solidFill>
                  <a:schemeClr val="tx1"/>
                </a:solidFill>
                <a:latin typeface="HelveticaNeueLT Std" panose="020B0604020202020204" pitchFamily="34" charset="0"/>
              </a:rPr>
              <a:t>?</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Passed as part of the Infrastructure Investment and Jobs Act</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Requires the use of Made in America content</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Applies to federal financial assistance programs for infrastructure whether those programs received funding from the Infrastructure Investment and Jobs Act or not</a:t>
            </a:r>
          </a:p>
          <a:p>
            <a:pPr fontAlgn="base">
              <a:lnSpc>
                <a:spcPct val="100000"/>
              </a:lnSpc>
            </a:pPr>
            <a:r>
              <a:rPr lang="en-US" sz="1800" b="1" spc="100" dirty="0">
                <a:solidFill>
                  <a:schemeClr val="tx1"/>
                </a:solidFill>
                <a:latin typeface="HelveticaNeueLT Std" panose="020B0604020202020204" pitchFamily="34" charset="0"/>
              </a:rPr>
              <a:t>Requirements</a:t>
            </a:r>
          </a:p>
          <a:p>
            <a:pPr marL="285750" indent="-285750" fontAlgn="base">
              <a:buFont typeface="Arial" panose="020B0604020202020204" pitchFamily="34" charset="0"/>
              <a:buChar char="•"/>
            </a:pPr>
            <a:r>
              <a:rPr lang="en-US" sz="1800" b="1" spc="100" dirty="0">
                <a:solidFill>
                  <a:schemeClr val="accent3">
                    <a:lumMod val="75000"/>
                  </a:schemeClr>
                </a:solidFill>
                <a:latin typeface="HelveticaNeueLT Std" panose="020B0604020202020204" pitchFamily="34" charset="0"/>
              </a:rPr>
              <a:t>All iron and steel items </a:t>
            </a:r>
            <a:r>
              <a:rPr lang="en-US" sz="1800" spc="100" dirty="0">
                <a:solidFill>
                  <a:schemeClr val="accent3">
                    <a:lumMod val="75000"/>
                  </a:schemeClr>
                </a:solidFill>
                <a:latin typeface="HelveticaNeueLT Std" panose="020B0604020202020204" pitchFamily="34" charset="0"/>
              </a:rPr>
              <a:t>used in covered projects must be produced in the USA</a:t>
            </a:r>
          </a:p>
          <a:p>
            <a:pPr marL="285750" indent="-285750" fontAlgn="base">
              <a:buFont typeface="Arial" panose="020B0604020202020204" pitchFamily="34" charset="0"/>
              <a:buChar char="•"/>
            </a:pPr>
            <a:r>
              <a:rPr lang="en-US" sz="1800" b="1" spc="100" dirty="0">
                <a:solidFill>
                  <a:schemeClr val="accent3">
                    <a:lumMod val="75000"/>
                  </a:schemeClr>
                </a:solidFill>
                <a:latin typeface="HelveticaNeueLT Std" panose="020B0604020202020204" pitchFamily="34" charset="0"/>
              </a:rPr>
              <a:t>All manufactured products </a:t>
            </a:r>
            <a:r>
              <a:rPr lang="en-US" sz="1800" spc="100" dirty="0">
                <a:solidFill>
                  <a:schemeClr val="accent3">
                    <a:lumMod val="75000"/>
                  </a:schemeClr>
                </a:solidFill>
                <a:latin typeface="HelveticaNeueLT Std" panose="020B0604020202020204" pitchFamily="34" charset="0"/>
              </a:rPr>
              <a:t>used in covered projects must be produced in the USA</a:t>
            </a:r>
          </a:p>
          <a:p>
            <a:pPr marL="285750" indent="-285750" fontAlgn="base">
              <a:buFont typeface="Arial" panose="020B0604020202020204" pitchFamily="34" charset="0"/>
              <a:buChar char="•"/>
            </a:pPr>
            <a:r>
              <a:rPr lang="en-US" sz="1800" b="1" spc="100" dirty="0">
                <a:solidFill>
                  <a:schemeClr val="accent3">
                    <a:lumMod val="75000"/>
                  </a:schemeClr>
                </a:solidFill>
                <a:latin typeface="HelveticaNeueLT Std" panose="020B0604020202020204" pitchFamily="34" charset="0"/>
              </a:rPr>
              <a:t>All construction materials </a:t>
            </a:r>
            <a:r>
              <a:rPr lang="en-US" sz="1800" spc="100" dirty="0">
                <a:solidFill>
                  <a:schemeClr val="accent3">
                    <a:lumMod val="75000"/>
                  </a:schemeClr>
                </a:solidFill>
                <a:latin typeface="HelveticaNeueLT Std" panose="020B0604020202020204" pitchFamily="34" charset="0"/>
              </a:rPr>
              <a:t>used in covered projects must be manufactured in the USA</a:t>
            </a:r>
            <a:br>
              <a:rPr lang="en-US" sz="1800" spc="100" dirty="0">
                <a:solidFill>
                  <a:schemeClr val="accent3">
                    <a:lumMod val="75000"/>
                  </a:schemeClr>
                </a:solidFill>
                <a:latin typeface="HelveticaNeueLT Std" panose="020B0604020202020204" pitchFamily="34" charset="0"/>
              </a:rPr>
            </a:br>
            <a:endParaRPr lang="en-US" sz="1800" spc="100" dirty="0">
              <a:solidFill>
                <a:schemeClr val="accent3">
                  <a:lumMod val="75000"/>
                </a:schemeClr>
              </a:solidFill>
              <a:latin typeface="HelveticaNeueLT Std" panose="020B0604020202020204" pitchFamily="34" charset="0"/>
            </a:endParaRPr>
          </a:p>
          <a:p>
            <a:pPr fontAlgn="base"/>
            <a:r>
              <a:rPr lang="en-US" sz="1862" dirty="0">
                <a:solidFill>
                  <a:srgbClr val="E74F3D"/>
                </a:solidFill>
              </a:rPr>
              <a:t>Adhering to Build America, Buy America standards is </a:t>
            </a:r>
            <a:r>
              <a:rPr lang="en-US" sz="1862" b="1" dirty="0">
                <a:solidFill>
                  <a:srgbClr val="E74F3D"/>
                </a:solidFill>
              </a:rPr>
              <a:t>REQUIRED</a:t>
            </a:r>
            <a:r>
              <a:rPr lang="en-US" sz="1862" dirty="0">
                <a:solidFill>
                  <a:srgbClr val="E74F3D"/>
                </a:solidFill>
              </a:rPr>
              <a:t> as part of the ConnectMT Program. </a:t>
            </a:r>
          </a:p>
          <a:p>
            <a:pPr fontAlgn="base">
              <a:lnSpc>
                <a:spcPct val="100000"/>
              </a:lnSpc>
            </a:pPr>
            <a:endParaRPr lang="en-US" sz="1800" spc="100" dirty="0">
              <a:solidFill>
                <a:schemeClr val="tx1"/>
              </a:solidFill>
              <a:latin typeface="HelveticaNeueLT Std" panose="020B0604020202020204" pitchFamily="34" charset="0"/>
            </a:endParaRPr>
          </a:p>
        </p:txBody>
      </p:sp>
    </p:spTree>
    <p:extLst>
      <p:ext uri="{BB962C8B-B14F-4D97-AF65-F5344CB8AC3E}">
        <p14:creationId xmlns:p14="http://schemas.microsoft.com/office/powerpoint/2010/main" val="212233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15</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Key relevant provisions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1" y="1805455"/>
            <a:ext cx="10983315" cy="147276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PROCUREMENT STANDARDS</a:t>
            </a:r>
          </a:p>
          <a:p>
            <a:pPr algn="just" fontAlgn="base"/>
            <a:r>
              <a:rPr lang="en-US" sz="1800" b="1" spc="100" dirty="0">
                <a:solidFill>
                  <a:schemeClr val="tx1"/>
                </a:solidFill>
                <a:latin typeface="HelveticaNeueLT Std" panose="020B0604020202020204" pitchFamily="34" charset="0"/>
              </a:rPr>
              <a:t>Bonding Requirements – </a:t>
            </a:r>
            <a:r>
              <a:rPr lang="en-US" sz="1800" b="1" spc="100" dirty="0">
                <a:solidFill>
                  <a:schemeClr val="tx1"/>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200.326</a:t>
            </a:r>
            <a:endParaRPr lang="en-US" sz="1800" b="1" spc="100" dirty="0">
              <a:solidFill>
                <a:schemeClr val="tx1"/>
              </a:solidFill>
              <a:latin typeface="HelveticaNeueLT Std" panose="020B0604020202020204" pitchFamily="34" charset="0"/>
            </a:endParaRPr>
          </a:p>
          <a:p>
            <a:pPr fontAlgn="base">
              <a:lnSpc>
                <a:spcPct val="100000"/>
              </a:lnSpc>
            </a:pPr>
            <a:r>
              <a:rPr lang="en-US" sz="1800" spc="100" dirty="0">
                <a:solidFill>
                  <a:schemeClr val="tx1"/>
                </a:solidFill>
                <a:latin typeface="HelveticaNeueLT Std" panose="020B0604020202020204" pitchFamily="34" charset="0"/>
              </a:rPr>
              <a:t>Subrecipients must follow certain federal bonding rules when awarding construction or facility improvement contracts and subcontracts exceeding the simplified acquisition threshold.</a:t>
            </a:r>
          </a:p>
        </p:txBody>
      </p:sp>
      <p:sp>
        <p:nvSpPr>
          <p:cNvPr id="11" name="TextBox 10">
            <a:extLst>
              <a:ext uri="{FF2B5EF4-FFF2-40B4-BE49-F238E27FC236}">
                <a16:creationId xmlns:a16="http://schemas.microsoft.com/office/drawing/2014/main" id="{7B3C44B8-5AF0-C486-01F5-0DBACB229430}"/>
              </a:ext>
            </a:extLst>
          </p:cNvPr>
          <p:cNvSpPr txBox="1"/>
          <p:nvPr/>
        </p:nvSpPr>
        <p:spPr>
          <a:xfrm>
            <a:off x="8333172" y="4943702"/>
            <a:ext cx="3349350" cy="1323439"/>
          </a:xfrm>
          <a:prstGeom prst="rect">
            <a:avLst/>
          </a:prstGeom>
          <a:noFill/>
        </p:spPr>
        <p:txBody>
          <a:bodyPr wrap="square" rtlCol="0">
            <a:spAutoFit/>
          </a:bodyPr>
          <a:lstStyle/>
          <a:p>
            <a:pPr marR="0" lvl="0" fontAlgn="base">
              <a:spcBef>
                <a:spcPts val="1000"/>
              </a:spcBef>
              <a:spcAft>
                <a:spcPts val="0"/>
              </a:spcAft>
              <a:buClrTx/>
              <a:buSzTx/>
              <a:tabLst/>
              <a:defRPr/>
            </a:pPr>
            <a:r>
              <a:rPr lang="en-US" sz="1600" b="1" spc="100" dirty="0">
                <a:solidFill>
                  <a:schemeClr val="accent3">
                    <a:lumMod val="75000"/>
                  </a:schemeClr>
                </a:solidFill>
                <a:latin typeface="HelveticaNeueLT Std" panose="020B0604020202020204" pitchFamily="34" charset="0"/>
              </a:rPr>
              <a:t>Below</a:t>
            </a:r>
            <a:r>
              <a:rPr lang="en-US" sz="1600" spc="100" dirty="0">
                <a:solidFill>
                  <a:schemeClr val="accent3">
                    <a:lumMod val="75000"/>
                  </a:schemeClr>
                </a:solidFill>
                <a:latin typeface="HelveticaNeueLT Std" panose="020B0604020202020204" pitchFamily="34" charset="0"/>
              </a:rPr>
              <a:t> $250,000, subrecipients may follow its own bonding requirements, provided the requirements do not restrict competition </a:t>
            </a:r>
            <a:endParaRPr lang="en-US" sz="1600" dirty="0"/>
          </a:p>
        </p:txBody>
      </p:sp>
      <p:sp>
        <p:nvSpPr>
          <p:cNvPr id="12" name="TextBox 11">
            <a:extLst>
              <a:ext uri="{FF2B5EF4-FFF2-40B4-BE49-F238E27FC236}">
                <a16:creationId xmlns:a16="http://schemas.microsoft.com/office/drawing/2014/main" id="{80E5EA9A-099D-467D-5BF9-99876B226B4B}"/>
              </a:ext>
            </a:extLst>
          </p:cNvPr>
          <p:cNvSpPr txBox="1"/>
          <p:nvPr/>
        </p:nvSpPr>
        <p:spPr>
          <a:xfrm>
            <a:off x="604341" y="3454076"/>
            <a:ext cx="5721539" cy="1826141"/>
          </a:xfrm>
          <a:prstGeom prst="rect">
            <a:avLst/>
          </a:prstGeom>
          <a:noFill/>
        </p:spPr>
        <p:txBody>
          <a:bodyPr wrap="square" rtlCol="0">
            <a:spAutoFit/>
          </a:bodyPr>
          <a:lstStyle/>
          <a:p>
            <a:pPr marR="0" lvl="0" fontAlgn="base">
              <a:spcBef>
                <a:spcPts val="1000"/>
              </a:spcBef>
              <a:spcAft>
                <a:spcPts val="0"/>
              </a:spcAft>
              <a:buClrTx/>
              <a:buSzTx/>
              <a:tabLst/>
              <a:defRPr/>
            </a:pPr>
            <a:r>
              <a:rPr lang="en-US" sz="1600" spc="100" dirty="0">
                <a:solidFill>
                  <a:schemeClr val="accent3">
                    <a:lumMod val="75000"/>
                  </a:schemeClr>
                </a:solidFill>
                <a:latin typeface="HelveticaNeueLT Std" panose="020B0604020202020204" pitchFamily="34" charset="0"/>
              </a:rPr>
              <a:t>Construction or facility improvement projects </a:t>
            </a:r>
            <a:r>
              <a:rPr lang="en-US" sz="1600" b="1" spc="100" dirty="0">
                <a:solidFill>
                  <a:schemeClr val="accent3">
                    <a:lumMod val="75000"/>
                  </a:schemeClr>
                </a:solidFill>
                <a:latin typeface="HelveticaNeueLT Std" panose="020B0604020202020204" pitchFamily="34" charset="0"/>
              </a:rPr>
              <a:t>above</a:t>
            </a:r>
            <a:r>
              <a:rPr lang="en-US" sz="1600" spc="100" dirty="0">
                <a:solidFill>
                  <a:schemeClr val="accent3">
                    <a:lumMod val="75000"/>
                  </a:schemeClr>
                </a:solidFill>
                <a:latin typeface="HelveticaNeueLT Std" panose="020B0604020202020204" pitchFamily="34" charset="0"/>
              </a:rPr>
              <a:t> $250,000 require:</a:t>
            </a:r>
          </a:p>
          <a:p>
            <a:pPr marL="342900" marR="0" lvl="0" indent="-342900" fontAlgn="base">
              <a:spcBef>
                <a:spcPts val="1000"/>
              </a:spcBef>
              <a:spcAft>
                <a:spcPts val="0"/>
              </a:spcAft>
              <a:buClrTx/>
              <a:buSzTx/>
              <a:buFont typeface="Arial" panose="020B0604020202020204" pitchFamily="34" charset="0"/>
              <a:buChar char="•"/>
              <a:tabLst/>
              <a:defRPr/>
            </a:pPr>
            <a:r>
              <a:rPr lang="en-US" sz="1600" spc="100" dirty="0">
                <a:solidFill>
                  <a:schemeClr val="accent3">
                    <a:lumMod val="75000"/>
                  </a:schemeClr>
                </a:solidFill>
                <a:latin typeface="HelveticaNeueLT Std" panose="020B0604020202020204" pitchFamily="34" charset="0"/>
              </a:rPr>
              <a:t>A bid guarantee from each bidder equivalent to 5% of the bid price</a:t>
            </a:r>
          </a:p>
          <a:p>
            <a:pPr marL="342900" marR="0" lvl="0" indent="-342900" fontAlgn="base">
              <a:spcBef>
                <a:spcPts val="1000"/>
              </a:spcBef>
              <a:spcAft>
                <a:spcPts val="0"/>
              </a:spcAft>
              <a:buClrTx/>
              <a:buSzTx/>
              <a:buFont typeface="Arial" panose="020B0604020202020204" pitchFamily="34" charset="0"/>
              <a:buChar char="•"/>
              <a:tabLst/>
              <a:defRPr/>
            </a:pPr>
            <a:r>
              <a:rPr lang="en-US" sz="1600" spc="100" dirty="0">
                <a:solidFill>
                  <a:schemeClr val="accent3">
                    <a:lumMod val="75000"/>
                  </a:schemeClr>
                </a:solidFill>
                <a:latin typeface="HelveticaNeueLT Std" panose="020B0604020202020204" pitchFamily="34" charset="0"/>
              </a:rPr>
              <a:t>A performance and payment bond on the part of the contractor for 100% of the contract price</a:t>
            </a:r>
          </a:p>
        </p:txBody>
      </p:sp>
      <p:sp>
        <p:nvSpPr>
          <p:cNvPr id="2" name="Arrow: Up-Down 1">
            <a:extLst>
              <a:ext uri="{FF2B5EF4-FFF2-40B4-BE49-F238E27FC236}">
                <a16:creationId xmlns:a16="http://schemas.microsoft.com/office/drawing/2014/main" id="{D31E00A7-D679-6270-406F-38460A6A551A}"/>
              </a:ext>
            </a:extLst>
          </p:cNvPr>
          <p:cNvSpPr/>
          <p:nvPr/>
        </p:nvSpPr>
        <p:spPr>
          <a:xfrm>
            <a:off x="6728109" y="3429000"/>
            <a:ext cx="1202835" cy="2838141"/>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6F2300C-F23A-1A65-9691-7699DBDD01EC}"/>
              </a:ext>
            </a:extLst>
          </p:cNvPr>
          <p:cNvSpPr txBox="1"/>
          <p:nvPr/>
        </p:nvSpPr>
        <p:spPr>
          <a:xfrm>
            <a:off x="6526994" y="4617237"/>
            <a:ext cx="1605064" cy="461665"/>
          </a:xfrm>
          <a:prstGeom prst="rect">
            <a:avLst/>
          </a:prstGeom>
          <a:solidFill>
            <a:schemeClr val="bg1"/>
          </a:solidFill>
        </p:spPr>
        <p:txBody>
          <a:bodyPr wrap="square" rtlCol="0">
            <a:spAutoFit/>
          </a:bodyPr>
          <a:lstStyle/>
          <a:p>
            <a:pPr algn="ctr"/>
            <a:r>
              <a:rPr lang="en-US" sz="2400" b="1" dirty="0"/>
              <a:t>$250,000</a:t>
            </a:r>
          </a:p>
        </p:txBody>
      </p:sp>
    </p:spTree>
    <p:extLst>
      <p:ext uri="{BB962C8B-B14F-4D97-AF65-F5344CB8AC3E}">
        <p14:creationId xmlns:p14="http://schemas.microsoft.com/office/powerpoint/2010/main" val="157843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16</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Key relevant provisions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805455"/>
            <a:ext cx="7321550" cy="72373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PROCUREMENT STANDARDS</a:t>
            </a:r>
          </a:p>
          <a:p>
            <a:pPr algn="just" fontAlgn="base"/>
            <a:r>
              <a:rPr lang="fr-FR" sz="1800" b="1" spc="100" dirty="0">
                <a:solidFill>
                  <a:schemeClr val="tx1"/>
                </a:solidFill>
                <a:latin typeface="HelveticaNeueLT Std" panose="020B0604020202020204" pitchFamily="34" charset="0"/>
              </a:rPr>
              <a:t>Contract Provisions – </a:t>
            </a:r>
            <a:r>
              <a:rPr lang="fr-FR" sz="1800" b="1" spc="100" dirty="0">
                <a:solidFill>
                  <a:schemeClr val="tx1"/>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200.327</a:t>
            </a:r>
            <a:endParaRPr lang="fr-FR" sz="1800" b="1" spc="100" dirty="0">
              <a:solidFill>
                <a:schemeClr val="tx1"/>
              </a:solidFill>
              <a:latin typeface="HelveticaNeueLT Std" panose="020B0604020202020204" pitchFamily="34" charset="0"/>
            </a:endParaRPr>
          </a:p>
        </p:txBody>
      </p:sp>
      <p:graphicFrame>
        <p:nvGraphicFramePr>
          <p:cNvPr id="13" name="Table 13">
            <a:extLst>
              <a:ext uri="{FF2B5EF4-FFF2-40B4-BE49-F238E27FC236}">
                <a16:creationId xmlns:a16="http://schemas.microsoft.com/office/drawing/2014/main" id="{924F6095-A919-578A-D16B-F19BFEB42048}"/>
              </a:ext>
            </a:extLst>
          </p:cNvPr>
          <p:cNvGraphicFramePr>
            <a:graphicFrameLocks noGrp="1"/>
          </p:cNvGraphicFramePr>
          <p:nvPr>
            <p:extLst>
              <p:ext uri="{D42A27DB-BD31-4B8C-83A1-F6EECF244321}">
                <p14:modId xmlns:p14="http://schemas.microsoft.com/office/powerpoint/2010/main" val="3408887955"/>
              </p:ext>
            </p:extLst>
          </p:nvPr>
        </p:nvGraphicFramePr>
        <p:xfrm>
          <a:off x="609394" y="2636886"/>
          <a:ext cx="10978264" cy="3752001"/>
        </p:xfrm>
        <a:graphic>
          <a:graphicData uri="http://schemas.openxmlformats.org/drawingml/2006/table">
            <a:tbl>
              <a:tblPr>
                <a:tableStyleId>{5DA37D80-6434-44D0-A028-1B22A696006F}</a:tableStyleId>
              </a:tblPr>
              <a:tblGrid>
                <a:gridCol w="4958015">
                  <a:extLst>
                    <a:ext uri="{9D8B030D-6E8A-4147-A177-3AD203B41FA5}">
                      <a16:colId xmlns:a16="http://schemas.microsoft.com/office/drawing/2014/main" val="1267707863"/>
                    </a:ext>
                  </a:extLst>
                </a:gridCol>
                <a:gridCol w="6020249">
                  <a:extLst>
                    <a:ext uri="{9D8B030D-6E8A-4147-A177-3AD203B41FA5}">
                      <a16:colId xmlns:a16="http://schemas.microsoft.com/office/drawing/2014/main" val="3717666040"/>
                    </a:ext>
                  </a:extLst>
                </a:gridCol>
              </a:tblGrid>
              <a:tr h="27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Administrative, contractual, or legal remedies</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Contracts for more than the Simplified Acquisition Threshold</a:t>
                      </a:r>
                    </a:p>
                  </a:txBody>
                  <a:tcPr anchor="ctr"/>
                </a:tc>
                <a:extLst>
                  <a:ext uri="{0D108BD9-81ED-4DB2-BD59-A6C34878D82A}">
                    <a16:rowId xmlns:a16="http://schemas.microsoft.com/office/drawing/2014/main" val="2004893932"/>
                  </a:ext>
                </a:extLst>
              </a:tr>
              <a:tr h="267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Termination for Cause and Convenience</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Contracts in excess of $10,000</a:t>
                      </a:r>
                    </a:p>
                  </a:txBody>
                  <a:tcPr anchor="ctr"/>
                </a:tc>
                <a:extLst>
                  <a:ext uri="{0D108BD9-81ED-4DB2-BD59-A6C34878D82A}">
                    <a16:rowId xmlns:a16="http://schemas.microsoft.com/office/drawing/2014/main" val="4245222174"/>
                  </a:ext>
                </a:extLst>
              </a:tr>
              <a:tr h="446551">
                <a:tc>
                  <a:txBody>
                    <a:bodyPr/>
                    <a:lstStyle/>
                    <a:p>
                      <a:pPr algn="l"/>
                      <a:r>
                        <a:rPr lang="en-US" sz="1400" b="1" dirty="0">
                          <a:solidFill>
                            <a:schemeClr val="bg1"/>
                          </a:solidFill>
                        </a:rPr>
                        <a:t>Davis-Bacon Act</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are certifying compliance with Davis-Bacon Act, must be included in all construction contracts greater than $2,000</a:t>
                      </a:r>
                    </a:p>
                  </a:txBody>
                  <a:tcPr anchor="ctr"/>
                </a:tc>
                <a:extLst>
                  <a:ext uri="{0D108BD9-81ED-4DB2-BD59-A6C34878D82A}">
                    <a16:rowId xmlns:a16="http://schemas.microsoft.com/office/drawing/2014/main" val="1660314692"/>
                  </a:ext>
                </a:extLst>
              </a:tr>
              <a:tr h="291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Copeland “Anti-Kickback”</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Construction contracts in excess of $2,000</a:t>
                      </a:r>
                    </a:p>
                  </a:txBody>
                  <a:tcPr anchor="ctr"/>
                </a:tc>
                <a:extLst>
                  <a:ext uri="{0D108BD9-81ED-4DB2-BD59-A6C34878D82A}">
                    <a16:rowId xmlns:a16="http://schemas.microsoft.com/office/drawing/2014/main" val="3066574965"/>
                  </a:ext>
                </a:extLst>
              </a:tr>
              <a:tr h="446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Contract Work Hours and Safety Standards Act</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Contracts awarded in excess of $100,000 involving the employment of mechanics or laborers</a:t>
                      </a:r>
                    </a:p>
                  </a:txBody>
                  <a:tcPr anchor="ctr"/>
                </a:tc>
                <a:extLst>
                  <a:ext uri="{0D108BD9-81ED-4DB2-BD59-A6C34878D82A}">
                    <a16:rowId xmlns:a16="http://schemas.microsoft.com/office/drawing/2014/main" val="844798724"/>
                  </a:ext>
                </a:extLst>
              </a:tr>
              <a:tr h="267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Clean Air Act and the Federal Water Pollution Control Act</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Contracts of amounts in excess of $150,000</a:t>
                      </a:r>
                    </a:p>
                  </a:txBody>
                  <a:tcPr anchor="ctr"/>
                </a:tc>
                <a:extLst>
                  <a:ext uri="{0D108BD9-81ED-4DB2-BD59-A6C34878D82A}">
                    <a16:rowId xmlns:a16="http://schemas.microsoft.com/office/drawing/2014/main" val="1183851474"/>
                  </a:ext>
                </a:extLst>
              </a:tr>
              <a:tr h="446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Debarment and Suspension</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contracts and you should retain a copy of the Debarment search performed prior to contract effective date</a:t>
                      </a:r>
                    </a:p>
                  </a:txBody>
                  <a:tcPr anchor="ctr"/>
                </a:tc>
                <a:extLst>
                  <a:ext uri="{0D108BD9-81ED-4DB2-BD59-A6C34878D82A}">
                    <a16:rowId xmlns:a16="http://schemas.microsoft.com/office/drawing/2014/main" val="1051354162"/>
                  </a:ext>
                </a:extLst>
              </a:tr>
              <a:tr h="267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Equal Employment Opportunity</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contracts</a:t>
                      </a:r>
                    </a:p>
                  </a:txBody>
                  <a:tcPr anchor="ctr"/>
                </a:tc>
                <a:extLst>
                  <a:ext uri="{0D108BD9-81ED-4DB2-BD59-A6C34878D82A}">
                    <a16:rowId xmlns:a16="http://schemas.microsoft.com/office/drawing/2014/main" val="1234220583"/>
                  </a:ext>
                </a:extLst>
              </a:tr>
              <a:tr h="267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Right to Inventions</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contracts if participating in experimental, developmental, or research work</a:t>
                      </a:r>
                    </a:p>
                  </a:txBody>
                  <a:tcPr anchor="ctr"/>
                </a:tc>
                <a:extLst>
                  <a:ext uri="{0D108BD9-81ED-4DB2-BD59-A6C34878D82A}">
                    <a16:rowId xmlns:a16="http://schemas.microsoft.com/office/drawing/2014/main" val="1295135815"/>
                  </a:ext>
                </a:extLst>
              </a:tr>
              <a:tr h="33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Byrd Anti-Lobbying Amendment</a:t>
                      </a:r>
                    </a:p>
                  </a:txBody>
                  <a:tcPr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Contracts awarded in excess of $100,000 and include separate certification</a:t>
                      </a:r>
                    </a:p>
                  </a:txBody>
                  <a:tcPr anchor="ctr"/>
                </a:tc>
                <a:extLst>
                  <a:ext uri="{0D108BD9-81ED-4DB2-BD59-A6C34878D82A}">
                    <a16:rowId xmlns:a16="http://schemas.microsoft.com/office/drawing/2014/main" val="4045303193"/>
                  </a:ext>
                </a:extLst>
              </a:tr>
            </a:tbl>
          </a:graphicData>
        </a:graphic>
      </p:graphicFrame>
    </p:spTree>
    <p:extLst>
      <p:ext uri="{BB962C8B-B14F-4D97-AF65-F5344CB8AC3E}">
        <p14:creationId xmlns:p14="http://schemas.microsoft.com/office/powerpoint/2010/main" val="412573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17</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review</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1" y="1805454"/>
            <a:ext cx="10983316" cy="3443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TOP 10 PROCUREMENT MISTAKES</a:t>
            </a:r>
          </a:p>
        </p:txBody>
      </p:sp>
      <p:sp>
        <p:nvSpPr>
          <p:cNvPr id="2" name="Rectangle 1">
            <a:extLst>
              <a:ext uri="{FF2B5EF4-FFF2-40B4-BE49-F238E27FC236}">
                <a16:creationId xmlns:a16="http://schemas.microsoft.com/office/drawing/2014/main" id="{3F52534E-27FA-0392-A784-CF40D0B485E6}"/>
              </a:ext>
            </a:extLst>
          </p:cNvPr>
          <p:cNvSpPr/>
          <p:nvPr/>
        </p:nvSpPr>
        <p:spPr>
          <a:xfrm>
            <a:off x="1299877" y="2324496"/>
            <a:ext cx="4230167" cy="5060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a:solidFill>
                  <a:schemeClr val="tx1"/>
                </a:solidFill>
              </a:rPr>
              <a:t>Restricting full and open competition</a:t>
            </a:r>
          </a:p>
        </p:txBody>
      </p:sp>
      <p:sp>
        <p:nvSpPr>
          <p:cNvPr id="3" name="Rectangle 2">
            <a:extLst>
              <a:ext uri="{FF2B5EF4-FFF2-40B4-BE49-F238E27FC236}">
                <a16:creationId xmlns:a16="http://schemas.microsoft.com/office/drawing/2014/main" id="{63D089AF-9FBA-F8ED-A688-D1BEBDAFDDD1}"/>
              </a:ext>
            </a:extLst>
          </p:cNvPr>
          <p:cNvSpPr/>
          <p:nvPr/>
        </p:nvSpPr>
        <p:spPr>
          <a:xfrm>
            <a:off x="1299877" y="3063704"/>
            <a:ext cx="4230166" cy="5060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a:solidFill>
                  <a:schemeClr val="tx1"/>
                </a:solidFill>
              </a:rPr>
              <a:t>Not performing detailed cost/price analysis for procurements over 250k</a:t>
            </a:r>
          </a:p>
        </p:txBody>
      </p:sp>
      <p:sp>
        <p:nvSpPr>
          <p:cNvPr id="5" name="Rectangle 4">
            <a:extLst>
              <a:ext uri="{FF2B5EF4-FFF2-40B4-BE49-F238E27FC236}">
                <a16:creationId xmlns:a16="http://schemas.microsoft.com/office/drawing/2014/main" id="{5C384423-6A62-269B-6574-732F83B73096}"/>
              </a:ext>
            </a:extLst>
          </p:cNvPr>
          <p:cNvSpPr/>
          <p:nvPr/>
        </p:nvSpPr>
        <p:spPr>
          <a:xfrm>
            <a:off x="1299877" y="3902778"/>
            <a:ext cx="4150212" cy="5060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a:solidFill>
                  <a:schemeClr val="tx1"/>
                </a:solidFill>
              </a:rPr>
              <a:t>Engaging in a sole-sourcing contract w/o documenting E/E situation</a:t>
            </a:r>
          </a:p>
        </p:txBody>
      </p:sp>
      <p:sp>
        <p:nvSpPr>
          <p:cNvPr id="11" name="Rectangle 10">
            <a:extLst>
              <a:ext uri="{FF2B5EF4-FFF2-40B4-BE49-F238E27FC236}">
                <a16:creationId xmlns:a16="http://schemas.microsoft.com/office/drawing/2014/main" id="{1C63E59C-343D-499F-3CE4-20977360C9B2}"/>
              </a:ext>
            </a:extLst>
          </p:cNvPr>
          <p:cNvSpPr/>
          <p:nvPr/>
        </p:nvSpPr>
        <p:spPr>
          <a:xfrm>
            <a:off x="1299877" y="4705416"/>
            <a:ext cx="4150211" cy="5060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a:solidFill>
                  <a:schemeClr val="tx1"/>
                </a:solidFill>
              </a:rPr>
              <a:t>Continuing work under a sole-source contract after the urgent need has ended</a:t>
            </a:r>
          </a:p>
        </p:txBody>
      </p:sp>
      <p:pic>
        <p:nvPicPr>
          <p:cNvPr id="12" name="Graphic 11" descr="Megaphone">
            <a:extLst>
              <a:ext uri="{FF2B5EF4-FFF2-40B4-BE49-F238E27FC236}">
                <a16:creationId xmlns:a16="http://schemas.microsoft.com/office/drawing/2014/main" id="{2B9174C2-1E79-283C-758D-908015B44F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024" y="2295101"/>
            <a:ext cx="527628" cy="527628"/>
          </a:xfrm>
          <a:prstGeom prst="rect">
            <a:avLst/>
          </a:prstGeom>
        </p:spPr>
      </p:pic>
      <p:pic>
        <p:nvPicPr>
          <p:cNvPr id="13" name="Graphic 12" descr="Calculator">
            <a:extLst>
              <a:ext uri="{FF2B5EF4-FFF2-40B4-BE49-F238E27FC236}">
                <a16:creationId xmlns:a16="http://schemas.microsoft.com/office/drawing/2014/main" id="{83DC17E1-D114-34CC-CFB3-5AD4CA64B6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024" y="3055161"/>
            <a:ext cx="527628" cy="527628"/>
          </a:xfrm>
          <a:prstGeom prst="rect">
            <a:avLst/>
          </a:prstGeom>
        </p:spPr>
      </p:pic>
      <p:pic>
        <p:nvPicPr>
          <p:cNvPr id="14" name="Graphic 13" descr="Document">
            <a:extLst>
              <a:ext uri="{FF2B5EF4-FFF2-40B4-BE49-F238E27FC236}">
                <a16:creationId xmlns:a16="http://schemas.microsoft.com/office/drawing/2014/main" id="{38086564-123F-A922-F527-E1093A8881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5149" y="3893231"/>
            <a:ext cx="527379" cy="527379"/>
          </a:xfrm>
          <a:prstGeom prst="rect">
            <a:avLst/>
          </a:prstGeom>
        </p:spPr>
      </p:pic>
      <p:sp>
        <p:nvSpPr>
          <p:cNvPr id="15" name="Rectangle 14">
            <a:extLst>
              <a:ext uri="{FF2B5EF4-FFF2-40B4-BE49-F238E27FC236}">
                <a16:creationId xmlns:a16="http://schemas.microsoft.com/office/drawing/2014/main" id="{F6FC503D-B925-DCCD-39CA-8C37997E2277}"/>
              </a:ext>
            </a:extLst>
          </p:cNvPr>
          <p:cNvSpPr/>
          <p:nvPr/>
        </p:nvSpPr>
        <p:spPr>
          <a:xfrm>
            <a:off x="1299877" y="5430959"/>
            <a:ext cx="4230166" cy="790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a:solidFill>
                  <a:schemeClr val="tx1"/>
                </a:solidFill>
              </a:rPr>
              <a:t>Awarding a “time-and-materials” contract w/o ceiling price and documentation when no other contract type is suitable</a:t>
            </a:r>
          </a:p>
        </p:txBody>
      </p:sp>
      <p:sp>
        <p:nvSpPr>
          <p:cNvPr id="16" name="Rectangle 15">
            <a:extLst>
              <a:ext uri="{FF2B5EF4-FFF2-40B4-BE49-F238E27FC236}">
                <a16:creationId xmlns:a16="http://schemas.microsoft.com/office/drawing/2014/main" id="{DD6C4E98-91C9-21B3-E87D-9DFCF121F3DB}"/>
              </a:ext>
            </a:extLst>
          </p:cNvPr>
          <p:cNvSpPr/>
          <p:nvPr/>
        </p:nvSpPr>
        <p:spPr>
          <a:xfrm>
            <a:off x="6843071" y="3076750"/>
            <a:ext cx="4614976" cy="5060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a:solidFill>
                  <a:schemeClr val="tx1"/>
                </a:solidFill>
              </a:rPr>
              <a:t>Not including the required contract clauses</a:t>
            </a:r>
          </a:p>
        </p:txBody>
      </p:sp>
      <p:sp>
        <p:nvSpPr>
          <p:cNvPr id="17" name="Rectangle 16">
            <a:extLst>
              <a:ext uri="{FF2B5EF4-FFF2-40B4-BE49-F238E27FC236}">
                <a16:creationId xmlns:a16="http://schemas.microsoft.com/office/drawing/2014/main" id="{0CDD4897-1F27-ECB7-0D93-C551FB190580}"/>
              </a:ext>
            </a:extLst>
          </p:cNvPr>
          <p:cNvSpPr/>
          <p:nvPr/>
        </p:nvSpPr>
        <p:spPr>
          <a:xfrm>
            <a:off x="6843071" y="3888067"/>
            <a:ext cx="4579067" cy="5060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a:solidFill>
                  <a:schemeClr val="tx1"/>
                </a:solidFill>
              </a:rPr>
              <a:t>Awarding a “cost-plus-percentage-of-cost” or “percentage-of-construction-cost” contract</a:t>
            </a:r>
          </a:p>
        </p:txBody>
      </p:sp>
      <p:sp>
        <p:nvSpPr>
          <p:cNvPr id="18" name="Rectangle 17">
            <a:extLst>
              <a:ext uri="{FF2B5EF4-FFF2-40B4-BE49-F238E27FC236}">
                <a16:creationId xmlns:a16="http://schemas.microsoft.com/office/drawing/2014/main" id="{A6D555B2-7A6B-6C41-CDEE-D86DF213EF72}"/>
              </a:ext>
            </a:extLst>
          </p:cNvPr>
          <p:cNvSpPr/>
          <p:nvPr/>
        </p:nvSpPr>
        <p:spPr>
          <a:xfrm>
            <a:off x="6861160" y="4748401"/>
            <a:ext cx="4574014" cy="5060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a:solidFill>
                  <a:schemeClr val="tx1"/>
                </a:solidFill>
              </a:rPr>
              <a:t>Awarding a contract to contractors that are suspended or debarred</a:t>
            </a:r>
          </a:p>
        </p:txBody>
      </p:sp>
      <p:sp>
        <p:nvSpPr>
          <p:cNvPr id="19" name="Rectangle 18">
            <a:extLst>
              <a:ext uri="{FF2B5EF4-FFF2-40B4-BE49-F238E27FC236}">
                <a16:creationId xmlns:a16="http://schemas.microsoft.com/office/drawing/2014/main" id="{58EEE6A1-D82A-D271-A063-DC31D071F45E}"/>
              </a:ext>
            </a:extLst>
          </p:cNvPr>
          <p:cNvSpPr/>
          <p:nvPr/>
        </p:nvSpPr>
        <p:spPr>
          <a:xfrm>
            <a:off x="6843071" y="5447724"/>
            <a:ext cx="4878759" cy="6077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a:solidFill>
                  <a:schemeClr val="tx1"/>
                </a:solidFill>
              </a:rPr>
              <a:t>Not documenting all steps of procurement to answer questions that could arise months/years later</a:t>
            </a:r>
          </a:p>
        </p:txBody>
      </p:sp>
      <p:pic>
        <p:nvPicPr>
          <p:cNvPr id="20" name="Graphic 19" descr="Magnifying glass">
            <a:extLst>
              <a:ext uri="{FF2B5EF4-FFF2-40B4-BE49-F238E27FC236}">
                <a16:creationId xmlns:a16="http://schemas.microsoft.com/office/drawing/2014/main" id="{35A65EF4-D050-1DB6-7824-935B4FC4A9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222" y="5502459"/>
            <a:ext cx="459233" cy="459233"/>
          </a:xfrm>
          <a:prstGeom prst="rect">
            <a:avLst/>
          </a:prstGeom>
        </p:spPr>
      </p:pic>
      <p:pic>
        <p:nvPicPr>
          <p:cNvPr id="21" name="Graphic 20" descr="Checklist RTL">
            <a:extLst>
              <a:ext uri="{FF2B5EF4-FFF2-40B4-BE49-F238E27FC236}">
                <a16:creationId xmlns:a16="http://schemas.microsoft.com/office/drawing/2014/main" id="{70FC424F-64B9-49A2-FDAA-204227EE62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71084" y="3061216"/>
            <a:ext cx="527628" cy="527628"/>
          </a:xfrm>
          <a:prstGeom prst="rect">
            <a:avLst/>
          </a:prstGeom>
        </p:spPr>
      </p:pic>
      <p:pic>
        <p:nvPicPr>
          <p:cNvPr id="22" name="Graphic 21" descr="Warning">
            <a:extLst>
              <a:ext uri="{FF2B5EF4-FFF2-40B4-BE49-F238E27FC236}">
                <a16:creationId xmlns:a16="http://schemas.microsoft.com/office/drawing/2014/main" id="{87DA5B72-E21D-379C-F5DF-1DC0BA884BF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10654" y="3890816"/>
            <a:ext cx="448488" cy="448488"/>
          </a:xfrm>
          <a:prstGeom prst="rect">
            <a:avLst/>
          </a:prstGeom>
        </p:spPr>
      </p:pic>
      <p:pic>
        <p:nvPicPr>
          <p:cNvPr id="23" name="Graphic 22" descr="Jail">
            <a:extLst>
              <a:ext uri="{FF2B5EF4-FFF2-40B4-BE49-F238E27FC236}">
                <a16:creationId xmlns:a16="http://schemas.microsoft.com/office/drawing/2014/main" id="{ECF2137F-803E-52A6-C6C6-0CD9C3B87AB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89173" y="4701434"/>
            <a:ext cx="527628" cy="527628"/>
          </a:xfrm>
          <a:prstGeom prst="rect">
            <a:avLst/>
          </a:prstGeom>
        </p:spPr>
      </p:pic>
      <p:pic>
        <p:nvPicPr>
          <p:cNvPr id="24" name="Graphic 23" descr="Open folder">
            <a:extLst>
              <a:ext uri="{FF2B5EF4-FFF2-40B4-BE49-F238E27FC236}">
                <a16:creationId xmlns:a16="http://schemas.microsoft.com/office/drawing/2014/main" id="{6B960D83-A96C-6F10-14EC-00322A4421A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96000" y="5512706"/>
            <a:ext cx="477797" cy="477797"/>
          </a:xfrm>
          <a:prstGeom prst="rect">
            <a:avLst/>
          </a:prstGeom>
        </p:spPr>
      </p:pic>
      <p:pic>
        <p:nvPicPr>
          <p:cNvPr id="25" name="Graphic 24" descr="End">
            <a:extLst>
              <a:ext uri="{FF2B5EF4-FFF2-40B4-BE49-F238E27FC236}">
                <a16:creationId xmlns:a16="http://schemas.microsoft.com/office/drawing/2014/main" id="{DAECD2DB-01A8-31C5-C7F7-C828B26E00D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7537" y="4762931"/>
            <a:ext cx="382603" cy="382603"/>
          </a:xfrm>
          <a:prstGeom prst="rect">
            <a:avLst/>
          </a:prstGeom>
        </p:spPr>
      </p:pic>
      <p:sp>
        <p:nvSpPr>
          <p:cNvPr id="26" name="Rectangle 25">
            <a:extLst>
              <a:ext uri="{FF2B5EF4-FFF2-40B4-BE49-F238E27FC236}">
                <a16:creationId xmlns:a16="http://schemas.microsoft.com/office/drawing/2014/main" id="{9FE62A53-3383-051D-E94A-698120269AE4}"/>
              </a:ext>
            </a:extLst>
          </p:cNvPr>
          <p:cNvSpPr/>
          <p:nvPr/>
        </p:nvSpPr>
        <p:spPr>
          <a:xfrm>
            <a:off x="6861160" y="2359370"/>
            <a:ext cx="4614976" cy="5060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a:solidFill>
                  <a:schemeClr val="tx1"/>
                </a:solidFill>
              </a:rPr>
              <a:t>Not making and documenting efforts to take all “affirmative steps” for socioeconomic contracting</a:t>
            </a:r>
          </a:p>
        </p:txBody>
      </p:sp>
      <p:pic>
        <p:nvPicPr>
          <p:cNvPr id="27" name="Graphic 26" descr="Group">
            <a:extLst>
              <a:ext uri="{FF2B5EF4-FFF2-40B4-BE49-F238E27FC236}">
                <a16:creationId xmlns:a16="http://schemas.microsoft.com/office/drawing/2014/main" id="{05FADBAB-2B16-CF8E-C667-E6D304E8A2B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089173" y="2296605"/>
            <a:ext cx="527628" cy="527628"/>
          </a:xfrm>
          <a:prstGeom prst="rect">
            <a:avLst/>
          </a:prstGeom>
        </p:spPr>
      </p:pic>
    </p:spTree>
    <p:extLst>
      <p:ext uri="{BB962C8B-B14F-4D97-AF65-F5344CB8AC3E}">
        <p14:creationId xmlns:p14="http://schemas.microsoft.com/office/powerpoint/2010/main" val="3111045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1925" y="6389688"/>
            <a:ext cx="600075" cy="225425"/>
          </a:xfrm>
          <a:prstGeom prst="rect">
            <a:avLst/>
          </a:prstGeom>
          <a:solidFill>
            <a:schemeClr val="tx1"/>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descr="Colleagues reviewing documents">
            <a:extLst>
              <a:ext uri="{FF2B5EF4-FFF2-40B4-BE49-F238E27FC236}">
                <a16:creationId xmlns:a16="http://schemas.microsoft.com/office/drawing/2014/main" id="{B71BFE59-8E26-42C1-B35C-D0E6AE2F766C}"/>
              </a:ext>
            </a:extLst>
          </p:cNvPr>
          <p:cNvPicPr>
            <a:picLocks noChangeAspect="1"/>
          </p:cNvPicPr>
          <p:nvPr/>
        </p:nvPicPr>
        <p:blipFill>
          <a:blip r:embed="rId3">
            <a:extLst>
              <a:ext uri="{28A0092B-C50C-407E-A947-70E740481C1C}">
                <a14:useLocalDpi xmlns:a14="http://schemas.microsoft.com/office/drawing/2010/main" val="0"/>
              </a:ext>
            </a:extLst>
          </a:blip>
          <a:srcRect l="10880" r="10880"/>
          <a:stretch/>
        </p:blipFill>
        <p:spPr>
          <a:xfrm>
            <a:off x="604341" y="1805453"/>
            <a:ext cx="5136029" cy="4375135"/>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96000" y="1805454"/>
            <a:ext cx="5372100" cy="44616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Eligible Project Costs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Approved Project Budget Category</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Ineligible Project Costs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Federal Cost Principles</a:t>
            </a:r>
          </a:p>
          <a:p>
            <a:pPr marL="285750" indent="-285750" fontAlgn="base">
              <a:buFont typeface="Arial" panose="020B0604020202020204" pitchFamily="34" charset="0"/>
              <a:buChar char="•"/>
            </a:pPr>
            <a:endParaRPr lang="en-US" sz="1800" spc="100" dirty="0">
              <a:solidFill>
                <a:srgbClr val="002060"/>
              </a:solidFill>
              <a:latin typeface="HelveticaNeueLT Std" panose="020B0604020202020204" pitchFamily="34" charset="0"/>
            </a:endParaRPr>
          </a:p>
          <a:p>
            <a:pPr marL="285750" indent="-285750" fontAlgn="base">
              <a:buFont typeface="Arial" panose="020B0604020202020204" pitchFamily="34" charset="0"/>
              <a:buChar char="•"/>
            </a:pPr>
            <a:endParaRPr lang="en-US" sz="1800" spc="100" dirty="0">
              <a:solidFill>
                <a:srgbClr val="002060"/>
              </a:solidFill>
              <a:latin typeface="HelveticaNeueLT Std" panose="020B0604020202020204" pitchFamily="34" charset="0"/>
            </a:endParaRPr>
          </a:p>
        </p:txBody>
      </p:sp>
      <p:sp>
        <p:nvSpPr>
          <p:cNvPr id="2" name="Title 1">
            <a:extLst>
              <a:ext uri="{FF2B5EF4-FFF2-40B4-BE49-F238E27FC236}">
                <a16:creationId xmlns:a16="http://schemas.microsoft.com/office/drawing/2014/main" id="{A35F99FE-22F6-8490-3D4E-6D38EF38DFA5}"/>
              </a:ext>
            </a:extLst>
          </p:cNvPr>
          <p:cNvSpPr txBox="1">
            <a:spLocks/>
          </p:cNvSpPr>
          <p:nvPr/>
        </p:nvSpPr>
        <p:spPr>
          <a:xfrm>
            <a:off x="503378" y="770467"/>
            <a:ext cx="10515600" cy="60776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dirty="0">
                <a:solidFill>
                  <a:schemeClr val="tx1"/>
                </a:solidFill>
                <a:latin typeface="HelveticaNeueLT Std" panose="020B0604020202020204" pitchFamily="34" charset="0"/>
              </a:rPr>
              <a:t>ELIGIBLE EXPENSES</a:t>
            </a:r>
          </a:p>
        </p:txBody>
      </p:sp>
      <p:sp>
        <p:nvSpPr>
          <p:cNvPr id="3" name="Footer Placeholder 3">
            <a:extLst>
              <a:ext uri="{FF2B5EF4-FFF2-40B4-BE49-F238E27FC236}">
                <a16:creationId xmlns:a16="http://schemas.microsoft.com/office/drawing/2014/main" id="{EA115D7A-6C51-71D2-A5DB-BFC053A0DFA2}"/>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cap="all" spc="100" dirty="0">
                <a:solidFill>
                  <a:srgbClr val="051C2C"/>
                </a:solidFill>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lang="en-US" sz="1050" cap="all" spc="100" dirty="0">
              <a:solidFill>
                <a:srgbClr val="051C2C"/>
              </a:solidFill>
              <a:latin typeface="HelveticaNeueLT Std" panose="020B0604020202020204" pitchFamily="34" charset="0"/>
            </a:endParaRPr>
          </a:p>
        </p:txBody>
      </p:sp>
      <p:pic>
        <p:nvPicPr>
          <p:cNvPr id="11" name="Picture 10">
            <a:extLst>
              <a:ext uri="{FF2B5EF4-FFF2-40B4-BE49-F238E27FC236}">
                <a16:creationId xmlns:a16="http://schemas.microsoft.com/office/drawing/2014/main" id="{07F45E06-7FC8-D85F-7518-0DCE9B7EE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45761630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19</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Eligible Project Costs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0" y="1805454"/>
            <a:ext cx="11166127" cy="45611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spc="100" dirty="0">
                <a:solidFill>
                  <a:schemeClr val="tx1"/>
                </a:solidFill>
                <a:latin typeface="HelveticaNeueLT Std" panose="020B0604020202020204" pitchFamily="34" charset="0"/>
              </a:rPr>
              <a:t>Subrecipients may only submit request for reimbursement of eligible project costs.</a:t>
            </a:r>
          </a:p>
          <a:p>
            <a:pPr fontAlgn="base">
              <a:lnSpc>
                <a:spcPct val="100000"/>
              </a:lnSpc>
            </a:pPr>
            <a:endParaRPr lang="en-US" sz="1800" spc="100" dirty="0">
              <a:solidFill>
                <a:schemeClr val="tx1"/>
              </a:solidFill>
              <a:latin typeface="HelveticaNeueLT Std" panose="020B0604020202020204" pitchFamily="34" charset="0"/>
            </a:endParaRPr>
          </a:p>
          <a:p>
            <a:pPr fontAlgn="base">
              <a:lnSpc>
                <a:spcPct val="100000"/>
              </a:lnSpc>
            </a:pPr>
            <a:r>
              <a:rPr lang="en-US" sz="1800" b="1" spc="100" dirty="0">
                <a:solidFill>
                  <a:schemeClr val="tx1"/>
                </a:solidFill>
                <a:latin typeface="HelveticaNeueLT Std" panose="020B0604020202020204" pitchFamily="34" charset="0"/>
              </a:rPr>
              <a:t>Factors impacting eligibility:</a:t>
            </a:r>
          </a:p>
          <a:p>
            <a:pPr marL="342900" indent="-342900" fontAlgn="base">
              <a:lnSpc>
                <a:spcPct val="100000"/>
              </a:lnSpc>
              <a:spcBef>
                <a:spcPts val="600"/>
              </a:spcBef>
              <a:spcAft>
                <a:spcPts val="600"/>
              </a:spcAft>
              <a:buFont typeface="+mj-lt"/>
              <a:buAutoNum type="arabicPeriod"/>
            </a:pPr>
            <a:r>
              <a:rPr lang="en-US" sz="1800" spc="100" dirty="0">
                <a:solidFill>
                  <a:schemeClr val="accent3">
                    <a:lumMod val="75000"/>
                  </a:schemeClr>
                </a:solidFill>
                <a:latin typeface="HelveticaNeueLT Std" panose="020B0604020202020204" pitchFamily="34" charset="0"/>
              </a:rPr>
              <a:t>Cost must be associated with an approved Project Budget category</a:t>
            </a:r>
          </a:p>
          <a:p>
            <a:pPr marL="342900" indent="-342900" fontAlgn="base">
              <a:lnSpc>
                <a:spcPct val="100000"/>
              </a:lnSpc>
              <a:spcBef>
                <a:spcPts val="600"/>
              </a:spcBef>
              <a:spcAft>
                <a:spcPts val="600"/>
              </a:spcAft>
              <a:buFont typeface="+mj-lt"/>
              <a:buAutoNum type="arabicPeriod"/>
            </a:pPr>
            <a:r>
              <a:rPr lang="en-US" sz="1800" spc="100" dirty="0">
                <a:solidFill>
                  <a:schemeClr val="accent3">
                    <a:lumMod val="75000"/>
                  </a:schemeClr>
                </a:solidFill>
                <a:latin typeface="HelveticaNeueLT Std" panose="020B0604020202020204" pitchFamily="34" charset="0"/>
              </a:rPr>
              <a:t>Cost cannot be on the list of ineligible costs identified within the grant agreement</a:t>
            </a:r>
          </a:p>
          <a:p>
            <a:pPr marL="342900" indent="-342900" fontAlgn="base">
              <a:lnSpc>
                <a:spcPct val="100000"/>
              </a:lnSpc>
              <a:spcBef>
                <a:spcPts val="600"/>
              </a:spcBef>
              <a:spcAft>
                <a:spcPts val="600"/>
              </a:spcAft>
              <a:buFont typeface="+mj-lt"/>
              <a:buAutoNum type="arabicPeriod"/>
            </a:pPr>
            <a:r>
              <a:rPr lang="en-US" sz="1800" spc="100" dirty="0">
                <a:solidFill>
                  <a:schemeClr val="accent3">
                    <a:lumMod val="75000"/>
                  </a:schemeClr>
                </a:solidFill>
                <a:latin typeface="HelveticaNeueLT Std" panose="020B0604020202020204" pitchFamily="34" charset="0"/>
              </a:rPr>
              <a:t>Cost cannot be reimbursed by another source (No Duplication of Benefits)</a:t>
            </a:r>
          </a:p>
          <a:p>
            <a:pPr marL="342900" indent="-342900" fontAlgn="base">
              <a:lnSpc>
                <a:spcPct val="100000"/>
              </a:lnSpc>
              <a:spcBef>
                <a:spcPts val="600"/>
              </a:spcBef>
              <a:spcAft>
                <a:spcPts val="600"/>
              </a:spcAft>
              <a:buFont typeface="+mj-lt"/>
              <a:buAutoNum type="arabicPeriod"/>
            </a:pPr>
            <a:r>
              <a:rPr lang="en-US" sz="1800" spc="100" dirty="0">
                <a:solidFill>
                  <a:schemeClr val="accent3">
                    <a:lumMod val="75000"/>
                  </a:schemeClr>
                </a:solidFill>
                <a:latin typeface="HelveticaNeueLT Std" panose="020B0604020202020204" pitchFamily="34" charset="0"/>
              </a:rPr>
              <a:t>Cost must be allowable and reasonable as defined by federal requirements</a:t>
            </a:r>
          </a:p>
          <a:p>
            <a:pPr marL="342900" indent="-342900" fontAlgn="base">
              <a:lnSpc>
                <a:spcPct val="100000"/>
              </a:lnSpc>
              <a:spcBef>
                <a:spcPts val="600"/>
              </a:spcBef>
              <a:spcAft>
                <a:spcPts val="600"/>
              </a:spcAft>
              <a:buFont typeface="+mj-lt"/>
              <a:buAutoNum type="arabicPeriod"/>
            </a:pPr>
            <a:r>
              <a:rPr lang="en-US" sz="1800" spc="100" dirty="0">
                <a:solidFill>
                  <a:schemeClr val="accent3">
                    <a:lumMod val="75000"/>
                  </a:schemeClr>
                </a:solidFill>
                <a:latin typeface="HelveticaNeueLT Std" panose="020B0604020202020204" pitchFamily="34" charset="0"/>
              </a:rPr>
              <a:t>Cost must be procured consistent with federal procurement requirements</a:t>
            </a:r>
          </a:p>
          <a:p>
            <a:pPr marL="342900" indent="-342900" fontAlgn="base">
              <a:lnSpc>
                <a:spcPct val="100000"/>
              </a:lnSpc>
              <a:spcBef>
                <a:spcPts val="600"/>
              </a:spcBef>
              <a:spcAft>
                <a:spcPts val="600"/>
              </a:spcAft>
              <a:buFont typeface="+mj-lt"/>
              <a:buAutoNum type="arabicPeriod"/>
            </a:pPr>
            <a:r>
              <a:rPr lang="en-US" sz="1800" spc="100" dirty="0">
                <a:solidFill>
                  <a:schemeClr val="accent3">
                    <a:lumMod val="75000"/>
                  </a:schemeClr>
                </a:solidFill>
                <a:latin typeface="HelveticaNeueLT Std" panose="020B0604020202020204" pitchFamily="34" charset="0"/>
              </a:rPr>
              <a:t>Cost must be supported in accordance with the ConnectMT Request for Reimbursement procedures</a:t>
            </a:r>
          </a:p>
          <a:p>
            <a:pPr marL="342900" indent="-342900" fontAlgn="base">
              <a:lnSpc>
                <a:spcPct val="100000"/>
              </a:lnSpc>
              <a:buFont typeface="+mj-lt"/>
              <a:buAutoNum type="arabicPeriod"/>
            </a:pPr>
            <a:endParaRPr lang="en-US" sz="1400" spc="100" dirty="0">
              <a:solidFill>
                <a:schemeClr val="accent3">
                  <a:lumMod val="75000"/>
                </a:schemeClr>
              </a:solidFill>
              <a:latin typeface="HelveticaNeueLT Std" panose="020B0604020202020204" pitchFamily="34" charset="0"/>
            </a:endParaRPr>
          </a:p>
        </p:txBody>
      </p:sp>
    </p:spTree>
    <p:extLst>
      <p:ext uri="{BB962C8B-B14F-4D97-AF65-F5344CB8AC3E}">
        <p14:creationId xmlns:p14="http://schemas.microsoft.com/office/powerpoint/2010/main" val="387288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2</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CONNECTMT TEAM INTRODUCTIONS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981512" y="1805454"/>
            <a:ext cx="10207598" cy="44616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fontAlgn="base">
              <a:spcAft>
                <a:spcPts val="1000"/>
              </a:spcAft>
              <a:buFont typeface="Arial" panose="020B0604020202020204" pitchFamily="34" charset="0"/>
              <a:buChar char="•"/>
            </a:pPr>
            <a:r>
              <a:rPr lang="en-US" sz="1900" b="1" spc="100" dirty="0">
                <a:solidFill>
                  <a:schemeClr val="tx2"/>
                </a:solidFill>
                <a:latin typeface="HelveticaNeueLT Std Lt" panose="020B0403020202020204" pitchFamily="34" charset="0"/>
              </a:rPr>
              <a:t>Russ Katherman, </a:t>
            </a:r>
            <a:r>
              <a:rPr lang="en-US" sz="1900" spc="100" dirty="0">
                <a:solidFill>
                  <a:schemeClr val="tx2"/>
                </a:solidFill>
                <a:latin typeface="HelveticaNeueLT Std Lt" panose="020B0403020202020204" pitchFamily="34" charset="0"/>
              </a:rPr>
              <a:t>Administrator </a:t>
            </a:r>
          </a:p>
          <a:p>
            <a:pPr marL="285750" indent="-285750" fontAlgn="base">
              <a:spcAft>
                <a:spcPts val="1000"/>
              </a:spcAft>
              <a:buFont typeface="Arial" panose="020B0604020202020204" pitchFamily="34" charset="0"/>
              <a:buChar char="•"/>
            </a:pPr>
            <a:r>
              <a:rPr lang="en-US" sz="1800" b="1" spc="100" dirty="0">
                <a:solidFill>
                  <a:schemeClr val="tx1"/>
                </a:solidFill>
                <a:latin typeface="+mn-lt"/>
              </a:rPr>
              <a:t>Moriah Keller</a:t>
            </a:r>
            <a:r>
              <a:rPr lang="en-US" sz="1800" spc="100" dirty="0">
                <a:solidFill>
                  <a:schemeClr val="tx1"/>
                </a:solidFill>
                <a:latin typeface="+mn-lt"/>
              </a:rPr>
              <a:t>, Broadband Program Coordinator</a:t>
            </a:r>
          </a:p>
          <a:p>
            <a:pPr marL="742950" lvl="1" indent="-285750" fontAlgn="base">
              <a:spcAft>
                <a:spcPts val="1000"/>
              </a:spcAft>
              <a:buFont typeface="Arial" panose="020B0604020202020204" pitchFamily="34" charset="0"/>
              <a:buChar char="•"/>
            </a:pPr>
            <a:r>
              <a:rPr lang="en-US" sz="1400" spc="100" dirty="0">
                <a:solidFill>
                  <a:schemeClr val="tx1"/>
                </a:solidFill>
                <a:hlinkClick r:id="rId3"/>
              </a:rPr>
              <a:t>Moriah.Keller@mt.gov</a:t>
            </a:r>
            <a:r>
              <a:rPr lang="en-US" sz="1400" spc="100" dirty="0">
                <a:solidFill>
                  <a:schemeClr val="tx1"/>
                </a:solidFill>
              </a:rPr>
              <a:t>  406.444.4099</a:t>
            </a:r>
            <a:r>
              <a:rPr lang="en-US" sz="1400" spc="100" dirty="0">
                <a:solidFill>
                  <a:schemeClr val="tx1"/>
                </a:solidFill>
                <a:latin typeface="+mn-lt"/>
              </a:rPr>
              <a:t> </a:t>
            </a:r>
          </a:p>
          <a:p>
            <a:pPr marL="285750" indent="-285750" fontAlgn="base">
              <a:spcAft>
                <a:spcPts val="1000"/>
              </a:spcAft>
              <a:buFont typeface="Arial" panose="020B0604020202020204" pitchFamily="34" charset="0"/>
              <a:buChar char="•"/>
            </a:pPr>
            <a:r>
              <a:rPr lang="en-US" sz="1800" b="1" spc="100" dirty="0">
                <a:solidFill>
                  <a:schemeClr val="tx1"/>
                </a:solidFill>
                <a:latin typeface="+mn-lt"/>
              </a:rPr>
              <a:t>Maria Jackson</a:t>
            </a:r>
            <a:r>
              <a:rPr lang="en-US" sz="1800" spc="100" dirty="0">
                <a:solidFill>
                  <a:schemeClr val="tx1"/>
                </a:solidFill>
                <a:latin typeface="+mn-lt"/>
              </a:rPr>
              <a:t>, Grants Contracts Coordinator </a:t>
            </a:r>
          </a:p>
          <a:p>
            <a:pPr marL="742950" lvl="1" indent="-285750" fontAlgn="base">
              <a:spcAft>
                <a:spcPts val="1000"/>
              </a:spcAft>
              <a:buFont typeface="Arial" panose="020B0604020202020204" pitchFamily="34" charset="0"/>
              <a:buChar char="•"/>
            </a:pPr>
            <a:r>
              <a:rPr lang="en-US" sz="1400" spc="100" dirty="0">
                <a:solidFill>
                  <a:schemeClr val="tx1"/>
                </a:solidFill>
                <a:hlinkClick r:id="rId4"/>
              </a:rPr>
              <a:t>Maria.Jackson2@mt.gov</a:t>
            </a:r>
            <a:r>
              <a:rPr lang="en-US" sz="1400" spc="100" dirty="0">
                <a:solidFill>
                  <a:schemeClr val="tx1"/>
                </a:solidFill>
              </a:rPr>
              <a:t>  406.444.3393</a:t>
            </a:r>
            <a:endParaRPr lang="en-US" sz="1400" spc="100" dirty="0">
              <a:solidFill>
                <a:schemeClr val="tx1"/>
              </a:solidFill>
              <a:latin typeface="+mn-lt"/>
            </a:endParaRPr>
          </a:p>
          <a:p>
            <a:pPr marL="285750" indent="-285750" fontAlgn="base">
              <a:spcAft>
                <a:spcPts val="1000"/>
              </a:spcAft>
              <a:buFont typeface="Arial" panose="020B0604020202020204" pitchFamily="34" charset="0"/>
              <a:buChar char="•"/>
            </a:pPr>
            <a:r>
              <a:rPr lang="en-US" sz="1800" b="1" spc="100" dirty="0">
                <a:solidFill>
                  <a:schemeClr val="tx1"/>
                </a:solidFill>
                <a:latin typeface="+mn-lt"/>
              </a:rPr>
              <a:t>CTC Technology &amp; Energy </a:t>
            </a:r>
            <a:r>
              <a:rPr lang="en-US" sz="1800" b="1" spc="100" dirty="0">
                <a:solidFill>
                  <a:schemeClr val="accent3">
                    <a:lumMod val="75000"/>
                  </a:schemeClr>
                </a:solidFill>
                <a:latin typeface="HelveticaNeueLT Std" panose="020B0604020202020204" pitchFamily="34" charset="0"/>
              </a:rPr>
              <a:t> </a:t>
            </a:r>
          </a:p>
          <a:p>
            <a:pPr marL="742950" lvl="1" indent="-285750" fontAlgn="base">
              <a:spcAft>
                <a:spcPts val="1000"/>
              </a:spcAft>
              <a:buFont typeface="Arial" panose="020B0604020202020204" pitchFamily="34" charset="0"/>
              <a:buChar char="•"/>
            </a:pPr>
            <a:r>
              <a:rPr lang="en-US" sz="1400" spc="100" dirty="0">
                <a:solidFill>
                  <a:schemeClr val="tx1">
                    <a:lumMod val="75000"/>
                    <a:lumOff val="25000"/>
                  </a:schemeClr>
                </a:solidFill>
                <a:latin typeface="+mn-lt"/>
                <a:hlinkClick r:id="rId5">
                  <a:extLst>
                    <a:ext uri="{A12FA001-AC4F-418D-AE19-62706E023703}">
                      <ahyp:hlinkClr xmlns:ahyp="http://schemas.microsoft.com/office/drawing/2018/hyperlinkcolor" val="tx"/>
                    </a:ext>
                  </a:extLst>
                </a:hlinkClick>
              </a:rPr>
              <a:t>ConnectMTInfoRequests@ctcnet.us</a:t>
            </a:r>
            <a:endParaRPr lang="en-US" sz="1400" b="1" spc="100" dirty="0">
              <a:solidFill>
                <a:schemeClr val="accent3">
                  <a:lumMod val="75000"/>
                </a:schemeClr>
              </a:solidFill>
              <a:latin typeface="HelveticaNeueLT Std" panose="020B0604020202020204" pitchFamily="34" charset="0"/>
            </a:endParaRPr>
          </a:p>
        </p:txBody>
      </p:sp>
    </p:spTree>
    <p:extLst>
      <p:ext uri="{BB962C8B-B14F-4D97-AF65-F5344CB8AC3E}">
        <p14:creationId xmlns:p14="http://schemas.microsoft.com/office/powerpoint/2010/main" val="292531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20</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7" y="770467"/>
            <a:ext cx="11354005"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Approved Project Budget Category</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1" y="1639958"/>
            <a:ext cx="5491659" cy="472664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Costs submitted for reimbursement must be mapped to an eligible cost category within the Project Budget</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Funds must be available in the Project Budget line item to receive reimbursement</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When you identify a cost overrun, you must submit a revised budget immediately for the Department’s review and approval</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You will be responsible for </a:t>
            </a:r>
            <a:r>
              <a:rPr lang="en-US" sz="1800" b="1" spc="100" dirty="0">
                <a:solidFill>
                  <a:schemeClr val="accent3">
                    <a:lumMod val="75000"/>
                  </a:schemeClr>
                </a:solidFill>
                <a:latin typeface="HelveticaNeueLT Std" panose="020B0604020202020204" pitchFamily="34" charset="0"/>
              </a:rPr>
              <a:t>all</a:t>
            </a:r>
            <a:r>
              <a:rPr lang="en-US" sz="1800" spc="100" dirty="0">
                <a:solidFill>
                  <a:schemeClr val="accent3">
                    <a:lumMod val="75000"/>
                  </a:schemeClr>
                </a:solidFill>
                <a:latin typeface="HelveticaNeueLT Std" panose="020B0604020202020204" pitchFamily="34" charset="0"/>
              </a:rPr>
              <a:t> cost overruns</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The State of Montana </a:t>
            </a:r>
            <a:r>
              <a:rPr lang="en-US" sz="1800" b="1" spc="100" dirty="0">
                <a:solidFill>
                  <a:schemeClr val="accent3">
                    <a:lumMod val="75000"/>
                  </a:schemeClr>
                </a:solidFill>
                <a:latin typeface="HelveticaNeueLT Std" panose="020B0604020202020204" pitchFamily="34" charset="0"/>
              </a:rPr>
              <a:t>will not </a:t>
            </a:r>
            <a:r>
              <a:rPr lang="en-US" sz="1800" spc="100" dirty="0">
                <a:solidFill>
                  <a:schemeClr val="accent3">
                    <a:lumMod val="75000"/>
                  </a:schemeClr>
                </a:solidFill>
                <a:latin typeface="HelveticaNeueLT Std" panose="020B0604020202020204" pitchFamily="34" charset="0"/>
              </a:rPr>
              <a:t>increase a Grant Award</a:t>
            </a:r>
          </a:p>
          <a:p>
            <a:pPr marL="342900" indent="-342900" fontAlgn="base">
              <a:lnSpc>
                <a:spcPct val="100000"/>
              </a:lnSpc>
              <a:buFont typeface="Arial" panose="020B0604020202020204" pitchFamily="34" charset="0"/>
              <a:buChar char="•"/>
            </a:pPr>
            <a:endParaRPr lang="en-US" sz="1400" spc="100" dirty="0">
              <a:solidFill>
                <a:schemeClr val="accent3">
                  <a:lumMod val="75000"/>
                </a:schemeClr>
              </a:solidFill>
              <a:latin typeface="HelveticaNeueLT Std" panose="020B0604020202020204" pitchFamily="34" charset="0"/>
            </a:endParaRPr>
          </a:p>
        </p:txBody>
      </p:sp>
      <p:pic>
        <p:nvPicPr>
          <p:cNvPr id="2" name="Picture 1">
            <a:extLst>
              <a:ext uri="{FF2B5EF4-FFF2-40B4-BE49-F238E27FC236}">
                <a16:creationId xmlns:a16="http://schemas.microsoft.com/office/drawing/2014/main" id="{773C6469-35AE-2257-83D4-2FA93DF58EA3}"/>
              </a:ext>
            </a:extLst>
          </p:cNvPr>
          <p:cNvPicPr>
            <a:picLocks noChangeAspect="1"/>
          </p:cNvPicPr>
          <p:nvPr/>
        </p:nvPicPr>
        <p:blipFill>
          <a:blip r:embed="rId3"/>
          <a:stretch>
            <a:fillRect/>
          </a:stretch>
        </p:blipFill>
        <p:spPr>
          <a:xfrm>
            <a:off x="7066584" y="1509380"/>
            <a:ext cx="3616604" cy="4857227"/>
          </a:xfrm>
          <a:prstGeom prst="rect">
            <a:avLst/>
          </a:prstGeom>
        </p:spPr>
      </p:pic>
    </p:spTree>
    <p:extLst>
      <p:ext uri="{BB962C8B-B14F-4D97-AF65-F5344CB8AC3E}">
        <p14:creationId xmlns:p14="http://schemas.microsoft.com/office/powerpoint/2010/main" val="2394883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21</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ineligible Project Costs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0" y="1805454"/>
            <a:ext cx="11166127" cy="45611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b="1" spc="100" dirty="0">
                <a:solidFill>
                  <a:schemeClr val="tx1"/>
                </a:solidFill>
                <a:latin typeface="HelveticaNeueLT Std" panose="020B0604020202020204" pitchFamily="34" charset="0"/>
              </a:rPr>
              <a:t>The following costs are ineligible and will not be reimbursed under any circumstances:</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Costs incurred prior to the Grant Agreement effective date [date signed by all parties]</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Costs related to infrastructure outside the Project area</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Short-term operating leases</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Acquisition of spectrum licenses</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Debt costs, including Interest or Principal payments on outstanding debt and fees or issuance costs associated with new debt</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Satisfaction of any obligation pursuant to a settlement agreement, judgement, consent decree or judicially confirmed debt restructuring plan in a legal proceeding</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To support or oppose collective bargaining</a:t>
            </a:r>
          </a:p>
          <a:p>
            <a:pPr marL="342900" indent="-342900" fontAlgn="base">
              <a:lnSpc>
                <a:spcPct val="100000"/>
              </a:lnSpc>
              <a:spcBef>
                <a:spcPts val="600"/>
              </a:spcBef>
              <a:spcAft>
                <a:spcPts val="6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Operating expenses, including grant administrative, indirect, audit and ancillary costs to operationalize the capital assets</a:t>
            </a:r>
          </a:p>
          <a:p>
            <a:pPr marL="342900" indent="-342900" fontAlgn="base">
              <a:lnSpc>
                <a:spcPct val="100000"/>
              </a:lnSpc>
              <a:buFont typeface="+mj-lt"/>
              <a:buAutoNum type="arabicPeriod"/>
            </a:pPr>
            <a:endParaRPr lang="en-US" sz="1400" spc="100" dirty="0">
              <a:solidFill>
                <a:schemeClr val="accent3">
                  <a:lumMod val="75000"/>
                </a:schemeClr>
              </a:solidFill>
              <a:latin typeface="HelveticaNeueLT Std" panose="020B0604020202020204" pitchFamily="34" charset="0"/>
            </a:endParaRPr>
          </a:p>
        </p:txBody>
      </p:sp>
      <p:grpSp>
        <p:nvGrpSpPr>
          <p:cNvPr id="11" name="Group 10">
            <a:extLst>
              <a:ext uri="{FF2B5EF4-FFF2-40B4-BE49-F238E27FC236}">
                <a16:creationId xmlns:a16="http://schemas.microsoft.com/office/drawing/2014/main" id="{A9669126-AA83-6E0C-A149-ECC0DFD4C615}"/>
              </a:ext>
            </a:extLst>
          </p:cNvPr>
          <p:cNvGrpSpPr/>
          <p:nvPr/>
        </p:nvGrpSpPr>
        <p:grpSpPr>
          <a:xfrm>
            <a:off x="7769731" y="2590140"/>
            <a:ext cx="4212076" cy="1232544"/>
            <a:chOff x="7558392" y="2675102"/>
            <a:chExt cx="4212076" cy="1060315"/>
          </a:xfrm>
        </p:grpSpPr>
        <p:sp>
          <p:nvSpPr>
            <p:cNvPr id="5" name="Rectangle: Diagonal Corners Rounded 4">
              <a:extLst>
                <a:ext uri="{FF2B5EF4-FFF2-40B4-BE49-F238E27FC236}">
                  <a16:creationId xmlns:a16="http://schemas.microsoft.com/office/drawing/2014/main" id="{183C99E8-45D2-190E-EC9E-CBD7C3DBE15A}"/>
                </a:ext>
              </a:extLst>
            </p:cNvPr>
            <p:cNvSpPr/>
            <p:nvPr/>
          </p:nvSpPr>
          <p:spPr>
            <a:xfrm>
              <a:off x="7558392" y="2675102"/>
              <a:ext cx="4212076" cy="1060315"/>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74BFD41-6A1D-E1CA-62AF-348A214BB5E8}"/>
                </a:ext>
              </a:extLst>
            </p:cNvPr>
            <p:cNvSpPr txBox="1"/>
            <p:nvPr/>
          </p:nvSpPr>
          <p:spPr>
            <a:xfrm>
              <a:off x="7725213" y="2772256"/>
              <a:ext cx="3956257" cy="866006"/>
            </a:xfrm>
            <a:prstGeom prst="rect">
              <a:avLst/>
            </a:prstGeom>
            <a:noFill/>
          </p:spPr>
          <p:txBody>
            <a:bodyPr wrap="square">
              <a:spAutoFit/>
            </a:bodyPr>
            <a:lstStyle/>
            <a:p>
              <a:pPr fontAlgn="base">
                <a:lnSpc>
                  <a:spcPct val="90000"/>
                </a:lnSpc>
                <a:spcBef>
                  <a:spcPts val="1000"/>
                </a:spcBef>
              </a:pPr>
              <a:r>
                <a:rPr lang="en-US" sz="1862" dirty="0">
                  <a:solidFill>
                    <a:schemeClr val="bg1"/>
                  </a:solidFill>
                </a:rPr>
                <a:t>Ineligible costs include costs already reimbursed by another source – </a:t>
              </a:r>
              <a:br>
                <a:rPr lang="en-US" sz="1862" dirty="0">
                  <a:solidFill>
                    <a:schemeClr val="bg1"/>
                  </a:solidFill>
                </a:rPr>
              </a:br>
              <a:r>
                <a:rPr lang="en-US" sz="1862" dirty="0">
                  <a:solidFill>
                    <a:schemeClr val="bg1"/>
                  </a:solidFill>
                </a:rPr>
                <a:t>NO DUPLICATION OF BENEFITS</a:t>
              </a:r>
            </a:p>
          </p:txBody>
        </p:sp>
      </p:grpSp>
      <p:sp>
        <p:nvSpPr>
          <p:cNvPr id="2" name="Footer Placeholder 3">
            <a:extLst>
              <a:ext uri="{FF2B5EF4-FFF2-40B4-BE49-F238E27FC236}">
                <a16:creationId xmlns:a16="http://schemas.microsoft.com/office/drawing/2014/main" id="{2CEFCBEF-2CF3-8237-7310-B21DF91F3254}"/>
              </a:ext>
            </a:extLst>
          </p:cNvPr>
          <p:cNvSpPr txBox="1">
            <a:spLocks/>
          </p:cNvSpPr>
          <p:nvPr/>
        </p:nvSpPr>
        <p:spPr>
          <a:xfrm>
            <a:off x="639211"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cap="all" spc="100" dirty="0">
                <a:solidFill>
                  <a:srgbClr val="051C2C"/>
                </a:solidFill>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lang="en-US" sz="1050" cap="all" spc="100" dirty="0">
              <a:solidFill>
                <a:srgbClr val="051C2C"/>
              </a:solidFill>
              <a:latin typeface="HelveticaNeueLT Std" panose="020B0604020202020204" pitchFamily="34" charset="0"/>
            </a:endParaRPr>
          </a:p>
        </p:txBody>
      </p:sp>
    </p:spTree>
    <p:extLst>
      <p:ext uri="{BB962C8B-B14F-4D97-AF65-F5344CB8AC3E}">
        <p14:creationId xmlns:p14="http://schemas.microsoft.com/office/powerpoint/2010/main" val="112385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96682"/>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22</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Federal Cost Principles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1" y="1805454"/>
            <a:ext cx="10983315" cy="34531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fontAlgn="base"/>
            <a:r>
              <a:rPr lang="en-US" sz="1800" b="1" spc="100" dirty="0">
                <a:solidFill>
                  <a:schemeClr val="tx1"/>
                </a:solidFill>
                <a:latin typeface="HelveticaNeueLT Std" panose="020B0604020202020204" pitchFamily="34" charset="0"/>
              </a:rPr>
              <a:t>Cost Principles – 2 C.F.R. 200.403-404</a:t>
            </a:r>
          </a:p>
          <a:p>
            <a:pPr algn="just" fontAlgn="base"/>
            <a:endParaRPr lang="en-US" sz="1800" b="1" spc="100" dirty="0">
              <a:solidFill>
                <a:schemeClr val="tx1"/>
              </a:solidFill>
              <a:latin typeface="HelveticaNeueLT Std" panose="020B0604020202020204" pitchFamily="34" charset="0"/>
            </a:endParaRPr>
          </a:p>
        </p:txBody>
      </p:sp>
      <p:sp>
        <p:nvSpPr>
          <p:cNvPr id="3" name="TextBox 2">
            <a:extLst>
              <a:ext uri="{FF2B5EF4-FFF2-40B4-BE49-F238E27FC236}">
                <a16:creationId xmlns:a16="http://schemas.microsoft.com/office/drawing/2014/main" id="{04F2E2AE-9510-C89D-88A7-C6621297593B}"/>
              </a:ext>
            </a:extLst>
          </p:cNvPr>
          <p:cNvSpPr txBox="1"/>
          <p:nvPr/>
        </p:nvSpPr>
        <p:spPr>
          <a:xfrm>
            <a:off x="611859" y="2386259"/>
            <a:ext cx="5652754" cy="883461"/>
          </a:xfrm>
          <a:prstGeom prst="rect">
            <a:avLst/>
          </a:prstGeom>
          <a:solidFill>
            <a:schemeClr val="accent3"/>
          </a:solidFill>
          <a:ln>
            <a:solidFill>
              <a:schemeClr val="accent3"/>
            </a:solidFill>
          </a:ln>
        </p:spPr>
        <p:txBody>
          <a:bodyPr wrap="square" anchor="ctr">
            <a:noAutofit/>
          </a:bodyPr>
          <a:lstStyle/>
          <a:p>
            <a:pPr marR="0" lvl="0" algn="ctr" fontAlgn="auto">
              <a:lnSpc>
                <a:spcPct val="150000"/>
              </a:lnSpc>
              <a:spcBef>
                <a:spcPts val="1000"/>
              </a:spcBef>
              <a:spcAft>
                <a:spcPts val="0"/>
              </a:spcAft>
              <a:buClrTx/>
              <a:buSzTx/>
              <a:tabLst/>
              <a:defRPr/>
            </a:pPr>
            <a:r>
              <a:rPr lang="en-US" dirty="0">
                <a:solidFill>
                  <a:schemeClr val="bg1"/>
                </a:solidFill>
                <a:hlinkClick r:id="rId3">
                  <a:extLst>
                    <a:ext uri="{A12FA001-AC4F-418D-AE19-62706E023703}">
                      <ahyp:hlinkClr xmlns:ahyp="http://schemas.microsoft.com/office/drawing/2018/hyperlinkcolor" val="tx"/>
                    </a:ext>
                  </a:extLst>
                </a:hlinkClick>
              </a:rPr>
              <a:t>2 C.F.R. 200.403</a:t>
            </a:r>
            <a:br>
              <a:rPr lang="en-US" dirty="0">
                <a:solidFill>
                  <a:schemeClr val="bg1"/>
                </a:solidFill>
              </a:rPr>
            </a:br>
            <a:r>
              <a:rPr lang="en-US" dirty="0">
                <a:solidFill>
                  <a:schemeClr val="bg1"/>
                </a:solidFill>
              </a:rPr>
              <a:t>Factors affecting allowability of costs</a:t>
            </a:r>
          </a:p>
        </p:txBody>
      </p:sp>
      <p:sp>
        <p:nvSpPr>
          <p:cNvPr id="16" name="TextBox 15">
            <a:extLst>
              <a:ext uri="{FF2B5EF4-FFF2-40B4-BE49-F238E27FC236}">
                <a16:creationId xmlns:a16="http://schemas.microsoft.com/office/drawing/2014/main" id="{E9F7CC5B-C1EB-D86F-1620-45256E883B7B}"/>
              </a:ext>
            </a:extLst>
          </p:cNvPr>
          <p:cNvSpPr txBox="1"/>
          <p:nvPr/>
        </p:nvSpPr>
        <p:spPr>
          <a:xfrm>
            <a:off x="6614809" y="2386260"/>
            <a:ext cx="4980362" cy="883458"/>
          </a:xfrm>
          <a:prstGeom prst="rect">
            <a:avLst/>
          </a:prstGeom>
          <a:solidFill>
            <a:schemeClr val="accent3"/>
          </a:solidFill>
          <a:ln>
            <a:solidFill>
              <a:schemeClr val="accent3"/>
            </a:solidFill>
          </a:ln>
        </p:spPr>
        <p:txBody>
          <a:bodyPr wrap="square" anchor="ctr">
            <a:noAutofit/>
          </a:bodyPr>
          <a:lstStyle/>
          <a:p>
            <a:pPr marR="0" lvl="0" algn="ctr" fontAlgn="auto">
              <a:lnSpc>
                <a:spcPct val="150000"/>
              </a:lnSpc>
              <a:spcBef>
                <a:spcPts val="1000"/>
              </a:spcBef>
              <a:spcAft>
                <a:spcPts val="0"/>
              </a:spcAft>
              <a:buClrTx/>
              <a:buSzTx/>
              <a:tabLst/>
              <a:defRPr/>
            </a:pPr>
            <a:r>
              <a:rPr lang="en-US" dirty="0">
                <a:solidFill>
                  <a:schemeClr val="bg1"/>
                </a:solidFill>
                <a:hlinkClick r:id="rId4">
                  <a:extLst>
                    <a:ext uri="{A12FA001-AC4F-418D-AE19-62706E023703}">
                      <ahyp:hlinkClr xmlns:ahyp="http://schemas.microsoft.com/office/drawing/2018/hyperlinkcolor" val="tx"/>
                    </a:ext>
                  </a:extLst>
                </a:hlinkClick>
              </a:rPr>
              <a:t>2 C.F.R. 200.404</a:t>
            </a:r>
            <a:br>
              <a:rPr lang="en-US" dirty="0">
                <a:solidFill>
                  <a:schemeClr val="bg1"/>
                </a:solidFill>
              </a:rPr>
            </a:br>
            <a:r>
              <a:rPr lang="en-US" dirty="0">
                <a:solidFill>
                  <a:schemeClr val="bg1"/>
                </a:solidFill>
              </a:rPr>
              <a:t>Reasonable costs</a:t>
            </a:r>
          </a:p>
        </p:txBody>
      </p:sp>
      <p:sp>
        <p:nvSpPr>
          <p:cNvPr id="2" name="TextBox 1">
            <a:extLst>
              <a:ext uri="{FF2B5EF4-FFF2-40B4-BE49-F238E27FC236}">
                <a16:creationId xmlns:a16="http://schemas.microsoft.com/office/drawing/2014/main" id="{7E23C9BD-917F-6545-C734-2981B020263F}"/>
              </a:ext>
            </a:extLst>
          </p:cNvPr>
          <p:cNvSpPr txBox="1"/>
          <p:nvPr/>
        </p:nvSpPr>
        <p:spPr>
          <a:xfrm>
            <a:off x="601881" y="3369187"/>
            <a:ext cx="5662732" cy="2769989"/>
          </a:xfrm>
          <a:prstGeom prst="rect">
            <a:avLst/>
          </a:prstGeom>
          <a:noFill/>
        </p:spPr>
        <p:txBody>
          <a:bodyPr wrap="square" rtlCol="0">
            <a:spAutoFit/>
          </a:bodyPr>
          <a:lstStyle/>
          <a:p>
            <a:pPr marR="0" lvl="0" fontAlgn="base">
              <a:spcBef>
                <a:spcPts val="1000"/>
              </a:spcBef>
              <a:spcAft>
                <a:spcPts val="0"/>
              </a:spcAft>
              <a:buClrTx/>
              <a:buSzTx/>
              <a:tabLst/>
              <a:defRPr/>
            </a:pPr>
            <a:r>
              <a:rPr lang="en-US" spc="100" dirty="0">
                <a:solidFill>
                  <a:schemeClr val="accent3">
                    <a:lumMod val="75000"/>
                  </a:schemeClr>
                </a:solidFill>
                <a:latin typeface="HelveticaNeueLT Std" panose="020B0604020202020204" pitchFamily="34" charset="0"/>
              </a:rPr>
              <a:t>Costs must meet the following criteria:</a:t>
            </a:r>
          </a:p>
          <a:p>
            <a:pPr marL="342900" marR="0" lvl="0" indent="-342900" fontAlgn="base">
              <a:spcBef>
                <a:spcPts val="600"/>
              </a:spcBef>
              <a:spcAft>
                <a:spcPts val="0"/>
              </a:spcAft>
              <a:buClrTx/>
              <a:buSzTx/>
              <a:buFont typeface="Arial" panose="020B0604020202020204" pitchFamily="34" charset="0"/>
              <a:buChar char="•"/>
              <a:tabLst/>
              <a:defRPr/>
            </a:pPr>
            <a:r>
              <a:rPr lang="en-US" spc="100" dirty="0">
                <a:solidFill>
                  <a:schemeClr val="accent3">
                    <a:lumMod val="75000"/>
                  </a:schemeClr>
                </a:solidFill>
                <a:latin typeface="HelveticaNeueLT Std" panose="020B0604020202020204" pitchFamily="34" charset="0"/>
              </a:rPr>
              <a:t>Be necessary and reasonable</a:t>
            </a:r>
          </a:p>
          <a:p>
            <a:pPr marL="342900" marR="0" lvl="0" indent="-342900" fontAlgn="base">
              <a:spcBef>
                <a:spcPts val="600"/>
              </a:spcBef>
              <a:spcAft>
                <a:spcPts val="0"/>
              </a:spcAft>
              <a:buClrTx/>
              <a:buSzTx/>
              <a:buFont typeface="Arial" panose="020B0604020202020204" pitchFamily="34" charset="0"/>
              <a:buChar char="•"/>
              <a:tabLst/>
              <a:defRPr/>
            </a:pPr>
            <a:r>
              <a:rPr lang="en-US" spc="100" dirty="0">
                <a:solidFill>
                  <a:schemeClr val="accent3">
                    <a:lumMod val="75000"/>
                  </a:schemeClr>
                </a:solidFill>
                <a:latin typeface="HelveticaNeueLT Std" panose="020B0604020202020204" pitchFamily="34" charset="0"/>
              </a:rPr>
              <a:t>Conform to limitations or exclusions</a:t>
            </a:r>
          </a:p>
          <a:p>
            <a:pPr marL="342900" marR="0" lvl="0" indent="-342900" fontAlgn="base">
              <a:spcBef>
                <a:spcPts val="600"/>
              </a:spcBef>
              <a:spcAft>
                <a:spcPts val="0"/>
              </a:spcAft>
              <a:buClrTx/>
              <a:buSzTx/>
              <a:buFont typeface="Arial" panose="020B0604020202020204" pitchFamily="34" charset="0"/>
              <a:buChar char="•"/>
              <a:tabLst/>
              <a:defRPr/>
            </a:pPr>
            <a:r>
              <a:rPr lang="en-US" spc="100" dirty="0">
                <a:solidFill>
                  <a:schemeClr val="accent3">
                    <a:lumMod val="75000"/>
                  </a:schemeClr>
                </a:solidFill>
                <a:latin typeface="HelveticaNeueLT Std" panose="020B0604020202020204" pitchFamily="34" charset="0"/>
              </a:rPr>
              <a:t>Be consistent with policies and procedures</a:t>
            </a:r>
          </a:p>
          <a:p>
            <a:pPr marL="342900" marR="0" lvl="0" indent="-342900" fontAlgn="base">
              <a:spcBef>
                <a:spcPts val="600"/>
              </a:spcBef>
              <a:spcAft>
                <a:spcPts val="0"/>
              </a:spcAft>
              <a:buClrTx/>
              <a:buSzTx/>
              <a:buFont typeface="Arial" panose="020B0604020202020204" pitchFamily="34" charset="0"/>
              <a:buChar char="•"/>
              <a:tabLst/>
              <a:defRPr/>
            </a:pPr>
            <a:r>
              <a:rPr lang="en-US" spc="100" dirty="0">
                <a:solidFill>
                  <a:schemeClr val="accent3">
                    <a:lumMod val="75000"/>
                  </a:schemeClr>
                </a:solidFill>
                <a:latin typeface="HelveticaNeueLT Std" panose="020B0604020202020204" pitchFamily="34" charset="0"/>
              </a:rPr>
              <a:t>Be in accordance with GAAP</a:t>
            </a:r>
          </a:p>
          <a:p>
            <a:pPr marL="342900" marR="0" lvl="0" indent="-342900" fontAlgn="base">
              <a:spcBef>
                <a:spcPts val="600"/>
              </a:spcBef>
              <a:spcAft>
                <a:spcPts val="0"/>
              </a:spcAft>
              <a:buClrTx/>
              <a:buSzTx/>
              <a:buFont typeface="Arial" panose="020B0604020202020204" pitchFamily="34" charset="0"/>
              <a:buChar char="•"/>
              <a:tabLst/>
              <a:defRPr/>
            </a:pPr>
            <a:r>
              <a:rPr lang="en-US" spc="100" dirty="0">
                <a:solidFill>
                  <a:schemeClr val="accent3">
                    <a:lumMod val="75000"/>
                  </a:schemeClr>
                </a:solidFill>
                <a:latin typeface="HelveticaNeueLT Std" panose="020B0604020202020204" pitchFamily="34" charset="0"/>
              </a:rPr>
              <a:t>Not be included as a cost of any other federally financed program</a:t>
            </a:r>
          </a:p>
          <a:p>
            <a:pPr marL="342900" marR="0" lvl="0" indent="-342900" fontAlgn="base">
              <a:spcBef>
                <a:spcPts val="600"/>
              </a:spcBef>
              <a:spcAft>
                <a:spcPts val="0"/>
              </a:spcAft>
              <a:buClrTx/>
              <a:buSzTx/>
              <a:buFont typeface="Arial" panose="020B0604020202020204" pitchFamily="34" charset="0"/>
              <a:buChar char="•"/>
              <a:tabLst/>
              <a:defRPr/>
            </a:pPr>
            <a:r>
              <a:rPr lang="en-US" spc="100" dirty="0">
                <a:solidFill>
                  <a:schemeClr val="accent3">
                    <a:lumMod val="75000"/>
                  </a:schemeClr>
                </a:solidFill>
                <a:latin typeface="HelveticaNeueLT Std" panose="020B0604020202020204" pitchFamily="34" charset="0"/>
              </a:rPr>
              <a:t>Be adequately documented</a:t>
            </a:r>
          </a:p>
        </p:txBody>
      </p:sp>
      <p:sp>
        <p:nvSpPr>
          <p:cNvPr id="12" name="TextBox 11">
            <a:extLst>
              <a:ext uri="{FF2B5EF4-FFF2-40B4-BE49-F238E27FC236}">
                <a16:creationId xmlns:a16="http://schemas.microsoft.com/office/drawing/2014/main" id="{982A2CE0-9E9F-5978-4335-25DA576FEC73}"/>
              </a:ext>
            </a:extLst>
          </p:cNvPr>
          <p:cNvSpPr txBox="1"/>
          <p:nvPr/>
        </p:nvSpPr>
        <p:spPr>
          <a:xfrm>
            <a:off x="6607294" y="3465714"/>
            <a:ext cx="4980362" cy="1477328"/>
          </a:xfrm>
          <a:prstGeom prst="rect">
            <a:avLst/>
          </a:prstGeom>
          <a:noFill/>
        </p:spPr>
        <p:txBody>
          <a:bodyPr wrap="square" rtlCol="0">
            <a:spAutoFit/>
          </a:bodyPr>
          <a:lstStyle/>
          <a:p>
            <a:pPr fontAlgn="base">
              <a:spcBef>
                <a:spcPts val="1000"/>
              </a:spcBef>
              <a:defRPr/>
            </a:pPr>
            <a:r>
              <a:rPr lang="en-US" spc="100" dirty="0">
                <a:solidFill>
                  <a:schemeClr val="accent3">
                    <a:lumMod val="75000"/>
                  </a:schemeClr>
                </a:solidFill>
                <a:latin typeface="HelveticaNeueLT Std" panose="020B0604020202020204" pitchFamily="34" charset="0"/>
              </a:rPr>
              <a:t>Cost is reasonable if it does not exceed that which would be incurred by a prudent person under the circumstances prevailing at the time the decision was made to incur the cost.</a:t>
            </a:r>
          </a:p>
        </p:txBody>
      </p:sp>
      <p:sp>
        <p:nvSpPr>
          <p:cNvPr id="5" name="TextBox 4">
            <a:extLst>
              <a:ext uri="{FF2B5EF4-FFF2-40B4-BE49-F238E27FC236}">
                <a16:creationId xmlns:a16="http://schemas.microsoft.com/office/drawing/2014/main" id="{74E6CE04-D4D9-C58F-B764-D579E57BDF62}"/>
              </a:ext>
            </a:extLst>
          </p:cNvPr>
          <p:cNvSpPr txBox="1"/>
          <p:nvPr/>
        </p:nvSpPr>
        <p:spPr>
          <a:xfrm>
            <a:off x="611859" y="2212273"/>
            <a:ext cx="5652754" cy="995938"/>
          </a:xfrm>
          <a:prstGeom prst="rect">
            <a:avLst/>
          </a:prstGeom>
          <a:solidFill>
            <a:schemeClr val="accent3"/>
          </a:solidFill>
          <a:ln>
            <a:solidFill>
              <a:schemeClr val="accent3"/>
            </a:solidFill>
          </a:ln>
        </p:spPr>
        <p:txBody>
          <a:bodyPr wrap="square" anchor="ctr">
            <a:noAutofit/>
          </a:bodyPr>
          <a:lstStyle/>
          <a:p>
            <a:pPr marR="0" lvl="0" algn="ctr" fontAlgn="auto">
              <a:lnSpc>
                <a:spcPct val="150000"/>
              </a:lnSpc>
              <a:spcBef>
                <a:spcPts val="1000"/>
              </a:spcBef>
              <a:spcAft>
                <a:spcPts val="0"/>
              </a:spcAft>
              <a:buClrTx/>
              <a:buSzTx/>
              <a:tabLst/>
              <a:defRPr/>
            </a:pPr>
            <a:r>
              <a:rPr lang="en-US" dirty="0">
                <a:solidFill>
                  <a:schemeClr val="bg1"/>
                </a:solidFill>
                <a:hlinkClick r:id="rId3">
                  <a:extLst>
                    <a:ext uri="{A12FA001-AC4F-418D-AE19-62706E023703}">
                      <ahyp:hlinkClr xmlns:ahyp="http://schemas.microsoft.com/office/drawing/2018/hyperlinkcolor" val="tx"/>
                    </a:ext>
                  </a:extLst>
                </a:hlinkClick>
              </a:rPr>
              <a:t>2 C.F.R. 200.403</a:t>
            </a:r>
            <a:br>
              <a:rPr lang="en-US" dirty="0">
                <a:solidFill>
                  <a:schemeClr val="bg1"/>
                </a:solidFill>
              </a:rPr>
            </a:br>
            <a:r>
              <a:rPr lang="en-US" dirty="0">
                <a:solidFill>
                  <a:schemeClr val="bg1"/>
                </a:solidFill>
              </a:rPr>
              <a:t>Factors affecting allowability of costs</a:t>
            </a:r>
          </a:p>
        </p:txBody>
      </p:sp>
      <p:sp>
        <p:nvSpPr>
          <p:cNvPr id="11" name="TextBox 10">
            <a:extLst>
              <a:ext uri="{FF2B5EF4-FFF2-40B4-BE49-F238E27FC236}">
                <a16:creationId xmlns:a16="http://schemas.microsoft.com/office/drawing/2014/main" id="{612D3549-4B75-6096-13C6-E25B9E6B80A7}"/>
              </a:ext>
            </a:extLst>
          </p:cNvPr>
          <p:cNvSpPr txBox="1"/>
          <p:nvPr/>
        </p:nvSpPr>
        <p:spPr>
          <a:xfrm>
            <a:off x="6614809" y="2212273"/>
            <a:ext cx="4980362" cy="995935"/>
          </a:xfrm>
          <a:prstGeom prst="rect">
            <a:avLst/>
          </a:prstGeom>
          <a:solidFill>
            <a:schemeClr val="accent3"/>
          </a:solidFill>
          <a:ln>
            <a:solidFill>
              <a:schemeClr val="accent3"/>
            </a:solidFill>
          </a:ln>
        </p:spPr>
        <p:txBody>
          <a:bodyPr wrap="square" anchor="ctr">
            <a:noAutofit/>
          </a:bodyPr>
          <a:lstStyle/>
          <a:p>
            <a:pPr marR="0" lvl="0" algn="ctr" fontAlgn="auto">
              <a:lnSpc>
                <a:spcPct val="150000"/>
              </a:lnSpc>
              <a:spcBef>
                <a:spcPts val="1000"/>
              </a:spcBef>
              <a:spcAft>
                <a:spcPts val="0"/>
              </a:spcAft>
              <a:buClrTx/>
              <a:buSzTx/>
              <a:tabLst/>
              <a:defRPr/>
            </a:pPr>
            <a:r>
              <a:rPr lang="en-US" dirty="0">
                <a:solidFill>
                  <a:schemeClr val="bg1"/>
                </a:solidFill>
                <a:hlinkClick r:id="rId4">
                  <a:extLst>
                    <a:ext uri="{A12FA001-AC4F-418D-AE19-62706E023703}">
                      <ahyp:hlinkClr xmlns:ahyp="http://schemas.microsoft.com/office/drawing/2018/hyperlinkcolor" val="tx"/>
                    </a:ext>
                  </a:extLst>
                </a:hlinkClick>
              </a:rPr>
              <a:t>2 C.F.R. 200.404</a:t>
            </a:r>
            <a:br>
              <a:rPr lang="en-US" dirty="0">
                <a:solidFill>
                  <a:schemeClr val="bg1"/>
                </a:solidFill>
              </a:rPr>
            </a:br>
            <a:r>
              <a:rPr lang="en-US" dirty="0">
                <a:solidFill>
                  <a:schemeClr val="bg1"/>
                </a:solidFill>
              </a:rPr>
              <a:t>Reasonable costs</a:t>
            </a:r>
          </a:p>
        </p:txBody>
      </p:sp>
    </p:spTree>
    <p:extLst>
      <p:ext uri="{BB962C8B-B14F-4D97-AF65-F5344CB8AC3E}">
        <p14:creationId xmlns:p14="http://schemas.microsoft.com/office/powerpoint/2010/main" val="1274076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1925" y="6389688"/>
            <a:ext cx="600075" cy="225425"/>
          </a:xfrm>
          <a:prstGeom prst="rect">
            <a:avLst/>
          </a:prstGeom>
          <a:solidFill>
            <a:schemeClr val="tx1"/>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descr="Person taking book from bookshelf">
            <a:extLst>
              <a:ext uri="{FF2B5EF4-FFF2-40B4-BE49-F238E27FC236}">
                <a16:creationId xmlns:a16="http://schemas.microsoft.com/office/drawing/2014/main" id="{B71BFE59-8E26-42C1-B35C-D0E6AE2F766C}"/>
              </a:ext>
            </a:extLst>
          </p:cNvPr>
          <p:cNvPicPr>
            <a:picLocks noChangeAspect="1"/>
          </p:cNvPicPr>
          <p:nvPr/>
        </p:nvPicPr>
        <p:blipFill>
          <a:blip r:embed="rId3">
            <a:extLst>
              <a:ext uri="{28A0092B-C50C-407E-A947-70E740481C1C}">
                <a14:useLocalDpi xmlns:a14="http://schemas.microsoft.com/office/drawing/2010/main" val="0"/>
              </a:ext>
            </a:extLst>
          </a:blip>
          <a:srcRect l="10875" r="10875"/>
          <a:stretch/>
        </p:blipFill>
        <p:spPr>
          <a:xfrm>
            <a:off x="604341" y="1805453"/>
            <a:ext cx="5136029" cy="4375135"/>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96000" y="1805454"/>
            <a:ext cx="5372100" cy="44616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hlinkClick r:id="rId4"/>
              </a:rPr>
              <a:t>ConnectMT ARPA </a:t>
            </a:r>
            <a:endParaRPr lang="en-US" sz="1800" spc="100" dirty="0">
              <a:solidFill>
                <a:schemeClr val="accent3">
                  <a:lumMod val="75000"/>
                </a:schemeClr>
              </a:solidFill>
              <a:latin typeface="HelveticaNeueLT Std" panose="020B0604020202020204" pitchFamily="34" charset="0"/>
            </a:endParaRP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Federal Funding Key Relevant Provisions </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Required Business Registrations</a:t>
            </a:r>
          </a:p>
          <a:p>
            <a:pPr marL="285750" indent="-285750" fontAlgn="base">
              <a:buFont typeface="Arial" panose="020B0604020202020204" pitchFamily="34" charset="0"/>
              <a:buChar char="•"/>
            </a:pPr>
            <a:endParaRPr lang="en-US" sz="1800" spc="100" dirty="0">
              <a:solidFill>
                <a:srgbClr val="002060"/>
              </a:solidFill>
              <a:latin typeface="HelveticaNeueLT Std" panose="020B0604020202020204" pitchFamily="34" charset="0"/>
            </a:endParaRPr>
          </a:p>
          <a:p>
            <a:pPr marL="285750" indent="-285750" fontAlgn="base">
              <a:buFont typeface="Arial" panose="020B0604020202020204" pitchFamily="34" charset="0"/>
              <a:buChar char="•"/>
            </a:pPr>
            <a:endParaRPr lang="en-US" sz="1800" spc="100" dirty="0">
              <a:solidFill>
                <a:srgbClr val="002060"/>
              </a:solidFill>
              <a:latin typeface="HelveticaNeueLT Std" panose="020B0604020202020204" pitchFamily="34" charset="0"/>
            </a:endParaRPr>
          </a:p>
        </p:txBody>
      </p:sp>
      <p:sp>
        <p:nvSpPr>
          <p:cNvPr id="2" name="Title 1">
            <a:extLst>
              <a:ext uri="{FF2B5EF4-FFF2-40B4-BE49-F238E27FC236}">
                <a16:creationId xmlns:a16="http://schemas.microsoft.com/office/drawing/2014/main" id="{A35F99FE-22F6-8490-3D4E-6D38EF38DFA5}"/>
              </a:ext>
            </a:extLst>
          </p:cNvPr>
          <p:cNvSpPr txBox="1">
            <a:spLocks/>
          </p:cNvSpPr>
          <p:nvPr/>
        </p:nvSpPr>
        <p:spPr>
          <a:xfrm>
            <a:off x="503378" y="770467"/>
            <a:ext cx="10515600" cy="60776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dirty="0">
                <a:solidFill>
                  <a:schemeClr val="tx1"/>
                </a:solidFill>
                <a:latin typeface="HelveticaNeueLT Std" panose="020B0604020202020204" pitchFamily="34" charset="0"/>
              </a:rPr>
              <a:t>APPENDIX – ADDITIONAL RESOURCES</a:t>
            </a:r>
          </a:p>
        </p:txBody>
      </p:sp>
      <p:sp>
        <p:nvSpPr>
          <p:cNvPr id="3" name="Footer Placeholder 3">
            <a:extLst>
              <a:ext uri="{FF2B5EF4-FFF2-40B4-BE49-F238E27FC236}">
                <a16:creationId xmlns:a16="http://schemas.microsoft.com/office/drawing/2014/main" id="{EA115D7A-6C51-71D2-A5DB-BFC053A0DFA2}"/>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cap="all" spc="100" dirty="0">
                <a:solidFill>
                  <a:srgbClr val="051C2C"/>
                </a:solidFill>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lang="en-US" sz="1050" cap="all" spc="100" dirty="0">
              <a:solidFill>
                <a:srgbClr val="051C2C"/>
              </a:solidFill>
              <a:latin typeface="HelveticaNeueLT Std" panose="020B0604020202020204" pitchFamily="34" charset="0"/>
            </a:endParaRPr>
          </a:p>
        </p:txBody>
      </p:sp>
      <p:pic>
        <p:nvPicPr>
          <p:cNvPr id="11" name="Picture 10">
            <a:extLst>
              <a:ext uri="{FF2B5EF4-FFF2-40B4-BE49-F238E27FC236}">
                <a16:creationId xmlns:a16="http://schemas.microsoft.com/office/drawing/2014/main" id="{07F45E06-7FC8-D85F-7518-0DCE9B7EE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208604485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24</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Key relevant provisions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805455"/>
            <a:ext cx="7321550" cy="72373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FEDERAL FUNDING</a:t>
            </a:r>
          </a:p>
          <a:p>
            <a:pPr algn="just" fontAlgn="base"/>
            <a:r>
              <a:rPr lang="en-US" sz="1800" b="1" spc="100" dirty="0">
                <a:solidFill>
                  <a:schemeClr val="tx1"/>
                </a:solidFill>
                <a:latin typeface="HelveticaNeueLT Std" panose="020B0604020202020204" pitchFamily="34" charset="0"/>
              </a:rPr>
              <a:t>2 C.F.R. 200 Key Relevant Provisions</a:t>
            </a:r>
          </a:p>
        </p:txBody>
      </p:sp>
      <p:graphicFrame>
        <p:nvGraphicFramePr>
          <p:cNvPr id="13" name="Table 13">
            <a:extLst>
              <a:ext uri="{FF2B5EF4-FFF2-40B4-BE49-F238E27FC236}">
                <a16:creationId xmlns:a16="http://schemas.microsoft.com/office/drawing/2014/main" id="{924F6095-A919-578A-D16B-F19BFEB42048}"/>
              </a:ext>
            </a:extLst>
          </p:cNvPr>
          <p:cNvGraphicFramePr>
            <a:graphicFrameLocks noGrp="1"/>
          </p:cNvGraphicFramePr>
          <p:nvPr>
            <p:extLst>
              <p:ext uri="{D42A27DB-BD31-4B8C-83A1-F6EECF244321}">
                <p14:modId xmlns:p14="http://schemas.microsoft.com/office/powerpoint/2010/main" val="729434848"/>
              </p:ext>
            </p:extLst>
          </p:nvPr>
        </p:nvGraphicFramePr>
        <p:xfrm>
          <a:off x="614446" y="2517207"/>
          <a:ext cx="10978264" cy="3749936"/>
        </p:xfrm>
        <a:graphic>
          <a:graphicData uri="http://schemas.openxmlformats.org/drawingml/2006/table">
            <a:tbl>
              <a:tblPr>
                <a:tableStyleId>{5DA37D80-6434-44D0-A028-1B22A696006F}</a:tableStyleId>
              </a:tblPr>
              <a:tblGrid>
                <a:gridCol w="4958015">
                  <a:extLst>
                    <a:ext uri="{9D8B030D-6E8A-4147-A177-3AD203B41FA5}">
                      <a16:colId xmlns:a16="http://schemas.microsoft.com/office/drawing/2014/main" val="1267707863"/>
                    </a:ext>
                  </a:extLst>
                </a:gridCol>
                <a:gridCol w="6020249">
                  <a:extLst>
                    <a:ext uri="{9D8B030D-6E8A-4147-A177-3AD203B41FA5}">
                      <a16:colId xmlns:a16="http://schemas.microsoft.com/office/drawing/2014/main" val="3717666040"/>
                    </a:ext>
                  </a:extLst>
                </a:gridCol>
              </a:tblGrid>
              <a:tr h="364810">
                <a:tc>
                  <a:txBody>
                    <a:bodyPr/>
                    <a:lstStyle/>
                    <a:p>
                      <a:r>
                        <a:rPr lang="en-US" sz="1400" b="1" dirty="0">
                          <a:solidFill>
                            <a:schemeClr val="bg1"/>
                          </a:solidFill>
                        </a:rPr>
                        <a:t>200.317-327 Procurement Standards</a:t>
                      </a:r>
                    </a:p>
                  </a:txBody>
                  <a:tcPr marR="6350" marT="6350" marB="0" anchor="ctr">
                    <a:solidFill>
                      <a:schemeClr val="accent3"/>
                    </a:solidFill>
                  </a:tcPr>
                </a:tc>
                <a:tc>
                  <a:txBody>
                    <a:bodyPr/>
                    <a:lstStyle/>
                    <a:p>
                      <a:pPr marL="0" algn="l" defTabSz="914400" rtl="0" eaLnBrk="1" latinLnBrk="0" hangingPunct="1"/>
                      <a:r>
                        <a:rPr lang="en-US" sz="1400" b="1" kern="1200" dirty="0">
                          <a:solidFill>
                            <a:schemeClr val="bg1"/>
                          </a:solidFill>
                          <a:latin typeface="+mn-lt"/>
                          <a:ea typeface="+mn-ea"/>
                          <a:cs typeface="+mn-cs"/>
                        </a:rPr>
                        <a:t>200.328-329 Performance and Financial Monitoring and Reporting</a:t>
                      </a:r>
                    </a:p>
                  </a:txBody>
                  <a:tcPr anchor="ctr">
                    <a:solidFill>
                      <a:srgbClr val="6F87A3"/>
                    </a:solidFill>
                  </a:tcPr>
                </a:tc>
                <a:extLst>
                  <a:ext uri="{0D108BD9-81ED-4DB2-BD59-A6C34878D82A}">
                    <a16:rowId xmlns:a16="http://schemas.microsoft.com/office/drawing/2014/main" val="14785711"/>
                  </a:ext>
                </a:extLst>
              </a:tr>
              <a:tr h="262967">
                <a:tc>
                  <a:txBody>
                    <a:bodyPr/>
                    <a:lstStyle/>
                    <a:p>
                      <a:pPr marL="0" indent="0" algn="l" fontAlgn="ctr">
                        <a:buFont typeface="Arial" panose="020B0604020202020204" pitchFamily="34" charset="0"/>
                        <a:buNone/>
                      </a:pPr>
                      <a:r>
                        <a:rPr lang="en-US" sz="1400" b="1" kern="1200" dirty="0">
                          <a:solidFill>
                            <a:srgbClr val="000000"/>
                          </a:solidFill>
                          <a:latin typeface="+mn-lt"/>
                          <a:ea typeface="+mn-ea"/>
                          <a:cs typeface="+mn-cs"/>
                          <a:hlinkClick r:id="rId3">
                            <a:extLst>
                              <a:ext uri="{A12FA001-AC4F-418D-AE19-62706E023703}">
                                <ahyp:hlinkClr xmlns:ahyp="http://schemas.microsoft.com/office/drawing/2018/hyperlinkcolor" val="tx"/>
                              </a:ext>
                            </a:extLst>
                          </a:hlinkClick>
                        </a:rPr>
                        <a:t>2 C.F.R. 200.317 Procurement by States</a:t>
                      </a:r>
                      <a:endParaRPr lang="en-US" sz="1400" b="1" kern="1200" dirty="0">
                        <a:solidFill>
                          <a:srgbClr val="000000"/>
                        </a:solidFill>
                        <a:latin typeface="+mn-lt"/>
                        <a:ea typeface="+mn-ea"/>
                        <a:cs typeface="+mn-cs"/>
                      </a:endParaRPr>
                    </a:p>
                  </a:txBody>
                  <a:tcPr marR="6350" marT="6350" marB="0" anchor="ctr">
                    <a:solidFill>
                      <a:schemeClr val="accent3">
                        <a:lumMod val="20000"/>
                        <a:lumOff val="80000"/>
                      </a:schemeClr>
                    </a:solidFill>
                  </a:tcPr>
                </a:tc>
                <a:tc>
                  <a:txBody>
                    <a:bodyPr/>
                    <a:lstStyle/>
                    <a:p>
                      <a:pPr marL="0" indent="0" algn="l" defTabSz="914400" rtl="0" eaLnBrk="1" fontAlgn="ctr" latinLnBrk="0" hangingPunct="1">
                        <a:buFont typeface="Arial" panose="020B0604020202020204" pitchFamily="34" charset="0"/>
                        <a:buNone/>
                      </a:pPr>
                      <a:r>
                        <a:rPr lang="en-US" sz="1400" b="1" kern="1200" dirty="0">
                          <a:solidFill>
                            <a:srgbClr val="000000"/>
                          </a:solidFill>
                          <a:latin typeface="+mn-lt"/>
                          <a:ea typeface="+mn-ea"/>
                          <a:cs typeface="+mn-cs"/>
                          <a:hlinkClick r:id="rId4">
                            <a:extLst>
                              <a:ext uri="{A12FA001-AC4F-418D-AE19-62706E023703}">
                                <ahyp:hlinkClr xmlns:ahyp="http://schemas.microsoft.com/office/drawing/2018/hyperlinkcolor" val="tx"/>
                              </a:ext>
                            </a:extLst>
                          </a:hlinkClick>
                        </a:rPr>
                        <a:t>2 C.F.R. 200.328 Financial Reporting</a:t>
                      </a:r>
                      <a:endParaRPr lang="en-US" sz="1400" b="1" kern="1200" dirty="0">
                        <a:solidFill>
                          <a:srgbClr val="000000"/>
                        </a:solidFill>
                        <a:latin typeface="+mn-lt"/>
                        <a:ea typeface="+mn-ea"/>
                        <a:cs typeface="+mn-cs"/>
                      </a:endParaRPr>
                    </a:p>
                  </a:txBody>
                  <a:tcPr marR="6350" marT="6350" marB="0" anchor="ctr">
                    <a:solidFill>
                      <a:schemeClr val="accent3">
                        <a:lumMod val="20000"/>
                        <a:lumOff val="80000"/>
                      </a:schemeClr>
                    </a:solidFill>
                  </a:tcPr>
                </a:tc>
                <a:extLst>
                  <a:ext uri="{0D108BD9-81ED-4DB2-BD59-A6C34878D82A}">
                    <a16:rowId xmlns:a16="http://schemas.microsoft.com/office/drawing/2014/main" val="2004893932"/>
                  </a:ext>
                </a:extLst>
              </a:tr>
              <a:tr h="262967">
                <a:tc>
                  <a:txBody>
                    <a:bodyPr/>
                    <a:lstStyle/>
                    <a:p>
                      <a:pPr marL="0" indent="0" algn="l" fontAlgn="ctr">
                        <a:buFont typeface="Arial" panose="020B0604020202020204" pitchFamily="34" charset="0"/>
                        <a:buNone/>
                      </a:pPr>
                      <a:r>
                        <a:rPr lang="en-US" sz="1400" b="1" kern="1200" dirty="0">
                          <a:solidFill>
                            <a:srgbClr val="000000"/>
                          </a:solidFill>
                          <a:latin typeface="+mn-lt"/>
                          <a:ea typeface="+mn-ea"/>
                          <a:cs typeface="+mn-cs"/>
                          <a:hlinkClick r:id="rId5">
                            <a:extLst>
                              <a:ext uri="{A12FA001-AC4F-418D-AE19-62706E023703}">
                                <ahyp:hlinkClr xmlns:ahyp="http://schemas.microsoft.com/office/drawing/2018/hyperlinkcolor" val="tx"/>
                              </a:ext>
                            </a:extLst>
                          </a:hlinkClick>
                        </a:rPr>
                        <a:t>2 C.F.R. 200.318 General Procurement Standards</a:t>
                      </a:r>
                      <a:endParaRPr lang="en-US" sz="1400" b="1" kern="1200" dirty="0">
                        <a:solidFill>
                          <a:srgbClr val="000000"/>
                        </a:solidFill>
                        <a:latin typeface="+mn-lt"/>
                        <a:ea typeface="+mn-ea"/>
                        <a:cs typeface="+mn-cs"/>
                      </a:endParaRPr>
                    </a:p>
                  </a:txBody>
                  <a:tcPr marR="6350" marT="6350" marB="0" anchor="ctr">
                    <a:solidFill>
                      <a:schemeClr val="accent3">
                        <a:lumMod val="20000"/>
                        <a:lumOff val="80000"/>
                      </a:schemeClr>
                    </a:solidFill>
                  </a:tcPr>
                </a:tc>
                <a:tc>
                  <a:txBody>
                    <a:bodyPr/>
                    <a:lstStyle/>
                    <a:p>
                      <a:pPr marL="0" indent="0" algn="l" defTabSz="914400" rtl="0" eaLnBrk="1" fontAlgn="ctr" latinLnBrk="0" hangingPunct="1">
                        <a:buFont typeface="Arial" panose="020B0604020202020204" pitchFamily="34" charset="0"/>
                        <a:buNone/>
                      </a:pPr>
                      <a:r>
                        <a:rPr lang="en-US" sz="1400" b="1" kern="1200" dirty="0">
                          <a:solidFill>
                            <a:srgbClr val="000000"/>
                          </a:solidFill>
                          <a:latin typeface="+mn-lt"/>
                          <a:ea typeface="+mn-ea"/>
                          <a:cs typeface="+mn-cs"/>
                          <a:hlinkClick r:id="rId6">
                            <a:extLst>
                              <a:ext uri="{A12FA001-AC4F-418D-AE19-62706E023703}">
                                <ahyp:hlinkClr xmlns:ahyp="http://schemas.microsoft.com/office/drawing/2018/hyperlinkcolor" val="tx"/>
                              </a:ext>
                            </a:extLst>
                          </a:hlinkClick>
                        </a:rPr>
                        <a:t>2 C.F.R. 200.329 Monitoring and Reporting Program Performance </a:t>
                      </a:r>
                      <a:r>
                        <a:rPr lang="en-US" sz="1400" b="1" kern="1200" dirty="0">
                          <a:solidFill>
                            <a:srgbClr val="000000"/>
                          </a:solidFill>
                          <a:latin typeface="+mn-lt"/>
                          <a:ea typeface="+mn-ea"/>
                          <a:cs typeface="+mn-cs"/>
                        </a:rPr>
                        <a:t> </a:t>
                      </a:r>
                    </a:p>
                  </a:txBody>
                  <a:tcPr marR="6350" marT="6350" marB="0" anchor="ctr">
                    <a:solidFill>
                      <a:schemeClr val="accent3">
                        <a:lumMod val="20000"/>
                        <a:lumOff val="80000"/>
                      </a:schemeClr>
                    </a:solidFill>
                  </a:tcPr>
                </a:tc>
                <a:extLst>
                  <a:ext uri="{0D108BD9-81ED-4DB2-BD59-A6C34878D82A}">
                    <a16:rowId xmlns:a16="http://schemas.microsoft.com/office/drawing/2014/main" val="4245222174"/>
                  </a:ext>
                </a:extLst>
              </a:tr>
              <a:tr h="317688">
                <a:tc>
                  <a:txBody>
                    <a:bodyPr/>
                    <a:lstStyle/>
                    <a:p>
                      <a:pPr marL="0" indent="0" algn="l" fontAlgn="ctr">
                        <a:buFont typeface="Arial" panose="020B0604020202020204" pitchFamily="34" charset="0"/>
                        <a:buNone/>
                      </a:pPr>
                      <a:r>
                        <a:rPr lang="en-US" sz="1400" b="1" kern="1200" dirty="0">
                          <a:solidFill>
                            <a:srgbClr val="000000"/>
                          </a:solidFill>
                          <a:latin typeface="+mn-lt"/>
                          <a:ea typeface="+mn-ea"/>
                          <a:cs typeface="+mn-cs"/>
                          <a:hlinkClick r:id="rId7">
                            <a:extLst>
                              <a:ext uri="{A12FA001-AC4F-418D-AE19-62706E023703}">
                                <ahyp:hlinkClr xmlns:ahyp="http://schemas.microsoft.com/office/drawing/2018/hyperlinkcolor" val="tx"/>
                              </a:ext>
                            </a:extLst>
                          </a:hlinkClick>
                        </a:rPr>
                        <a:t>2 C.F.R. 200.319 Competition</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tc>
                  <a:txBody>
                    <a:bodyPr/>
                    <a:lstStyle/>
                    <a:p>
                      <a:pPr marL="0" algn="l" defTabSz="914400" rtl="0" eaLnBrk="1" fontAlgn="ctr" latinLnBrk="0" hangingPunct="1"/>
                      <a:r>
                        <a:rPr lang="en-US" sz="1400" b="1" kern="1200" dirty="0">
                          <a:solidFill>
                            <a:schemeClr val="bg1"/>
                          </a:solidFill>
                          <a:latin typeface="+mn-lt"/>
                          <a:ea typeface="+mn-ea"/>
                          <a:cs typeface="+mn-cs"/>
                        </a:rPr>
                        <a:t>200.331-333 Subrecipient Monitoring and Management  </a:t>
                      </a:r>
                    </a:p>
                  </a:txBody>
                  <a:tcPr marR="6350" marT="6350" anchor="ctr">
                    <a:solidFill>
                      <a:srgbClr val="6F87A3"/>
                    </a:solidFill>
                  </a:tcPr>
                </a:tc>
                <a:extLst>
                  <a:ext uri="{0D108BD9-81ED-4DB2-BD59-A6C34878D82A}">
                    <a16:rowId xmlns:a16="http://schemas.microsoft.com/office/drawing/2014/main" val="1660314692"/>
                  </a:ext>
                </a:extLst>
              </a:tr>
              <a:tr h="317688">
                <a:tc>
                  <a:txBody>
                    <a:bodyPr/>
                    <a:lstStyle/>
                    <a:p>
                      <a:pPr marL="0" indent="0" algn="l" fontAlgn="ctr">
                        <a:buFont typeface="Arial" panose="020B0604020202020204" pitchFamily="34" charset="0"/>
                        <a:buNone/>
                      </a:pPr>
                      <a:r>
                        <a:rPr lang="en-US" sz="1400" b="1" kern="1200" dirty="0">
                          <a:solidFill>
                            <a:srgbClr val="000000"/>
                          </a:solidFill>
                          <a:latin typeface="+mn-lt"/>
                          <a:ea typeface="+mn-ea"/>
                          <a:cs typeface="+mn-cs"/>
                          <a:hlinkClick r:id="rId8">
                            <a:extLst>
                              <a:ext uri="{A12FA001-AC4F-418D-AE19-62706E023703}">
                                <ahyp:hlinkClr xmlns:ahyp="http://schemas.microsoft.com/office/drawing/2018/hyperlinkcolor" val="tx"/>
                              </a:ext>
                            </a:extLst>
                          </a:hlinkClick>
                        </a:rPr>
                        <a:t>2 C.F.R. 200.320 Methods of Procurement to be Followed</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tc>
                  <a:txBody>
                    <a:bodyPr/>
                    <a:lstStyle/>
                    <a:p>
                      <a:pPr marL="0" indent="0" algn="l" defTabSz="914400" rtl="0" eaLnBrk="1" fontAlgn="ctr" latinLnBrk="0" hangingPunct="1">
                        <a:buFont typeface="Arial" panose="020B0604020202020204" pitchFamily="34" charset="0"/>
                        <a:buNone/>
                      </a:pPr>
                      <a:r>
                        <a:rPr lang="en-US" sz="1400" b="1" kern="1200" dirty="0">
                          <a:solidFill>
                            <a:srgbClr val="000000"/>
                          </a:solidFill>
                          <a:latin typeface="+mn-lt"/>
                          <a:ea typeface="+mn-ea"/>
                          <a:cs typeface="+mn-cs"/>
                          <a:hlinkClick r:id="rId9">
                            <a:extLst>
                              <a:ext uri="{A12FA001-AC4F-418D-AE19-62706E023703}">
                                <ahyp:hlinkClr xmlns:ahyp="http://schemas.microsoft.com/office/drawing/2018/hyperlinkcolor" val="tx"/>
                              </a:ext>
                            </a:extLst>
                          </a:hlinkClick>
                        </a:rPr>
                        <a:t>2 C.F.R. 200.331 Subrecipient and Contractor Determinations</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extLst>
                  <a:ext uri="{0D108BD9-81ED-4DB2-BD59-A6C34878D82A}">
                    <a16:rowId xmlns:a16="http://schemas.microsoft.com/office/drawing/2014/main" val="3066574965"/>
                  </a:ext>
                </a:extLst>
              </a:tr>
              <a:tr h="317688">
                <a:tc>
                  <a:txBody>
                    <a:bodyPr/>
                    <a:lstStyle/>
                    <a:p>
                      <a:pPr marL="0" indent="0" algn="l" fontAlgn="ctr">
                        <a:buFont typeface="Arial" panose="020B0604020202020204" pitchFamily="34" charset="0"/>
                        <a:buNone/>
                      </a:pPr>
                      <a:r>
                        <a:rPr lang="en-US" sz="1400" b="1" kern="1200" dirty="0">
                          <a:solidFill>
                            <a:srgbClr val="000000"/>
                          </a:solidFill>
                          <a:latin typeface="+mn-lt"/>
                          <a:ea typeface="+mn-ea"/>
                          <a:cs typeface="+mn-cs"/>
                          <a:hlinkClick r:id="rId10">
                            <a:extLst>
                              <a:ext uri="{A12FA001-AC4F-418D-AE19-62706E023703}">
                                <ahyp:hlinkClr xmlns:ahyp="http://schemas.microsoft.com/office/drawing/2018/hyperlinkcolor" val="tx"/>
                              </a:ext>
                            </a:extLst>
                          </a:hlinkClick>
                        </a:rPr>
                        <a:t>2 C.F.R. 200.321  Socioeconomic Contracting</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tc>
                  <a:txBody>
                    <a:bodyPr/>
                    <a:lstStyle/>
                    <a:p>
                      <a:pPr marL="0" indent="0" algn="l" defTabSz="914400" rtl="0" eaLnBrk="1" fontAlgn="ctr" latinLnBrk="0" hangingPunct="1">
                        <a:buFont typeface="Arial" panose="020B0604020202020204" pitchFamily="34" charset="0"/>
                        <a:buNone/>
                      </a:pPr>
                      <a:r>
                        <a:rPr lang="en-US" sz="1400" b="1" kern="1200" dirty="0">
                          <a:solidFill>
                            <a:srgbClr val="000000"/>
                          </a:solidFill>
                          <a:latin typeface="+mn-lt"/>
                          <a:ea typeface="+mn-ea"/>
                          <a:cs typeface="+mn-cs"/>
                          <a:hlinkClick r:id="rId11">
                            <a:extLst>
                              <a:ext uri="{A12FA001-AC4F-418D-AE19-62706E023703}">
                                <ahyp:hlinkClr xmlns:ahyp="http://schemas.microsoft.com/office/drawing/2018/hyperlinkcolor" val="tx"/>
                              </a:ext>
                            </a:extLst>
                          </a:hlinkClick>
                        </a:rPr>
                        <a:t>2 C.F.R. 200.332 Requirements for pass-through entities</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extLst>
                  <a:ext uri="{0D108BD9-81ED-4DB2-BD59-A6C34878D82A}">
                    <a16:rowId xmlns:a16="http://schemas.microsoft.com/office/drawing/2014/main" val="844798724"/>
                  </a:ext>
                </a:extLst>
              </a:tr>
              <a:tr h="317688">
                <a:tc>
                  <a:txBody>
                    <a:bodyPr/>
                    <a:lstStyle/>
                    <a:p>
                      <a:pPr marL="0" indent="0" algn="l" fontAlgn="ctr">
                        <a:buFont typeface="Arial" panose="020B0604020202020204" pitchFamily="34" charset="0"/>
                        <a:buNone/>
                      </a:pPr>
                      <a:r>
                        <a:rPr lang="en-US" sz="1400" b="1" kern="1200" dirty="0">
                          <a:solidFill>
                            <a:srgbClr val="000000"/>
                          </a:solidFill>
                          <a:latin typeface="+mn-lt"/>
                          <a:ea typeface="+mn-ea"/>
                          <a:cs typeface="+mn-cs"/>
                          <a:hlinkClick r:id="rId12">
                            <a:extLst>
                              <a:ext uri="{A12FA001-AC4F-418D-AE19-62706E023703}">
                                <ahyp:hlinkClr xmlns:ahyp="http://schemas.microsoft.com/office/drawing/2018/hyperlinkcolor" val="tx"/>
                              </a:ext>
                            </a:extLst>
                          </a:hlinkClick>
                        </a:rPr>
                        <a:t>2 C.F.R. 200.322 Domestic Preferences</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tc>
                  <a:txBody>
                    <a:bodyPr/>
                    <a:lstStyle/>
                    <a:p>
                      <a:pPr marL="0" algn="l" defTabSz="914400" rtl="0" eaLnBrk="1" fontAlgn="ctr" latinLnBrk="0" hangingPunct="1"/>
                      <a:r>
                        <a:rPr lang="en-US" sz="1400" b="1" kern="1200" dirty="0">
                          <a:solidFill>
                            <a:schemeClr val="bg1"/>
                          </a:solidFill>
                          <a:latin typeface="+mn-lt"/>
                          <a:ea typeface="+mn-ea"/>
                          <a:cs typeface="+mn-cs"/>
                        </a:rPr>
                        <a:t>200.402-411 Cost Principles Basic Considerations </a:t>
                      </a:r>
                    </a:p>
                  </a:txBody>
                  <a:tcPr marR="6350" marT="6350" anchor="ctr">
                    <a:solidFill>
                      <a:srgbClr val="6F87A3"/>
                    </a:solidFill>
                  </a:tcPr>
                </a:tc>
                <a:extLst>
                  <a:ext uri="{0D108BD9-81ED-4DB2-BD59-A6C34878D82A}">
                    <a16:rowId xmlns:a16="http://schemas.microsoft.com/office/drawing/2014/main" val="1183851474"/>
                  </a:ext>
                </a:extLst>
              </a:tr>
              <a:tr h="317688">
                <a:tc>
                  <a:txBody>
                    <a:bodyPr/>
                    <a:lstStyle/>
                    <a:p>
                      <a:pPr marL="0" indent="0" algn="l" fontAlgn="ctr">
                        <a:buFont typeface="Arial" panose="020B0604020202020204" pitchFamily="34" charset="0"/>
                        <a:buNone/>
                      </a:pPr>
                      <a:r>
                        <a:rPr lang="en-US" sz="1400" b="1" kern="1200" dirty="0">
                          <a:solidFill>
                            <a:srgbClr val="000000"/>
                          </a:solidFill>
                          <a:latin typeface="+mn-lt"/>
                          <a:ea typeface="+mn-ea"/>
                          <a:cs typeface="+mn-cs"/>
                          <a:hlinkClick r:id="rId13">
                            <a:extLst>
                              <a:ext uri="{A12FA001-AC4F-418D-AE19-62706E023703}">
                                <ahyp:hlinkClr xmlns:ahyp="http://schemas.microsoft.com/office/drawing/2018/hyperlinkcolor" val="tx"/>
                              </a:ext>
                            </a:extLst>
                          </a:hlinkClick>
                        </a:rPr>
                        <a:t>2 C.F.R. 200.323  Recovered Materials</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tc>
                  <a:txBody>
                    <a:bodyPr/>
                    <a:lstStyle/>
                    <a:p>
                      <a:pPr marL="0" indent="0" algn="l" defTabSz="914400" rtl="0" eaLnBrk="1" fontAlgn="ctr" latinLnBrk="0" hangingPunct="1">
                        <a:buFont typeface="Arial" panose="020B0604020202020204" pitchFamily="34" charset="0"/>
                        <a:buNone/>
                      </a:pPr>
                      <a:r>
                        <a:rPr lang="en-US" sz="1400" b="1" kern="1200" dirty="0">
                          <a:solidFill>
                            <a:srgbClr val="000000"/>
                          </a:solidFill>
                          <a:latin typeface="+mn-lt"/>
                          <a:ea typeface="+mn-ea"/>
                          <a:cs typeface="+mn-cs"/>
                          <a:hlinkClick r:id="rId14">
                            <a:extLst>
                              <a:ext uri="{A12FA001-AC4F-418D-AE19-62706E023703}">
                                <ahyp:hlinkClr xmlns:ahyp="http://schemas.microsoft.com/office/drawing/2018/hyperlinkcolor" val="tx"/>
                              </a:ext>
                            </a:extLst>
                          </a:hlinkClick>
                        </a:rPr>
                        <a:t>2 C.F.R. 200.403  Factors affecting allowability of costs</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extLst>
                  <a:ext uri="{0D108BD9-81ED-4DB2-BD59-A6C34878D82A}">
                    <a16:rowId xmlns:a16="http://schemas.microsoft.com/office/drawing/2014/main" val="1051354162"/>
                  </a:ext>
                </a:extLst>
              </a:tr>
              <a:tr h="317688">
                <a:tc>
                  <a:txBody>
                    <a:bodyPr/>
                    <a:lstStyle/>
                    <a:p>
                      <a:pPr marL="0" indent="0" algn="l" fontAlgn="ctr">
                        <a:buFont typeface="Arial" panose="020B0604020202020204" pitchFamily="34" charset="0"/>
                        <a:buNone/>
                      </a:pPr>
                      <a:r>
                        <a:rPr lang="en-US" sz="1400" b="1" kern="1200" dirty="0">
                          <a:solidFill>
                            <a:srgbClr val="000000"/>
                          </a:solidFill>
                          <a:latin typeface="+mn-lt"/>
                          <a:ea typeface="+mn-ea"/>
                          <a:cs typeface="+mn-cs"/>
                          <a:hlinkClick r:id="rId15">
                            <a:extLst>
                              <a:ext uri="{A12FA001-AC4F-418D-AE19-62706E023703}">
                                <ahyp:hlinkClr xmlns:ahyp="http://schemas.microsoft.com/office/drawing/2018/hyperlinkcolor" val="tx"/>
                              </a:ext>
                            </a:extLst>
                          </a:hlinkClick>
                        </a:rPr>
                        <a:t>2 C.F.R. 200.324 Contract Cost and Price</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tc>
                  <a:txBody>
                    <a:bodyPr/>
                    <a:lstStyle/>
                    <a:p>
                      <a:pPr marL="0" indent="0" algn="l" defTabSz="914400" rtl="0" eaLnBrk="1" fontAlgn="ctr" latinLnBrk="0" hangingPunct="1">
                        <a:buFont typeface="Arial" panose="020B0604020202020204" pitchFamily="34" charset="0"/>
                        <a:buNone/>
                      </a:pPr>
                      <a:r>
                        <a:rPr lang="en-US" sz="1400" b="1" kern="1200" dirty="0">
                          <a:solidFill>
                            <a:srgbClr val="000000"/>
                          </a:solidFill>
                          <a:latin typeface="+mn-lt"/>
                          <a:ea typeface="+mn-ea"/>
                          <a:cs typeface="+mn-cs"/>
                          <a:hlinkClick r:id="rId16">
                            <a:extLst>
                              <a:ext uri="{A12FA001-AC4F-418D-AE19-62706E023703}">
                                <ahyp:hlinkClr xmlns:ahyp="http://schemas.microsoft.com/office/drawing/2018/hyperlinkcolor" val="tx"/>
                              </a:ext>
                            </a:extLst>
                          </a:hlinkClick>
                        </a:rPr>
                        <a:t>2 C.F.R. 200.404  Reasonable costs</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extLst>
                  <a:ext uri="{0D108BD9-81ED-4DB2-BD59-A6C34878D82A}">
                    <a16:rowId xmlns:a16="http://schemas.microsoft.com/office/drawing/2014/main" val="1234220583"/>
                  </a:ext>
                </a:extLst>
              </a:tr>
              <a:tr h="317688">
                <a:tc>
                  <a:txBody>
                    <a:bodyPr/>
                    <a:lstStyle/>
                    <a:p>
                      <a:pPr marL="0" indent="0" algn="l" fontAlgn="ctr">
                        <a:buFont typeface="Arial" panose="020B0604020202020204" pitchFamily="34" charset="0"/>
                        <a:buNone/>
                      </a:pPr>
                      <a:r>
                        <a:rPr lang="en-US" sz="1400" b="1" kern="1200" dirty="0">
                          <a:solidFill>
                            <a:srgbClr val="000000"/>
                          </a:solidFill>
                          <a:latin typeface="+mn-lt"/>
                          <a:ea typeface="+mn-ea"/>
                          <a:cs typeface="+mn-cs"/>
                          <a:hlinkClick r:id="rId17">
                            <a:extLst>
                              <a:ext uri="{A12FA001-AC4F-418D-AE19-62706E023703}">
                                <ahyp:hlinkClr xmlns:ahyp="http://schemas.microsoft.com/office/drawing/2018/hyperlinkcolor" val="tx"/>
                              </a:ext>
                            </a:extLst>
                          </a:hlinkClick>
                        </a:rPr>
                        <a:t>2 C.F.R. 200.325 Review of Procurement</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tc>
                  <a:txBody>
                    <a:bodyPr/>
                    <a:lstStyle/>
                    <a:p>
                      <a:pPr marL="0" algn="l" defTabSz="914400" rtl="0" eaLnBrk="1" fontAlgn="ctr" latinLnBrk="0" hangingPunct="1"/>
                      <a:r>
                        <a:rPr lang="en-US" sz="1400" b="1" kern="1200" dirty="0">
                          <a:solidFill>
                            <a:schemeClr val="bg1"/>
                          </a:solidFill>
                          <a:latin typeface="+mn-lt"/>
                          <a:ea typeface="+mn-ea"/>
                          <a:cs typeface="+mn-cs"/>
                        </a:rPr>
                        <a:t>200.501 – Audit Requirements </a:t>
                      </a:r>
                    </a:p>
                  </a:txBody>
                  <a:tcPr marR="6350" marT="6350" anchor="ctr">
                    <a:solidFill>
                      <a:srgbClr val="6F87A3"/>
                    </a:solidFill>
                  </a:tcPr>
                </a:tc>
                <a:extLst>
                  <a:ext uri="{0D108BD9-81ED-4DB2-BD59-A6C34878D82A}">
                    <a16:rowId xmlns:a16="http://schemas.microsoft.com/office/drawing/2014/main" val="1295135815"/>
                  </a:ext>
                </a:extLst>
              </a:tr>
              <a:tr h="317688">
                <a:tc>
                  <a:txBody>
                    <a:bodyPr/>
                    <a:lstStyle/>
                    <a:p>
                      <a:pPr marL="0" indent="0" algn="l" fontAlgn="ctr">
                        <a:buFont typeface="Arial" panose="020B0604020202020204" pitchFamily="34" charset="0"/>
                        <a:buNone/>
                      </a:pPr>
                      <a:r>
                        <a:rPr lang="en-US" sz="1400" b="1" kern="1200" dirty="0">
                          <a:solidFill>
                            <a:srgbClr val="000000"/>
                          </a:solidFill>
                          <a:latin typeface="+mn-lt"/>
                          <a:ea typeface="+mn-ea"/>
                          <a:cs typeface="+mn-cs"/>
                          <a:hlinkClick r:id="rId18">
                            <a:extLst>
                              <a:ext uri="{A12FA001-AC4F-418D-AE19-62706E023703}">
                                <ahyp:hlinkClr xmlns:ahyp="http://schemas.microsoft.com/office/drawing/2018/hyperlinkcolor" val="tx"/>
                              </a:ext>
                            </a:extLst>
                          </a:hlinkClick>
                        </a:rPr>
                        <a:t>2 C.F.R, 200.326 Bonding Requirements</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tc rowSpan="2">
                  <a:txBody>
                    <a:bodyPr/>
                    <a:lstStyle/>
                    <a:p>
                      <a:pPr marL="0" indent="0" algn="l" defTabSz="914400" rtl="0" eaLnBrk="1" fontAlgn="ctr" latinLnBrk="0" hangingPunct="1">
                        <a:buFont typeface="Arial" panose="020B0604020202020204" pitchFamily="34" charset="0"/>
                        <a:buNone/>
                      </a:pPr>
                      <a:r>
                        <a:rPr lang="da-DK" sz="1400" b="1" kern="1200" dirty="0">
                          <a:solidFill>
                            <a:srgbClr val="000000"/>
                          </a:solidFill>
                          <a:latin typeface="+mn-lt"/>
                          <a:ea typeface="+mn-ea"/>
                          <a:cs typeface="+mn-cs"/>
                          <a:hlinkClick r:id="rId19">
                            <a:extLst>
                              <a:ext uri="{A12FA001-AC4F-418D-AE19-62706E023703}">
                                <ahyp:hlinkClr xmlns:ahyp="http://schemas.microsoft.com/office/drawing/2018/hyperlinkcolor" val="tx"/>
                              </a:ext>
                            </a:extLst>
                          </a:hlinkClick>
                        </a:rPr>
                        <a:t>2 C.F.R. 200.501</a:t>
                      </a:r>
                      <a:endParaRPr lang="da-DK" sz="1400" b="1" kern="1200" dirty="0">
                        <a:solidFill>
                          <a:srgbClr val="000000"/>
                        </a:solidFill>
                        <a:latin typeface="+mn-lt"/>
                        <a:ea typeface="+mn-ea"/>
                        <a:cs typeface="+mn-cs"/>
                      </a:endParaRPr>
                    </a:p>
                  </a:txBody>
                  <a:tcPr marR="6350" marT="6350" anchor="ctr">
                    <a:solidFill>
                      <a:schemeClr val="accent3">
                        <a:lumMod val="20000"/>
                        <a:lumOff val="80000"/>
                      </a:schemeClr>
                    </a:solidFill>
                  </a:tcPr>
                </a:tc>
                <a:extLst>
                  <a:ext uri="{0D108BD9-81ED-4DB2-BD59-A6C34878D82A}">
                    <a16:rowId xmlns:a16="http://schemas.microsoft.com/office/drawing/2014/main" val="4045303193"/>
                  </a:ext>
                </a:extLst>
              </a:tr>
              <a:tr h="317688">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rgbClr val="000000"/>
                          </a:solidFill>
                          <a:latin typeface="+mn-lt"/>
                          <a:ea typeface="+mn-ea"/>
                          <a:cs typeface="+mn-cs"/>
                          <a:hlinkClick r:id="rId20">
                            <a:extLst>
                              <a:ext uri="{A12FA001-AC4F-418D-AE19-62706E023703}">
                                <ahyp:hlinkClr xmlns:ahyp="http://schemas.microsoft.com/office/drawing/2018/hyperlinkcolor" val="tx"/>
                              </a:ext>
                            </a:extLst>
                          </a:hlinkClick>
                        </a:rPr>
                        <a:t>2 C.F.R. 200.327 Contract Provisions</a:t>
                      </a:r>
                      <a:endParaRPr lang="en-US" sz="1400" b="1" kern="1200" dirty="0">
                        <a:solidFill>
                          <a:srgbClr val="000000"/>
                        </a:solidFill>
                        <a:latin typeface="+mn-lt"/>
                        <a:ea typeface="+mn-ea"/>
                        <a:cs typeface="+mn-cs"/>
                      </a:endParaRPr>
                    </a:p>
                  </a:txBody>
                  <a:tcPr marR="6350" marT="6350" anchor="ctr">
                    <a:solidFill>
                      <a:schemeClr val="accent3">
                        <a:lumMod val="20000"/>
                        <a:lumOff val="80000"/>
                      </a:schemeClr>
                    </a:solidFill>
                  </a:tcPr>
                </a:tc>
                <a:tc vMerge="1">
                  <a:txBody>
                    <a:bodyPr/>
                    <a:lstStyle/>
                    <a:p>
                      <a:pPr marL="0" indent="0" algn="l" defTabSz="914400" rtl="0" eaLnBrk="1" fontAlgn="ctr" latinLnBrk="0" hangingPunct="1">
                        <a:buFont typeface="Arial" panose="020B0604020202020204" pitchFamily="34" charset="0"/>
                        <a:buNone/>
                      </a:pPr>
                      <a:endParaRPr lang="da-DK" sz="1400" b="1" kern="1200" dirty="0">
                        <a:solidFill>
                          <a:srgbClr val="000000"/>
                        </a:solidFill>
                        <a:latin typeface="+mn-lt"/>
                        <a:ea typeface="+mn-ea"/>
                        <a:cs typeface="+mn-cs"/>
                      </a:endParaRPr>
                    </a:p>
                  </a:txBody>
                  <a:tcPr marR="6350" marT="6350" anchor="ctr">
                    <a:solidFill>
                      <a:schemeClr val="accent3">
                        <a:lumMod val="20000"/>
                        <a:lumOff val="80000"/>
                      </a:schemeClr>
                    </a:solidFill>
                  </a:tcPr>
                </a:tc>
                <a:extLst>
                  <a:ext uri="{0D108BD9-81ED-4DB2-BD59-A6C34878D82A}">
                    <a16:rowId xmlns:a16="http://schemas.microsoft.com/office/drawing/2014/main" val="2905261664"/>
                  </a:ext>
                </a:extLst>
              </a:tr>
            </a:tbl>
          </a:graphicData>
        </a:graphic>
      </p:graphicFrame>
    </p:spTree>
    <p:extLst>
      <p:ext uri="{BB962C8B-B14F-4D97-AF65-F5344CB8AC3E}">
        <p14:creationId xmlns:p14="http://schemas.microsoft.com/office/powerpoint/2010/main" val="1645048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1925" y="6389688"/>
            <a:ext cx="600075" cy="225425"/>
          </a:xfrm>
          <a:prstGeom prst="rect">
            <a:avLst/>
          </a:prstGeom>
          <a:solidFill>
            <a:schemeClr val="tx1"/>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descr="Paper files on the table">
            <a:extLst>
              <a:ext uri="{FF2B5EF4-FFF2-40B4-BE49-F238E27FC236}">
                <a16:creationId xmlns:a16="http://schemas.microsoft.com/office/drawing/2014/main" id="{B71BFE59-8E26-42C1-B35C-D0E6AE2F766C}"/>
              </a:ext>
            </a:extLst>
          </p:cNvPr>
          <p:cNvPicPr>
            <a:picLocks noChangeAspect="1"/>
          </p:cNvPicPr>
          <p:nvPr/>
        </p:nvPicPr>
        <p:blipFill>
          <a:blip r:embed="rId3">
            <a:extLst>
              <a:ext uri="{28A0092B-C50C-407E-A947-70E740481C1C}">
                <a14:useLocalDpi xmlns:a14="http://schemas.microsoft.com/office/drawing/2010/main" val="0"/>
              </a:ext>
            </a:extLst>
          </a:blip>
          <a:srcRect l="10714" r="10714"/>
          <a:stretch/>
        </p:blipFill>
        <p:spPr>
          <a:xfrm>
            <a:off x="604341" y="1805453"/>
            <a:ext cx="5136029" cy="4375135"/>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96000" y="1805454"/>
            <a:ext cx="5372100" cy="44616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Required Business Registrations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SAM.gov Registration</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Montana Secretary of State Business Registration</a:t>
            </a:r>
          </a:p>
          <a:p>
            <a:pPr marL="285750" indent="-285750" fontAlgn="base">
              <a:buFont typeface="Arial" panose="020B0604020202020204" pitchFamily="34" charset="0"/>
              <a:buChar char="•"/>
            </a:pPr>
            <a:endParaRPr lang="en-US" sz="1800" spc="100" dirty="0">
              <a:solidFill>
                <a:srgbClr val="002060"/>
              </a:solidFill>
              <a:latin typeface="HelveticaNeueLT Std" panose="020B0604020202020204" pitchFamily="34" charset="0"/>
            </a:endParaRPr>
          </a:p>
          <a:p>
            <a:pPr marL="285750" indent="-285750" fontAlgn="base">
              <a:buFont typeface="Arial" panose="020B0604020202020204" pitchFamily="34" charset="0"/>
              <a:buChar char="•"/>
            </a:pPr>
            <a:endParaRPr lang="en-US" sz="1800" spc="100" dirty="0">
              <a:solidFill>
                <a:srgbClr val="002060"/>
              </a:solidFill>
              <a:latin typeface="HelveticaNeueLT Std" panose="020B0604020202020204" pitchFamily="34" charset="0"/>
            </a:endParaRPr>
          </a:p>
        </p:txBody>
      </p:sp>
      <p:sp>
        <p:nvSpPr>
          <p:cNvPr id="2" name="Title 1">
            <a:extLst>
              <a:ext uri="{FF2B5EF4-FFF2-40B4-BE49-F238E27FC236}">
                <a16:creationId xmlns:a16="http://schemas.microsoft.com/office/drawing/2014/main" id="{A35F99FE-22F6-8490-3D4E-6D38EF38DFA5}"/>
              </a:ext>
            </a:extLst>
          </p:cNvPr>
          <p:cNvSpPr txBox="1">
            <a:spLocks/>
          </p:cNvSpPr>
          <p:nvPr/>
        </p:nvSpPr>
        <p:spPr>
          <a:xfrm>
            <a:off x="503378" y="770467"/>
            <a:ext cx="10515600" cy="60776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dirty="0">
                <a:solidFill>
                  <a:schemeClr val="tx1"/>
                </a:solidFill>
                <a:latin typeface="HelveticaNeueLT Std" panose="020B0604020202020204" pitchFamily="34" charset="0"/>
              </a:rPr>
              <a:t>REQUIRED BUSINESS REGISTRATIONS</a:t>
            </a:r>
          </a:p>
        </p:txBody>
      </p:sp>
      <p:sp>
        <p:nvSpPr>
          <p:cNvPr id="3" name="Footer Placeholder 3">
            <a:extLst>
              <a:ext uri="{FF2B5EF4-FFF2-40B4-BE49-F238E27FC236}">
                <a16:creationId xmlns:a16="http://schemas.microsoft.com/office/drawing/2014/main" id="{EA115D7A-6C51-71D2-A5DB-BFC053A0DFA2}"/>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cap="all" spc="100" dirty="0">
                <a:solidFill>
                  <a:srgbClr val="051C2C"/>
                </a:solidFill>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lang="en-US" sz="1050" cap="all" spc="100" dirty="0">
              <a:solidFill>
                <a:srgbClr val="051C2C"/>
              </a:solidFill>
              <a:latin typeface="HelveticaNeueLT Std" panose="020B0604020202020204" pitchFamily="34" charset="0"/>
            </a:endParaRPr>
          </a:p>
        </p:txBody>
      </p:sp>
      <p:pic>
        <p:nvPicPr>
          <p:cNvPr id="11" name="Picture 10">
            <a:extLst>
              <a:ext uri="{FF2B5EF4-FFF2-40B4-BE49-F238E27FC236}">
                <a16:creationId xmlns:a16="http://schemas.microsoft.com/office/drawing/2014/main" id="{07F45E06-7FC8-D85F-7518-0DCE9B7EE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Tree>
    <p:extLst>
      <p:ext uri="{BB962C8B-B14F-4D97-AF65-F5344CB8AC3E}">
        <p14:creationId xmlns:p14="http://schemas.microsoft.com/office/powerpoint/2010/main" val="373934764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26</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Required Business Registrations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3" name="TextBox 2">
            <a:extLst>
              <a:ext uri="{FF2B5EF4-FFF2-40B4-BE49-F238E27FC236}">
                <a16:creationId xmlns:a16="http://schemas.microsoft.com/office/drawing/2014/main" id="{04F2E2AE-9510-C89D-88A7-C6621297593B}"/>
              </a:ext>
            </a:extLst>
          </p:cNvPr>
          <p:cNvSpPr txBox="1"/>
          <p:nvPr/>
        </p:nvSpPr>
        <p:spPr>
          <a:xfrm>
            <a:off x="604342" y="1950314"/>
            <a:ext cx="5125249" cy="657954"/>
          </a:xfrm>
          <a:prstGeom prst="rect">
            <a:avLst/>
          </a:prstGeom>
          <a:solidFill>
            <a:schemeClr val="accent3"/>
          </a:solidFill>
          <a:ln>
            <a:solidFill>
              <a:schemeClr val="accent3"/>
            </a:solidFill>
          </a:ln>
        </p:spPr>
        <p:txBody>
          <a:bodyPr wrap="square" anchor="ctr">
            <a:noAutofit/>
          </a:bodyPr>
          <a:lstStyle/>
          <a:p>
            <a:pPr marR="0" lvl="0" algn="ctr" fontAlgn="auto">
              <a:spcBef>
                <a:spcPts val="1000"/>
              </a:spcBef>
              <a:spcAft>
                <a:spcPts val="0"/>
              </a:spcAft>
              <a:buClrTx/>
              <a:buSzTx/>
              <a:tabLst/>
              <a:defRPr/>
            </a:pPr>
            <a:r>
              <a:rPr lang="en-US" dirty="0">
                <a:solidFill>
                  <a:schemeClr val="bg1"/>
                </a:solidFill>
                <a:hlinkClick r:id="rId4">
                  <a:extLst>
                    <a:ext uri="{A12FA001-AC4F-418D-AE19-62706E023703}">
                      <ahyp:hlinkClr xmlns:ahyp="http://schemas.microsoft.com/office/drawing/2018/hyperlinkcolor" val="tx"/>
                    </a:ext>
                  </a:extLst>
                </a:hlinkClick>
              </a:rPr>
              <a:t>2 C.F.R. 200.214</a:t>
            </a:r>
            <a:br>
              <a:rPr lang="en-US" dirty="0">
                <a:solidFill>
                  <a:schemeClr val="bg1"/>
                </a:solidFill>
              </a:rPr>
            </a:br>
            <a:r>
              <a:rPr lang="en-US" dirty="0">
                <a:solidFill>
                  <a:schemeClr val="bg1"/>
                </a:solidFill>
              </a:rPr>
              <a:t>Suspension and Debarment</a:t>
            </a:r>
          </a:p>
        </p:txBody>
      </p:sp>
      <p:sp>
        <p:nvSpPr>
          <p:cNvPr id="16" name="TextBox 15">
            <a:extLst>
              <a:ext uri="{FF2B5EF4-FFF2-40B4-BE49-F238E27FC236}">
                <a16:creationId xmlns:a16="http://schemas.microsoft.com/office/drawing/2014/main" id="{E9F7CC5B-C1EB-D86F-1620-45256E883B7B}"/>
              </a:ext>
            </a:extLst>
          </p:cNvPr>
          <p:cNvSpPr txBox="1"/>
          <p:nvPr/>
        </p:nvSpPr>
        <p:spPr>
          <a:xfrm>
            <a:off x="6096000" y="1950315"/>
            <a:ext cx="5491654" cy="657954"/>
          </a:xfrm>
          <a:prstGeom prst="rect">
            <a:avLst/>
          </a:prstGeom>
          <a:solidFill>
            <a:schemeClr val="accent3"/>
          </a:solidFill>
          <a:ln>
            <a:solidFill>
              <a:schemeClr val="accent3"/>
            </a:solidFill>
          </a:ln>
        </p:spPr>
        <p:txBody>
          <a:bodyPr wrap="square" anchor="ctr">
            <a:noAutofit/>
          </a:bodyPr>
          <a:lstStyle/>
          <a:p>
            <a:pPr marR="0" lvl="0" algn="ctr" fontAlgn="auto">
              <a:lnSpc>
                <a:spcPct val="150000"/>
              </a:lnSpc>
              <a:spcBef>
                <a:spcPts val="1000"/>
              </a:spcBef>
              <a:spcAft>
                <a:spcPts val="0"/>
              </a:spcAft>
              <a:buClrTx/>
              <a:buSzTx/>
              <a:tabLst/>
              <a:defRPr/>
            </a:pPr>
            <a:r>
              <a:rPr lang="en-US" dirty="0">
                <a:solidFill>
                  <a:schemeClr val="bg1"/>
                </a:solidFill>
              </a:rPr>
              <a:t>Secretary of State Business Registration</a:t>
            </a:r>
          </a:p>
        </p:txBody>
      </p:sp>
      <p:sp>
        <p:nvSpPr>
          <p:cNvPr id="2" name="TextBox 1">
            <a:extLst>
              <a:ext uri="{FF2B5EF4-FFF2-40B4-BE49-F238E27FC236}">
                <a16:creationId xmlns:a16="http://schemas.microsoft.com/office/drawing/2014/main" id="{7E23C9BD-917F-6545-C734-2981B020263F}"/>
              </a:ext>
            </a:extLst>
          </p:cNvPr>
          <p:cNvSpPr txBox="1"/>
          <p:nvPr/>
        </p:nvSpPr>
        <p:spPr>
          <a:xfrm>
            <a:off x="604341" y="2690357"/>
            <a:ext cx="5125250" cy="3267561"/>
          </a:xfrm>
          <a:prstGeom prst="rect">
            <a:avLst/>
          </a:prstGeom>
          <a:noFill/>
        </p:spPr>
        <p:txBody>
          <a:bodyPr wrap="square" rtlCol="0">
            <a:spAutoFit/>
          </a:bodyPr>
          <a:lstStyle/>
          <a:p>
            <a:pPr marL="285750" marR="0" lvl="0" indent="-285750" fontAlgn="base">
              <a:spcBef>
                <a:spcPts val="1000"/>
              </a:spcBef>
              <a:spcAft>
                <a:spcPts val="0"/>
              </a:spcAft>
              <a:buClrTx/>
              <a:buSzTx/>
              <a:buFont typeface="Arial" panose="020B0604020202020204" pitchFamily="34" charset="0"/>
              <a:buChar char="•"/>
              <a:tabLst/>
              <a:defRPr/>
            </a:pPr>
            <a:r>
              <a:rPr lang="en-US" spc="100" dirty="0">
                <a:solidFill>
                  <a:schemeClr val="accent3">
                    <a:lumMod val="75000"/>
                  </a:schemeClr>
                </a:solidFill>
                <a:latin typeface="HelveticaNeueLT Std" panose="020B0604020202020204" pitchFamily="34" charset="0"/>
              </a:rPr>
              <a:t>Subrecipients are subject to the non-procurement debarment and suspension regulations implementing Executive Orders 12549 and 12689, 2 CFR part 180</a:t>
            </a:r>
          </a:p>
          <a:p>
            <a:pPr marL="285750" marR="0" lvl="0" indent="-285750" fontAlgn="base">
              <a:spcBef>
                <a:spcPts val="1000"/>
              </a:spcBef>
              <a:spcAft>
                <a:spcPts val="0"/>
              </a:spcAft>
              <a:buClrTx/>
              <a:buSzTx/>
              <a:buFont typeface="Arial" panose="020B0604020202020204" pitchFamily="34" charset="0"/>
              <a:buChar char="•"/>
              <a:tabLst/>
              <a:defRPr/>
            </a:pPr>
            <a:r>
              <a:rPr lang="en-US" b="1" spc="100" dirty="0">
                <a:solidFill>
                  <a:schemeClr val="accent3">
                    <a:lumMod val="75000"/>
                  </a:schemeClr>
                </a:solidFill>
                <a:latin typeface="HelveticaNeueLT Std" panose="020B0604020202020204" pitchFamily="34" charset="0"/>
                <a:hlinkClick r:id="rId5">
                  <a:extLst>
                    <a:ext uri="{A12FA001-AC4F-418D-AE19-62706E023703}">
                      <ahyp:hlinkClr xmlns:ahyp="http://schemas.microsoft.com/office/drawing/2018/hyperlinkcolor" val="tx"/>
                    </a:ext>
                  </a:extLst>
                </a:hlinkClick>
              </a:rPr>
              <a:t>2 CFE part 180</a:t>
            </a:r>
            <a:r>
              <a:rPr lang="en-US" spc="100" dirty="0">
                <a:solidFill>
                  <a:schemeClr val="accent3">
                    <a:lumMod val="75000"/>
                  </a:schemeClr>
                </a:solidFill>
                <a:latin typeface="HelveticaNeueLT Std" panose="020B0604020202020204" pitchFamily="34" charset="0"/>
              </a:rPr>
              <a:t>: restrict awards, subawards, and contracts with certain parties that are debarred, suspended, or otherwise excluded from or ineligible for participation in Federal assistance programs or activities</a:t>
            </a:r>
          </a:p>
        </p:txBody>
      </p:sp>
      <p:sp>
        <p:nvSpPr>
          <p:cNvPr id="12" name="TextBox 11">
            <a:extLst>
              <a:ext uri="{FF2B5EF4-FFF2-40B4-BE49-F238E27FC236}">
                <a16:creationId xmlns:a16="http://schemas.microsoft.com/office/drawing/2014/main" id="{982A2CE0-9E9F-5978-4335-25DA576FEC73}"/>
              </a:ext>
            </a:extLst>
          </p:cNvPr>
          <p:cNvSpPr txBox="1"/>
          <p:nvPr/>
        </p:nvSpPr>
        <p:spPr>
          <a:xfrm>
            <a:off x="6090952" y="2646590"/>
            <a:ext cx="5728154" cy="3949799"/>
          </a:xfrm>
          <a:prstGeom prst="rect">
            <a:avLst/>
          </a:prstGeom>
          <a:noFill/>
        </p:spPr>
        <p:txBody>
          <a:bodyPr wrap="square" rtlCol="0">
            <a:spAutoFit/>
          </a:bodyPr>
          <a:lstStyle/>
          <a:p>
            <a:pPr marL="285750" indent="-285750" fontAlgn="base">
              <a:spcBef>
                <a:spcPts val="1000"/>
              </a:spcBef>
              <a:buFont typeface="Arial" panose="020B0604020202020204" pitchFamily="34" charset="0"/>
              <a:buChar char="•"/>
              <a:defRPr/>
            </a:pPr>
            <a:r>
              <a:rPr lang="en-US" b="1" spc="100" dirty="0">
                <a:solidFill>
                  <a:schemeClr val="accent3">
                    <a:lumMod val="75000"/>
                  </a:schemeClr>
                </a:solidFill>
                <a:latin typeface="HelveticaNeueLT Std" panose="020B0604020202020204" pitchFamily="34" charset="0"/>
              </a:rPr>
              <a:t>Any business </a:t>
            </a:r>
            <a:r>
              <a:rPr lang="en-US" spc="100" dirty="0">
                <a:solidFill>
                  <a:schemeClr val="accent3">
                    <a:lumMod val="75000"/>
                  </a:schemeClr>
                </a:solidFill>
                <a:latin typeface="HelveticaNeueLT Std" panose="020B0604020202020204" pitchFamily="34" charset="0"/>
              </a:rPr>
              <a:t>intending to transact business in Montana must register with the Secretary of State</a:t>
            </a:r>
          </a:p>
          <a:p>
            <a:pPr marL="285750" indent="-285750" fontAlgn="base">
              <a:spcBef>
                <a:spcPts val="1000"/>
              </a:spcBef>
              <a:buFont typeface="Arial" panose="020B0604020202020204" pitchFamily="34" charset="0"/>
              <a:buChar char="•"/>
              <a:defRPr/>
            </a:pPr>
            <a:r>
              <a:rPr lang="en-US" spc="100" dirty="0">
                <a:solidFill>
                  <a:schemeClr val="accent3">
                    <a:lumMod val="75000"/>
                  </a:schemeClr>
                </a:solidFill>
                <a:latin typeface="HelveticaNeueLT Std" panose="020B0604020202020204" pitchFamily="34" charset="0"/>
              </a:rPr>
              <a:t>Businesses that are incorporated in another state or country, but which are conducting activity in Montana, must determine whether they are transacting business in Montana in accordance with the laws of the State of Montana</a:t>
            </a:r>
          </a:p>
          <a:p>
            <a:pPr marL="285750" indent="-285750" fontAlgn="base">
              <a:spcBef>
                <a:spcPts val="1000"/>
              </a:spcBef>
              <a:buFont typeface="Arial" panose="020B0604020202020204" pitchFamily="34" charset="0"/>
              <a:buChar char="•"/>
              <a:defRPr/>
            </a:pPr>
            <a:r>
              <a:rPr lang="en-US" spc="100" dirty="0">
                <a:solidFill>
                  <a:schemeClr val="accent3">
                    <a:lumMod val="75000"/>
                  </a:schemeClr>
                </a:solidFill>
                <a:latin typeface="HelveticaNeueLT Std" panose="020B0604020202020204" pitchFamily="34" charset="0"/>
              </a:rPr>
              <a:t>Out of state business must obtain a certificate of authority from the Secretary of State to demonstrate they are in good standing in Montana</a:t>
            </a:r>
          </a:p>
        </p:txBody>
      </p:sp>
    </p:spTree>
    <p:extLst>
      <p:ext uri="{BB962C8B-B14F-4D97-AF65-F5344CB8AC3E}">
        <p14:creationId xmlns:p14="http://schemas.microsoft.com/office/powerpoint/2010/main" val="1291548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27</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SAM.gov Registration</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0" y="4157180"/>
            <a:ext cx="10747839" cy="2209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b="1" spc="100" dirty="0">
                <a:solidFill>
                  <a:schemeClr val="tx1"/>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Click here</a:t>
            </a:r>
            <a:r>
              <a:rPr lang="en-US" sz="1800" b="1" spc="100" dirty="0">
                <a:solidFill>
                  <a:schemeClr val="tx1"/>
                </a:solidFill>
                <a:latin typeface="HelveticaNeueLT Std" panose="020B0604020202020204" pitchFamily="34" charset="0"/>
              </a:rPr>
              <a:t> to register on SAM.gov</a:t>
            </a:r>
            <a:endParaRPr lang="en-US" sz="1800" spc="100" dirty="0">
              <a:solidFill>
                <a:schemeClr val="accent3">
                  <a:lumMod val="75000"/>
                </a:schemeClr>
              </a:solidFill>
              <a:latin typeface="HelveticaNeueLT Std" panose="020B0604020202020204" pitchFamily="34" charset="0"/>
            </a:endParaRP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You must register for a SAM.gov account. As part of your registration, you will obtain a 12-digit Unique Entity Identifier (UEI). Keep track of this number.</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Note: This step can take some time - plan ahead. The website says it takes 10 business days, but it can take up to several weeks. Start early!</a:t>
            </a:r>
          </a:p>
          <a:p>
            <a:pPr fontAlgn="base">
              <a:lnSpc>
                <a:spcPct val="100000"/>
              </a:lnSpc>
            </a:pPr>
            <a:endParaRPr lang="en-US" sz="1400" spc="100" dirty="0">
              <a:solidFill>
                <a:schemeClr val="accent3">
                  <a:lumMod val="75000"/>
                </a:schemeClr>
              </a:solidFill>
              <a:latin typeface="HelveticaNeueLT Std" panose="020B0604020202020204" pitchFamily="34" charset="0"/>
            </a:endParaRPr>
          </a:p>
        </p:txBody>
      </p:sp>
      <p:pic>
        <p:nvPicPr>
          <p:cNvPr id="2" name="Picture 1" descr="A screenshot of SAM.GOV webpage showing a web page for registration and the Unique Entity ID">
            <a:extLst>
              <a:ext uri="{FF2B5EF4-FFF2-40B4-BE49-F238E27FC236}">
                <a16:creationId xmlns:a16="http://schemas.microsoft.com/office/drawing/2014/main" id="{3EE68BDC-F97A-4950-5335-901F99B4C23F}"/>
              </a:ext>
            </a:extLst>
          </p:cNvPr>
          <p:cNvPicPr>
            <a:picLocks noChangeAspect="1"/>
          </p:cNvPicPr>
          <p:nvPr/>
        </p:nvPicPr>
        <p:blipFill>
          <a:blip r:embed="rId4"/>
          <a:stretch>
            <a:fillRect/>
          </a:stretch>
        </p:blipFill>
        <p:spPr>
          <a:xfrm>
            <a:off x="604340" y="1919571"/>
            <a:ext cx="10983316" cy="1889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8589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28</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SAM.gov Registration</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649898"/>
            <a:ext cx="10983316" cy="3717232"/>
          </a:xfrm>
          <a:prstGeom prst="rect">
            <a:avLst/>
          </a:prstGeom>
        </p:spPr>
        <p:txBody>
          <a:bodyPr numCol="2" spcCol="27432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b="1" spc="100" dirty="0">
                <a:solidFill>
                  <a:schemeClr val="tx1"/>
                </a:solidFill>
                <a:latin typeface="HelveticaNeueLT Std" panose="020B0604020202020204" pitchFamily="34" charset="0"/>
              </a:rPr>
              <a:t>Already Registered?</a:t>
            </a:r>
          </a:p>
          <a:p>
            <a:pPr fontAlgn="base">
              <a:lnSpc>
                <a:spcPct val="100000"/>
              </a:lnSpc>
            </a:pPr>
            <a:r>
              <a:rPr lang="en-US" sz="1600" spc="100" dirty="0">
                <a:solidFill>
                  <a:schemeClr val="accent3">
                    <a:lumMod val="75000"/>
                  </a:schemeClr>
                </a:solidFill>
                <a:latin typeface="HelveticaNeueLT Std" panose="020B0604020202020204" pitchFamily="34" charset="0"/>
              </a:rPr>
              <a:t>If you are already registered with SAM.gov, confirm your registration status is Active. Revisit the registration annually to maintain good standing. </a:t>
            </a:r>
          </a:p>
          <a:p>
            <a:pPr fontAlgn="base">
              <a:lnSpc>
                <a:spcPct val="100000"/>
              </a:lnSpc>
            </a:pPr>
            <a:r>
              <a:rPr lang="en-US" sz="1800" b="1" spc="100" dirty="0">
                <a:solidFill>
                  <a:schemeClr val="tx1"/>
                </a:solidFill>
                <a:latin typeface="HelveticaNeueLT Std" panose="020B0604020202020204" pitchFamily="34" charset="0"/>
              </a:rPr>
              <a:t>Excluded, Suspended or Debarred Status</a:t>
            </a:r>
          </a:p>
          <a:p>
            <a:pPr fontAlgn="base">
              <a:lnSpc>
                <a:spcPct val="100000"/>
              </a:lnSpc>
            </a:pPr>
            <a:r>
              <a:rPr lang="en-US" sz="1600" spc="100" dirty="0">
                <a:solidFill>
                  <a:schemeClr val="accent3">
                    <a:lumMod val="75000"/>
                  </a:schemeClr>
                </a:solidFill>
                <a:latin typeface="HelveticaNeueLT Std" panose="020B0604020202020204" pitchFamily="34" charset="0"/>
              </a:rPr>
              <a:t>If your organization status is noted as excluded (also referred to as suspensions or debarments), contact the Department immediately. Per 2 CFR 180, your organization may be excluded from receiving federal contracts, certain subcontracts, and certain types of federal financial and non-financial assistance and benefits.</a:t>
            </a:r>
          </a:p>
          <a:p>
            <a:pPr fontAlgn="base">
              <a:lnSpc>
                <a:spcPct val="100000"/>
              </a:lnSpc>
            </a:pPr>
            <a:endParaRPr lang="en-US" sz="1800" b="1" spc="100" dirty="0">
              <a:solidFill>
                <a:schemeClr val="tx1"/>
              </a:solidFill>
              <a:latin typeface="HelveticaNeueLT Std" panose="020B0604020202020204" pitchFamily="34" charset="0"/>
            </a:endParaRPr>
          </a:p>
          <a:p>
            <a:pPr fontAlgn="base">
              <a:lnSpc>
                <a:spcPct val="100000"/>
              </a:lnSpc>
            </a:pPr>
            <a:endParaRPr lang="en-US" sz="1800" b="1" spc="100" dirty="0">
              <a:solidFill>
                <a:schemeClr val="tx1"/>
              </a:solidFill>
              <a:latin typeface="HelveticaNeueLT Std" panose="020B0604020202020204" pitchFamily="34" charset="0"/>
            </a:endParaRPr>
          </a:p>
          <a:p>
            <a:pPr fontAlgn="base">
              <a:lnSpc>
                <a:spcPct val="100000"/>
              </a:lnSpc>
            </a:pPr>
            <a:endParaRPr lang="en-US" sz="1800" b="1" spc="100" dirty="0">
              <a:solidFill>
                <a:schemeClr val="tx1"/>
              </a:solidFill>
              <a:latin typeface="HelveticaNeueLT Std" panose="020B0604020202020204" pitchFamily="34" charset="0"/>
            </a:endParaRPr>
          </a:p>
          <a:p>
            <a:pPr fontAlgn="base">
              <a:lnSpc>
                <a:spcPct val="100000"/>
              </a:lnSpc>
            </a:pPr>
            <a:r>
              <a:rPr lang="en-US" sz="1800" b="1" spc="100" dirty="0">
                <a:solidFill>
                  <a:schemeClr val="tx1"/>
                </a:solidFill>
                <a:latin typeface="HelveticaNeueLT Std" panose="020B0604020202020204" pitchFamily="34" charset="0"/>
              </a:rPr>
              <a:t>SAM.gov Registration</a:t>
            </a:r>
          </a:p>
          <a:p>
            <a:pPr fontAlgn="base">
              <a:lnSpc>
                <a:spcPct val="100000"/>
              </a:lnSpc>
            </a:pPr>
            <a:r>
              <a:rPr lang="en-US" sz="1600" spc="100" dirty="0">
                <a:solidFill>
                  <a:schemeClr val="accent3">
                    <a:lumMod val="75000"/>
                  </a:schemeClr>
                </a:solidFill>
                <a:latin typeface="HelveticaNeueLT Std" panose="020B0604020202020204" pitchFamily="34" charset="0"/>
              </a:rPr>
              <a:t>The following information will be needed for registration:</a:t>
            </a:r>
          </a:p>
          <a:p>
            <a:pPr marL="285750" indent="-285750" fontAlgn="base">
              <a:lnSpc>
                <a:spcPct val="100000"/>
              </a:lnSpc>
              <a:spcBef>
                <a:spcPts val="600"/>
              </a:spcBef>
              <a:buFont typeface="Arial" panose="020B0604020202020204" pitchFamily="34" charset="0"/>
              <a:buChar char="•"/>
            </a:pPr>
            <a:r>
              <a:rPr lang="en-US" sz="1600" spc="100" dirty="0">
                <a:solidFill>
                  <a:schemeClr val="accent3">
                    <a:lumMod val="75000"/>
                  </a:schemeClr>
                </a:solidFill>
                <a:latin typeface="HelveticaNeueLT Std" panose="020B0604020202020204" pitchFamily="34" charset="0"/>
              </a:rPr>
              <a:t>Federal EIN (i.e., TIN, Tax Identification Number)</a:t>
            </a:r>
          </a:p>
          <a:p>
            <a:pPr marL="285750" indent="-285750" fontAlgn="base">
              <a:lnSpc>
                <a:spcPct val="100000"/>
              </a:lnSpc>
              <a:spcBef>
                <a:spcPts val="600"/>
              </a:spcBef>
              <a:buFont typeface="Arial" panose="020B0604020202020204" pitchFamily="34" charset="0"/>
              <a:buChar char="•"/>
            </a:pPr>
            <a:r>
              <a:rPr lang="en-US" sz="1600" spc="100" dirty="0">
                <a:solidFill>
                  <a:schemeClr val="accent3">
                    <a:lumMod val="75000"/>
                  </a:schemeClr>
                </a:solidFill>
                <a:latin typeface="HelveticaNeueLT Std" panose="020B0604020202020204" pitchFamily="34" charset="0"/>
              </a:rPr>
              <a:t>Review tax documents from the IRS (specifically the Form 1099) to find exact taxpayer name</a:t>
            </a:r>
          </a:p>
          <a:p>
            <a:pPr marL="285750" indent="-285750" fontAlgn="base">
              <a:lnSpc>
                <a:spcPct val="100000"/>
              </a:lnSpc>
              <a:spcBef>
                <a:spcPts val="600"/>
              </a:spcBef>
              <a:buFont typeface="Arial" panose="020B0604020202020204" pitchFamily="34" charset="0"/>
              <a:buChar char="•"/>
            </a:pPr>
            <a:r>
              <a:rPr lang="en-US" sz="1600" spc="100" dirty="0">
                <a:solidFill>
                  <a:schemeClr val="accent3">
                    <a:lumMod val="75000"/>
                  </a:schemeClr>
                </a:solidFill>
                <a:latin typeface="HelveticaNeueLT Std" panose="020B0604020202020204" pitchFamily="34" charset="0"/>
              </a:rPr>
              <a:t>Unique Entity Identifier (UEI) number (assigned during registration process, if needed)</a:t>
            </a:r>
          </a:p>
          <a:p>
            <a:pPr marL="285750" indent="-285750" fontAlgn="base">
              <a:lnSpc>
                <a:spcPct val="100000"/>
              </a:lnSpc>
              <a:spcBef>
                <a:spcPts val="600"/>
              </a:spcBef>
              <a:buFont typeface="Arial" panose="020B0604020202020204" pitchFamily="34" charset="0"/>
              <a:buChar char="•"/>
            </a:pPr>
            <a:r>
              <a:rPr lang="en-US" sz="1600" spc="100" dirty="0">
                <a:solidFill>
                  <a:schemeClr val="accent3">
                    <a:lumMod val="75000"/>
                  </a:schemeClr>
                </a:solidFill>
                <a:latin typeface="HelveticaNeueLT Std" panose="020B0604020202020204" pitchFamily="34" charset="0"/>
              </a:rPr>
              <a:t>Legal business name</a:t>
            </a:r>
          </a:p>
          <a:p>
            <a:pPr marL="285750" indent="-285750" fontAlgn="base">
              <a:lnSpc>
                <a:spcPct val="100000"/>
              </a:lnSpc>
              <a:spcBef>
                <a:spcPts val="600"/>
              </a:spcBef>
              <a:buFont typeface="Arial" panose="020B0604020202020204" pitchFamily="34" charset="0"/>
              <a:buChar char="•"/>
            </a:pPr>
            <a:r>
              <a:rPr lang="en-US" sz="1600" spc="100" dirty="0">
                <a:solidFill>
                  <a:schemeClr val="accent3">
                    <a:lumMod val="75000"/>
                  </a:schemeClr>
                </a:solidFill>
                <a:latin typeface="HelveticaNeueLT Std" panose="020B0604020202020204" pitchFamily="34" charset="0"/>
              </a:rPr>
              <a:t>Business Address</a:t>
            </a:r>
          </a:p>
          <a:p>
            <a:pPr marL="285750" indent="-285750" fontAlgn="base">
              <a:lnSpc>
                <a:spcPct val="100000"/>
              </a:lnSpc>
              <a:spcBef>
                <a:spcPts val="600"/>
              </a:spcBef>
              <a:buFont typeface="Arial" panose="020B0604020202020204" pitchFamily="34" charset="0"/>
              <a:buChar char="•"/>
            </a:pPr>
            <a:r>
              <a:rPr lang="en-US" sz="1600" spc="100" dirty="0">
                <a:solidFill>
                  <a:schemeClr val="accent3">
                    <a:lumMod val="75000"/>
                  </a:schemeClr>
                </a:solidFill>
                <a:latin typeface="HelveticaNeueLT Std" panose="020B0604020202020204" pitchFamily="34" charset="0"/>
              </a:rPr>
              <a:t>Bank routing number, account number, and account type are needed to set up the electronic funds transfer</a:t>
            </a:r>
          </a:p>
          <a:p>
            <a:pPr fontAlgn="base">
              <a:lnSpc>
                <a:spcPct val="100000"/>
              </a:lnSpc>
            </a:pPr>
            <a:endParaRPr lang="en-US" sz="1800" spc="100" dirty="0">
              <a:solidFill>
                <a:schemeClr val="accent3">
                  <a:lumMod val="75000"/>
                </a:schemeClr>
              </a:solidFill>
              <a:latin typeface="HelveticaNeueLT Std" panose="020B0604020202020204" pitchFamily="34" charset="0"/>
            </a:endParaRPr>
          </a:p>
          <a:p>
            <a:pPr fontAlgn="base">
              <a:lnSpc>
                <a:spcPct val="100000"/>
              </a:lnSpc>
            </a:pPr>
            <a:endParaRPr lang="en-US" sz="1400" spc="100" dirty="0">
              <a:solidFill>
                <a:schemeClr val="accent3">
                  <a:lumMod val="75000"/>
                </a:schemeClr>
              </a:solidFill>
              <a:latin typeface="HelveticaNeueLT Std" panose="020B0604020202020204" pitchFamily="34" charset="0"/>
            </a:endParaRPr>
          </a:p>
        </p:txBody>
      </p:sp>
    </p:spTree>
    <p:extLst>
      <p:ext uri="{BB962C8B-B14F-4D97-AF65-F5344CB8AC3E}">
        <p14:creationId xmlns:p14="http://schemas.microsoft.com/office/powerpoint/2010/main" val="582733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29</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SAM.gov Registration</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446332"/>
            <a:ext cx="5852023" cy="371874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b="1" spc="100" dirty="0">
                <a:solidFill>
                  <a:schemeClr val="tx1"/>
                </a:solidFill>
                <a:latin typeface="HelveticaNeueLT Std" panose="020B0604020202020204" pitchFamily="34" charset="0"/>
              </a:rPr>
              <a:t>Unique Entity Identifier</a:t>
            </a:r>
          </a:p>
          <a:p>
            <a:pPr fontAlgn="base">
              <a:lnSpc>
                <a:spcPct val="100000"/>
              </a:lnSpc>
            </a:pPr>
            <a:r>
              <a:rPr lang="en-US" sz="1400" spc="100" dirty="0">
                <a:solidFill>
                  <a:schemeClr val="accent3">
                    <a:lumMod val="75000"/>
                  </a:schemeClr>
                </a:solidFill>
                <a:latin typeface="HelveticaNeueLT Std" panose="020B0604020202020204" pitchFamily="34" charset="0"/>
              </a:rPr>
              <a:t>Select your purpose for registration as, “Financial Assistance Awards,” and indicate if you are registering a Government Entity.</a:t>
            </a:r>
          </a:p>
          <a:p>
            <a:pPr fontAlgn="base">
              <a:lnSpc>
                <a:spcPct val="100000"/>
              </a:lnSpc>
            </a:pPr>
            <a:r>
              <a:rPr lang="en-US" sz="1400" spc="100" dirty="0">
                <a:solidFill>
                  <a:schemeClr val="accent3">
                    <a:lumMod val="75000"/>
                  </a:schemeClr>
                </a:solidFill>
                <a:latin typeface="HelveticaNeueLT Std" panose="020B0604020202020204" pitchFamily="34" charset="0"/>
              </a:rPr>
              <a:t>Validate your Entity by entering the following information:</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Legal Business Name</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Physical Address (no P.O. boxes or virtual offices)</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Date of Incorporation</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State of Incorporation (U.S. entities only)</a:t>
            </a:r>
            <a:endParaRPr lang="en-US" sz="1600" spc="100" dirty="0">
              <a:solidFill>
                <a:schemeClr val="accent3">
                  <a:lumMod val="75000"/>
                </a:schemeClr>
              </a:solidFill>
              <a:latin typeface="HelveticaNeueLT Std" panose="020B0604020202020204" pitchFamily="34" charset="0"/>
            </a:endParaRPr>
          </a:p>
          <a:p>
            <a:pPr fontAlgn="base">
              <a:lnSpc>
                <a:spcPct val="100000"/>
              </a:lnSpc>
            </a:pPr>
            <a:r>
              <a:rPr lang="en-US" sz="1400" spc="100" dirty="0">
                <a:solidFill>
                  <a:schemeClr val="accent3">
                    <a:lumMod val="75000"/>
                  </a:schemeClr>
                </a:solidFill>
                <a:latin typeface="HelveticaNeueLT Std" panose="020B0604020202020204" pitchFamily="34" charset="0"/>
              </a:rPr>
              <a:t>Your organization name and address will be validated by SAM.gov. If SAM.gov cannot automatically validate your organization, the system may request you provide an official document, such as Certified Articles of Incorporation.</a:t>
            </a:r>
          </a:p>
          <a:p>
            <a:pPr fontAlgn="base">
              <a:lnSpc>
                <a:spcPct val="100000"/>
              </a:lnSpc>
            </a:pPr>
            <a:r>
              <a:rPr lang="en-US" sz="1400" spc="100" dirty="0">
                <a:solidFill>
                  <a:schemeClr val="accent3">
                    <a:lumMod val="75000"/>
                  </a:schemeClr>
                </a:solidFill>
                <a:latin typeface="HelveticaNeueLT Std" panose="020B0604020202020204" pitchFamily="34" charset="0"/>
              </a:rPr>
              <a:t>You will also select whether you want your organization to be visible in public search results. For Pre-Qualification, your SAM.gov account must be set to public until after you are registered in the GATA Grantee Portal.</a:t>
            </a:r>
          </a:p>
          <a:p>
            <a:pPr fontAlgn="base">
              <a:lnSpc>
                <a:spcPct val="100000"/>
              </a:lnSpc>
            </a:pPr>
            <a:endParaRPr lang="en-US" sz="1600" spc="100" dirty="0">
              <a:solidFill>
                <a:schemeClr val="accent3">
                  <a:lumMod val="75000"/>
                </a:schemeClr>
              </a:solidFill>
              <a:latin typeface="HelveticaNeueLT Std" panose="020B0604020202020204" pitchFamily="34" charset="0"/>
            </a:endParaRPr>
          </a:p>
          <a:p>
            <a:pPr fontAlgn="base">
              <a:lnSpc>
                <a:spcPct val="100000"/>
              </a:lnSpc>
            </a:pPr>
            <a:endParaRPr lang="en-US" sz="1400" spc="100" dirty="0">
              <a:solidFill>
                <a:schemeClr val="accent3">
                  <a:lumMod val="75000"/>
                </a:schemeClr>
              </a:solidFill>
              <a:latin typeface="HelveticaNeueLT Std" panose="020B0604020202020204" pitchFamily="34" charset="0"/>
            </a:endParaRPr>
          </a:p>
        </p:txBody>
      </p:sp>
      <p:pic>
        <p:nvPicPr>
          <p:cNvPr id="3" name="Picture 2" descr="Screen capture of SAM.gov website page where organization name and address are entered to be validated.">
            <a:extLst>
              <a:ext uri="{FF2B5EF4-FFF2-40B4-BE49-F238E27FC236}">
                <a16:creationId xmlns:a16="http://schemas.microsoft.com/office/drawing/2014/main" id="{D4AEEEBA-E415-17D7-2E50-74DE00A6FCD2}"/>
              </a:ext>
            </a:extLst>
          </p:cNvPr>
          <p:cNvPicPr>
            <a:picLocks noChangeAspect="1"/>
          </p:cNvPicPr>
          <p:nvPr/>
        </p:nvPicPr>
        <p:blipFill>
          <a:blip r:embed="rId4"/>
          <a:stretch>
            <a:fillRect/>
          </a:stretch>
        </p:blipFill>
        <p:spPr>
          <a:xfrm>
            <a:off x="6456365" y="1692921"/>
            <a:ext cx="5131293" cy="2824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mage with two bullet points related to registering for financial assistance awards. Graphic of hand holding money bag included that can be found on the SAM.gov registration.">
            <a:extLst>
              <a:ext uri="{FF2B5EF4-FFF2-40B4-BE49-F238E27FC236}">
                <a16:creationId xmlns:a16="http://schemas.microsoft.com/office/drawing/2014/main" id="{AE7886A5-1987-286D-DF76-E037D1FD0F2A}"/>
              </a:ext>
            </a:extLst>
          </p:cNvPr>
          <p:cNvPicPr>
            <a:picLocks noChangeAspect="1"/>
          </p:cNvPicPr>
          <p:nvPr/>
        </p:nvPicPr>
        <p:blipFill>
          <a:blip r:embed="rId5"/>
          <a:stretch>
            <a:fillRect/>
          </a:stretch>
        </p:blipFill>
        <p:spPr>
          <a:xfrm>
            <a:off x="6456365" y="4644054"/>
            <a:ext cx="5131293" cy="1107608"/>
          </a:xfrm>
          <a:prstGeom prst="rect">
            <a:avLst/>
          </a:prstGeom>
        </p:spPr>
      </p:pic>
      <p:sp>
        <p:nvSpPr>
          <p:cNvPr id="12" name="TextBox 11">
            <a:extLst>
              <a:ext uri="{FF2B5EF4-FFF2-40B4-BE49-F238E27FC236}">
                <a16:creationId xmlns:a16="http://schemas.microsoft.com/office/drawing/2014/main" id="{3522425F-668A-C68F-0E73-A0C1135518DE}"/>
              </a:ext>
            </a:extLst>
          </p:cNvPr>
          <p:cNvSpPr txBox="1"/>
          <p:nvPr/>
        </p:nvSpPr>
        <p:spPr>
          <a:xfrm>
            <a:off x="6456365" y="5819767"/>
            <a:ext cx="5226554" cy="590931"/>
          </a:xfrm>
          <a:prstGeom prst="rect">
            <a:avLst/>
          </a:prstGeom>
          <a:noFill/>
        </p:spPr>
        <p:txBody>
          <a:bodyPr wrap="square">
            <a:spAutoFit/>
          </a:bodyPr>
          <a:lstStyle/>
          <a:p>
            <a:pPr fontAlgn="base">
              <a:lnSpc>
                <a:spcPct val="90000"/>
              </a:lnSpc>
              <a:spcBef>
                <a:spcPts val="1000"/>
              </a:spcBef>
            </a:pPr>
            <a:r>
              <a:rPr lang="en-US" dirty="0">
                <a:solidFill>
                  <a:srgbClr val="E74F3D"/>
                </a:solidFill>
              </a:rPr>
              <a:t>If your account is set to private, the system will not be able to sync your accounts.</a:t>
            </a:r>
          </a:p>
        </p:txBody>
      </p:sp>
    </p:spTree>
    <p:extLst>
      <p:ext uri="{BB962C8B-B14F-4D97-AF65-F5344CB8AC3E}">
        <p14:creationId xmlns:p14="http://schemas.microsoft.com/office/powerpoint/2010/main" val="162808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9177B4C4-7D99-4D91-A306-1688B4380E90}"/>
              </a:ext>
            </a:extLst>
          </p:cNvPr>
          <p:cNvSpPr>
            <a:spLocks noChangeAspect="1"/>
          </p:cNvSpPr>
          <p:nvPr/>
        </p:nvSpPr>
        <p:spPr>
          <a:xfrm>
            <a:off x="604342" y="1897199"/>
            <a:ext cx="1554480" cy="1124786"/>
          </a:xfrm>
          <a:prstGeom prst="homePlate">
            <a:avLst>
              <a:gd name="adj" fmla="val 22088"/>
            </a:avLst>
          </a:prstGeom>
          <a:solidFill>
            <a:schemeClr val="accent3"/>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b="1" dirty="0">
                <a:solidFill>
                  <a:srgbClr val="FFFFFF"/>
                </a:solidFill>
                <a:latin typeface="+mj-lt"/>
                <a:cs typeface="Arial" panose="020B0604020202020204" pitchFamily="34" charset="0"/>
              </a:rPr>
              <a:t>Grant Award Approved</a:t>
            </a:r>
          </a:p>
        </p:txBody>
      </p:sp>
      <p:sp>
        <p:nvSpPr>
          <p:cNvPr id="13" name="Arrow: Pentagon 12">
            <a:extLst>
              <a:ext uri="{FF2B5EF4-FFF2-40B4-BE49-F238E27FC236}">
                <a16:creationId xmlns:a16="http://schemas.microsoft.com/office/drawing/2014/main" id="{AA014521-71C7-44D6-81FD-51FF6EA88769}"/>
              </a:ext>
            </a:extLst>
          </p:cNvPr>
          <p:cNvSpPr>
            <a:spLocks noChangeAspect="1"/>
          </p:cNvSpPr>
          <p:nvPr/>
        </p:nvSpPr>
        <p:spPr>
          <a:xfrm>
            <a:off x="2220698" y="1895829"/>
            <a:ext cx="1561637" cy="1124786"/>
          </a:xfrm>
          <a:prstGeom prst="homePlate">
            <a:avLst>
              <a:gd name="adj" fmla="val 22088"/>
            </a:avLst>
          </a:prstGeom>
          <a:solidFill>
            <a:schemeClr val="accent3"/>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b="1" dirty="0">
                <a:solidFill>
                  <a:srgbClr val="FFFFFF"/>
                </a:solidFill>
                <a:latin typeface="+mj-lt"/>
                <a:cs typeface="Arial" panose="020B0604020202020204" pitchFamily="34" charset="0"/>
              </a:rPr>
              <a:t>Grant Agreement Signed</a:t>
            </a:r>
          </a:p>
        </p:txBody>
      </p:sp>
      <p:sp>
        <p:nvSpPr>
          <p:cNvPr id="14" name="Arrow: Pentagon 13">
            <a:extLst>
              <a:ext uri="{FF2B5EF4-FFF2-40B4-BE49-F238E27FC236}">
                <a16:creationId xmlns:a16="http://schemas.microsoft.com/office/drawing/2014/main" id="{590C8C18-DF91-4AD9-85B4-E4B4525AE420}"/>
              </a:ext>
            </a:extLst>
          </p:cNvPr>
          <p:cNvSpPr>
            <a:spLocks noChangeAspect="1"/>
          </p:cNvSpPr>
          <p:nvPr/>
        </p:nvSpPr>
        <p:spPr>
          <a:xfrm>
            <a:off x="3837056" y="1895829"/>
            <a:ext cx="1554480" cy="1124786"/>
          </a:xfrm>
          <a:prstGeom prst="homePlate">
            <a:avLst>
              <a:gd name="adj" fmla="val 22088"/>
            </a:avLst>
          </a:prstGeom>
          <a:solidFill>
            <a:schemeClr val="accent3"/>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b="1" dirty="0">
                <a:solidFill>
                  <a:srgbClr val="FFFFFF"/>
                </a:solidFill>
                <a:latin typeface="+mj-lt"/>
                <a:cs typeface="Arial" panose="020B0604020202020204" pitchFamily="34" charset="0"/>
              </a:rPr>
              <a:t>Pre-Development Activities</a:t>
            </a:r>
          </a:p>
        </p:txBody>
      </p:sp>
      <p:sp>
        <p:nvSpPr>
          <p:cNvPr id="15" name="Arrow: Pentagon 14">
            <a:extLst>
              <a:ext uri="{FF2B5EF4-FFF2-40B4-BE49-F238E27FC236}">
                <a16:creationId xmlns:a16="http://schemas.microsoft.com/office/drawing/2014/main" id="{976359B7-F294-41EC-AB76-76CC1362B9F5}"/>
              </a:ext>
            </a:extLst>
          </p:cNvPr>
          <p:cNvSpPr>
            <a:spLocks noChangeAspect="1"/>
          </p:cNvSpPr>
          <p:nvPr/>
        </p:nvSpPr>
        <p:spPr>
          <a:xfrm>
            <a:off x="5453413" y="1895829"/>
            <a:ext cx="1554480" cy="1124786"/>
          </a:xfrm>
          <a:prstGeom prst="homePlate">
            <a:avLst>
              <a:gd name="adj" fmla="val 22088"/>
            </a:avLst>
          </a:prstGeom>
          <a:solidFill>
            <a:schemeClr val="accent3"/>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b="1" dirty="0">
                <a:solidFill>
                  <a:srgbClr val="FFFFFF"/>
                </a:solidFill>
                <a:latin typeface="+mj-lt"/>
                <a:cs typeface="Arial" panose="020B0604020202020204" pitchFamily="34" charset="0"/>
              </a:rPr>
              <a:t>Network Build/Equipment Deployment</a:t>
            </a:r>
          </a:p>
        </p:txBody>
      </p:sp>
      <p:sp>
        <p:nvSpPr>
          <p:cNvPr id="16" name="Arrow: Pentagon 15">
            <a:extLst>
              <a:ext uri="{FF2B5EF4-FFF2-40B4-BE49-F238E27FC236}">
                <a16:creationId xmlns:a16="http://schemas.microsoft.com/office/drawing/2014/main" id="{C11D5761-0973-42F3-80DB-A0998E944D84}"/>
              </a:ext>
            </a:extLst>
          </p:cNvPr>
          <p:cNvSpPr>
            <a:spLocks noChangeAspect="1"/>
          </p:cNvSpPr>
          <p:nvPr/>
        </p:nvSpPr>
        <p:spPr>
          <a:xfrm>
            <a:off x="7069770" y="1895829"/>
            <a:ext cx="1554480" cy="1124786"/>
          </a:xfrm>
          <a:prstGeom prst="homePlate">
            <a:avLst>
              <a:gd name="adj" fmla="val 22088"/>
            </a:avLst>
          </a:prstGeom>
          <a:solidFill>
            <a:schemeClr val="accent3"/>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b="1" dirty="0">
                <a:solidFill>
                  <a:srgbClr val="FFFFFF"/>
                </a:solidFill>
                <a:latin typeface="+mj-lt"/>
                <a:cs typeface="Arial" panose="020B0604020202020204" pitchFamily="34" charset="0"/>
              </a:rPr>
              <a:t>Network Testing</a:t>
            </a:r>
          </a:p>
        </p:txBody>
      </p:sp>
      <p:sp>
        <p:nvSpPr>
          <p:cNvPr id="17" name="Arrow: Pentagon 16">
            <a:extLst>
              <a:ext uri="{FF2B5EF4-FFF2-40B4-BE49-F238E27FC236}">
                <a16:creationId xmlns:a16="http://schemas.microsoft.com/office/drawing/2014/main" id="{06AD3367-83BA-47B3-BCD8-C11D138C7FAE}"/>
              </a:ext>
            </a:extLst>
          </p:cNvPr>
          <p:cNvSpPr>
            <a:spLocks noChangeAspect="1"/>
          </p:cNvSpPr>
          <p:nvPr/>
        </p:nvSpPr>
        <p:spPr>
          <a:xfrm>
            <a:off x="8686127" y="1895802"/>
            <a:ext cx="1554480" cy="1124786"/>
          </a:xfrm>
          <a:prstGeom prst="homePlate">
            <a:avLst>
              <a:gd name="adj" fmla="val 22088"/>
            </a:avLst>
          </a:prstGeom>
          <a:solidFill>
            <a:schemeClr val="accent3"/>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b="1" dirty="0">
                <a:solidFill>
                  <a:srgbClr val="FFFFFF"/>
                </a:solidFill>
                <a:latin typeface="+mj-lt"/>
                <a:cs typeface="Arial" panose="020B0604020202020204" pitchFamily="34" charset="0"/>
              </a:rPr>
              <a:t>Closeout Request</a:t>
            </a:r>
          </a:p>
        </p:txBody>
      </p:sp>
      <p:sp>
        <p:nvSpPr>
          <p:cNvPr id="18" name="Arrow: Pentagon 17">
            <a:extLst>
              <a:ext uri="{FF2B5EF4-FFF2-40B4-BE49-F238E27FC236}">
                <a16:creationId xmlns:a16="http://schemas.microsoft.com/office/drawing/2014/main" id="{64B2925A-208E-4C3E-9690-92117C79731F}"/>
              </a:ext>
            </a:extLst>
          </p:cNvPr>
          <p:cNvSpPr>
            <a:spLocks noChangeAspect="1"/>
          </p:cNvSpPr>
          <p:nvPr/>
        </p:nvSpPr>
        <p:spPr>
          <a:xfrm>
            <a:off x="10302481" y="1895802"/>
            <a:ext cx="1554480" cy="1124786"/>
          </a:xfrm>
          <a:prstGeom prst="homePlate">
            <a:avLst>
              <a:gd name="adj" fmla="val 22088"/>
            </a:avLst>
          </a:prstGeom>
          <a:solidFill>
            <a:schemeClr val="accent3"/>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b="1" dirty="0">
                <a:solidFill>
                  <a:srgbClr val="FFFFFF"/>
                </a:solidFill>
                <a:latin typeface="+mj-lt"/>
                <a:cs typeface="Arial" panose="020B0604020202020204" pitchFamily="34" charset="0"/>
              </a:rPr>
              <a:t>Project Operations</a:t>
            </a:r>
          </a:p>
        </p:txBody>
      </p:sp>
      <p:sp>
        <p:nvSpPr>
          <p:cNvPr id="20" name="Rechteck 27">
            <a:extLst>
              <a:ext uri="{FF2B5EF4-FFF2-40B4-BE49-F238E27FC236}">
                <a16:creationId xmlns:a16="http://schemas.microsoft.com/office/drawing/2014/main" id="{75AC1516-2EDA-4580-BB26-3EE538FDD5C5}"/>
              </a:ext>
            </a:extLst>
          </p:cNvPr>
          <p:cNvSpPr/>
          <p:nvPr/>
        </p:nvSpPr>
        <p:spPr bwMode="gray">
          <a:xfrm>
            <a:off x="604342" y="5071360"/>
            <a:ext cx="11252619" cy="575430"/>
          </a:xfrm>
          <a:prstGeom prst="leftRightArrow">
            <a:avLst/>
          </a:prstGeom>
          <a:solidFill>
            <a:schemeClr val="accent3"/>
          </a:solidFill>
          <a:ln w="12700">
            <a:noFill/>
            <a:round/>
            <a:headEnd/>
            <a:tailEnd/>
          </a:ln>
        </p:spPr>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mj-lt"/>
                <a:ea typeface="+mn-ea"/>
                <a:cs typeface="+mn-cs"/>
              </a:rPr>
              <a:t>ConnectMT Required Reporting</a:t>
            </a:r>
          </a:p>
        </p:txBody>
      </p:sp>
      <p:sp>
        <p:nvSpPr>
          <p:cNvPr id="22" name="Star: 5 Points 21">
            <a:extLst>
              <a:ext uri="{FF2B5EF4-FFF2-40B4-BE49-F238E27FC236}">
                <a16:creationId xmlns:a16="http://schemas.microsoft.com/office/drawing/2014/main" id="{C21D7E1E-1AA5-4BBA-A7FC-A144309548F8}"/>
              </a:ext>
            </a:extLst>
          </p:cNvPr>
          <p:cNvSpPr/>
          <p:nvPr/>
        </p:nvSpPr>
        <p:spPr>
          <a:xfrm>
            <a:off x="1999664" y="1639942"/>
            <a:ext cx="221032" cy="198765"/>
          </a:xfrm>
          <a:prstGeom prst="star5">
            <a:avLst>
              <a:gd name="adj" fmla="val 29027"/>
              <a:gd name="hf" fmla="val 105146"/>
              <a:gd name="vf" fmla="val 110557"/>
            </a:avLst>
          </a:prstGeom>
          <a:solidFill>
            <a:schemeClr val="accent4"/>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899"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FA038D6-98EF-46E1-BE4E-959D7A1CE630}"/>
              </a:ext>
            </a:extLst>
          </p:cNvPr>
          <p:cNvSpPr txBox="1"/>
          <p:nvPr/>
        </p:nvSpPr>
        <p:spPr>
          <a:xfrm>
            <a:off x="2137572" y="1592035"/>
            <a:ext cx="1888908" cy="276999"/>
          </a:xfrm>
          <a:prstGeom prst="rect">
            <a:avLst/>
          </a:prstGeom>
          <a:noFill/>
        </p:spPr>
        <p:txBody>
          <a:bodyPr wrap="square" rtlCol="0">
            <a:spAutoFit/>
          </a:bodyPr>
          <a:lstStyle/>
          <a:p>
            <a:r>
              <a:rPr lang="en-US" sz="1200" dirty="0">
                <a:solidFill>
                  <a:schemeClr val="accent4"/>
                </a:solidFill>
                <a:cs typeface="Arial" panose="020B0604020202020204" pitchFamily="34" charset="0"/>
              </a:rPr>
              <a:t>YOU ARE HERE</a:t>
            </a:r>
          </a:p>
        </p:txBody>
      </p:sp>
      <p:sp>
        <p:nvSpPr>
          <p:cNvPr id="9" name="Footer Placeholder 3">
            <a:extLst>
              <a:ext uri="{FF2B5EF4-FFF2-40B4-BE49-F238E27FC236}">
                <a16:creationId xmlns:a16="http://schemas.microsoft.com/office/drawing/2014/main" id="{8E23CDBF-D0D5-CF37-A625-AC1F878C8D84}"/>
              </a:ext>
            </a:extLst>
          </p:cNvPr>
          <p:cNvSpPr txBox="1">
            <a:spLocks/>
          </p:cNvSpPr>
          <p:nvPr/>
        </p:nvSpPr>
        <p:spPr>
          <a:xfrm>
            <a:off x="609394" y="6366608"/>
            <a:ext cx="7321550" cy="2611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panose="020B0604020202020204" pitchFamily="34" charset="0"/>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p>
        </p:txBody>
      </p:sp>
      <p:sp>
        <p:nvSpPr>
          <p:cNvPr id="10" name="Slide Number Placeholder 4">
            <a:extLst>
              <a:ext uri="{FF2B5EF4-FFF2-40B4-BE49-F238E27FC236}">
                <a16:creationId xmlns:a16="http://schemas.microsoft.com/office/drawing/2014/main" id="{508CC517-BCE3-4B75-04B4-E32BADAF008E}"/>
              </a:ext>
            </a:extLst>
          </p:cNvPr>
          <p:cNvSpPr txBox="1">
            <a:spLocks/>
          </p:cNvSpPr>
          <p:nvPr/>
        </p:nvSpPr>
        <p:spPr>
          <a:xfrm>
            <a:off x="11592710" y="6388911"/>
            <a:ext cx="599290" cy="226978"/>
          </a:xfrm>
          <a:prstGeom prst="rect">
            <a:avLst/>
          </a:prstGeom>
          <a:solidFill>
            <a:schemeClr val="tx1"/>
          </a:solidFill>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smtClean="0">
                <a:solidFill>
                  <a:schemeClr val="bg1"/>
                </a:solidFill>
                <a:latin typeface="HelveticaNeueLT Std" panose="020B0604020202020204" pitchFamily="34" charset="0"/>
              </a:rPr>
              <a:pPr algn="ctr"/>
              <a:t>3</a:t>
            </a:fld>
            <a:endParaRPr lang="en-US" sz="1050" cap="all" spc="100" dirty="0">
              <a:solidFill>
                <a:schemeClr val="bg1"/>
              </a:solidFill>
              <a:latin typeface="HelveticaNeueLT Std" panose="020B0604020202020204" pitchFamily="34" charset="0"/>
            </a:endParaRPr>
          </a:p>
        </p:txBody>
      </p:sp>
      <p:pic>
        <p:nvPicPr>
          <p:cNvPr id="11" name="Picture 10">
            <a:extLst>
              <a:ext uri="{FF2B5EF4-FFF2-40B4-BE49-F238E27FC236}">
                <a16:creationId xmlns:a16="http://schemas.microsoft.com/office/drawing/2014/main" id="{5DF449CA-4B5E-78B7-24BB-112B5865D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25" name="Title 1">
            <a:extLst>
              <a:ext uri="{FF2B5EF4-FFF2-40B4-BE49-F238E27FC236}">
                <a16:creationId xmlns:a16="http://schemas.microsoft.com/office/drawing/2014/main" id="{3E5A9CE0-B48C-83F1-6E32-F717CA7F18A4}"/>
              </a:ext>
            </a:extLst>
          </p:cNvPr>
          <p:cNvSpPr txBox="1">
            <a:spLocks/>
          </p:cNvSpPr>
          <p:nvPr/>
        </p:nvSpPr>
        <p:spPr>
          <a:xfrm>
            <a:off x="503378" y="770467"/>
            <a:ext cx="10515600" cy="60776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r>
              <a:rPr lang="en-US" dirty="0">
                <a:solidFill>
                  <a:srgbClr val="002060"/>
                </a:solidFill>
                <a:latin typeface="HelveticaNeueLT Std" panose="020B0604020202020204" pitchFamily="34" charset="0"/>
              </a:rPr>
              <a:t>OVERVIEW</a:t>
            </a:r>
          </a:p>
        </p:txBody>
      </p:sp>
      <p:cxnSp>
        <p:nvCxnSpPr>
          <p:cNvPr id="26" name="Straight Connector 25">
            <a:extLst>
              <a:ext uri="{FF2B5EF4-FFF2-40B4-BE49-F238E27FC236}">
                <a16:creationId xmlns:a16="http://schemas.microsoft.com/office/drawing/2014/main" id="{1E5C29C3-2A53-81D6-AAB9-ACA9C9198F81}"/>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C2D6BE3-C5D0-724A-3947-8089DF00C0CB}"/>
              </a:ext>
            </a:extLst>
          </p:cNvPr>
          <p:cNvSpPr txBox="1"/>
          <p:nvPr/>
        </p:nvSpPr>
        <p:spPr>
          <a:xfrm>
            <a:off x="3806928" y="3614416"/>
            <a:ext cx="4578143" cy="1242720"/>
          </a:xfrm>
          <a:prstGeom prst="rect">
            <a:avLst/>
          </a:prstGeom>
          <a:noFill/>
          <a:ln>
            <a:solidFill>
              <a:schemeClr val="accent3"/>
            </a:solidFill>
          </a:ln>
        </p:spPr>
        <p:txBody>
          <a:bodyPr wrap="square" rtlCol="0" anchor="ctr">
            <a:noAutofit/>
          </a:bodyPr>
          <a:lstStyle/>
          <a:p>
            <a:pPr marL="285750" indent="-285750" fontAlgn="base">
              <a:lnSpc>
                <a:spcPct val="9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Procurement</a:t>
            </a:r>
          </a:p>
          <a:p>
            <a:pPr marL="285750" indent="-285750" fontAlgn="base">
              <a:lnSpc>
                <a:spcPct val="9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Incur eligible expenses</a:t>
            </a:r>
          </a:p>
          <a:p>
            <a:pPr marL="285750" indent="-285750" fontAlgn="base">
              <a:lnSpc>
                <a:spcPct val="90000"/>
              </a:lnSpc>
              <a:spcBef>
                <a:spcPts val="1000"/>
              </a:spcBef>
              <a:buFont typeface="Arial" panose="020B0604020202020204" pitchFamily="34" charset="0"/>
              <a:buChar char="•"/>
            </a:pPr>
            <a:r>
              <a:rPr lang="en-US" spc="100" dirty="0">
                <a:solidFill>
                  <a:schemeClr val="accent3">
                    <a:lumMod val="75000"/>
                  </a:schemeClr>
                </a:solidFill>
                <a:latin typeface="HelveticaNeueLT Std" panose="020B0604020202020204" pitchFamily="34" charset="0"/>
              </a:rPr>
              <a:t>Submit requests for reimbursement</a:t>
            </a:r>
          </a:p>
        </p:txBody>
      </p:sp>
    </p:spTree>
    <p:extLst>
      <p:ext uri="{BB962C8B-B14F-4D97-AF65-F5344CB8AC3E}">
        <p14:creationId xmlns:p14="http://schemas.microsoft.com/office/powerpoint/2010/main" val="1269050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30</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SAM.gov Registration</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627036"/>
            <a:ext cx="10339275" cy="343134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b="1" spc="100" dirty="0">
                <a:solidFill>
                  <a:schemeClr val="tx1"/>
                </a:solidFill>
                <a:latin typeface="HelveticaNeueLT Std" panose="020B0604020202020204" pitchFamily="34" charset="0"/>
              </a:rPr>
              <a:t>Core Data</a:t>
            </a:r>
          </a:p>
          <a:p>
            <a:pPr fontAlgn="base">
              <a:lnSpc>
                <a:spcPct val="100000"/>
              </a:lnSpc>
            </a:pPr>
            <a:r>
              <a:rPr lang="en-US" sz="1400" spc="100" dirty="0">
                <a:solidFill>
                  <a:schemeClr val="accent3">
                    <a:lumMod val="75000"/>
                  </a:schemeClr>
                </a:solidFill>
                <a:latin typeface="HelveticaNeueLT Std" panose="020B0604020202020204" pitchFamily="34" charset="0"/>
              </a:rPr>
              <a:t>After receiving a UEI, you will need to enter the following “Core Data” to finish your SAM.gov registration:</a:t>
            </a:r>
          </a:p>
          <a:p>
            <a:pPr fontAlgn="base">
              <a:lnSpc>
                <a:spcPct val="100000"/>
              </a:lnSpc>
            </a:pPr>
            <a:r>
              <a:rPr lang="en-US" sz="1800" b="1" spc="100" dirty="0">
                <a:solidFill>
                  <a:schemeClr val="tx1"/>
                </a:solidFill>
                <a:latin typeface="HelveticaNeueLT Std" panose="020B0604020202020204" pitchFamily="34" charset="0"/>
              </a:rPr>
              <a:t>Business Information</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Organization start date</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Date on which your company’s fiscal year ends</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(Optional) Organization’s division name and number </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(Optional) Organization’s website URL</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Marketing Partner Identification Number (MPIN)</a:t>
            </a:r>
            <a:br>
              <a:rPr lang="en-US" sz="1400" spc="100" dirty="0">
                <a:solidFill>
                  <a:schemeClr val="accent3">
                    <a:lumMod val="75000"/>
                  </a:schemeClr>
                </a:solidFill>
                <a:latin typeface="HelveticaNeueLT Std" panose="020B0604020202020204" pitchFamily="34" charset="0"/>
              </a:rPr>
            </a:br>
            <a:r>
              <a:rPr lang="en-US" sz="1400" spc="100" dirty="0">
                <a:solidFill>
                  <a:schemeClr val="accent3">
                    <a:lumMod val="75000"/>
                  </a:schemeClr>
                </a:solidFill>
                <a:latin typeface="HelveticaNeueLT Std" panose="020B0604020202020204" pitchFamily="34" charset="0"/>
              </a:rPr>
              <a:t>(created at registration)</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Physical and mailing address</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Taxpayer Identification Number (TIN) (U.S. entities only)</a:t>
            </a:r>
          </a:p>
          <a:p>
            <a:pPr fontAlgn="base">
              <a:lnSpc>
                <a:spcPct val="100000"/>
              </a:lnSpc>
            </a:pPr>
            <a:endParaRPr lang="en-US" sz="1600" spc="100" dirty="0">
              <a:solidFill>
                <a:schemeClr val="accent3">
                  <a:lumMod val="75000"/>
                </a:schemeClr>
              </a:solidFill>
              <a:latin typeface="HelveticaNeueLT Std" panose="020B0604020202020204" pitchFamily="34" charset="0"/>
            </a:endParaRPr>
          </a:p>
          <a:p>
            <a:pPr fontAlgn="base">
              <a:lnSpc>
                <a:spcPct val="100000"/>
              </a:lnSpc>
            </a:pPr>
            <a:endParaRPr lang="en-US" sz="1400" spc="100" dirty="0">
              <a:solidFill>
                <a:schemeClr val="accent3">
                  <a:lumMod val="75000"/>
                </a:schemeClr>
              </a:solidFill>
              <a:latin typeface="HelveticaNeueLT Std" panose="020B0604020202020204" pitchFamily="34" charset="0"/>
            </a:endParaRPr>
          </a:p>
        </p:txBody>
      </p:sp>
      <p:pic>
        <p:nvPicPr>
          <p:cNvPr id="2" name="Picture 1" descr="Screen capture of SAM.gov website page displaying what organization will be registering for. ">
            <a:extLst>
              <a:ext uri="{FF2B5EF4-FFF2-40B4-BE49-F238E27FC236}">
                <a16:creationId xmlns:a16="http://schemas.microsoft.com/office/drawing/2014/main" id="{B0B4A609-B440-3566-98D3-2550F559E4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82904" y="2487645"/>
            <a:ext cx="5031213" cy="3687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FBAD1DEA-0AEE-726B-6DEF-420314EB55BB}"/>
              </a:ext>
            </a:extLst>
          </p:cNvPr>
          <p:cNvSpPr txBox="1"/>
          <p:nvPr/>
        </p:nvSpPr>
        <p:spPr>
          <a:xfrm>
            <a:off x="604342" y="5157218"/>
            <a:ext cx="6000739" cy="1446550"/>
          </a:xfrm>
          <a:prstGeom prst="rect">
            <a:avLst/>
          </a:prstGeom>
          <a:noFill/>
        </p:spPr>
        <p:txBody>
          <a:bodyPr wrap="square" rtlCol="0">
            <a:spAutoFit/>
          </a:bodyPr>
          <a:lstStyle/>
          <a:p>
            <a:pPr fontAlgn="base">
              <a:spcBef>
                <a:spcPts val="1000"/>
              </a:spcBef>
            </a:pPr>
            <a:r>
              <a:rPr lang="en-US" b="1" spc="100" dirty="0">
                <a:latin typeface="HelveticaNeueLT Std" panose="020B0604020202020204" pitchFamily="34" charset="0"/>
              </a:rPr>
              <a:t>IRS Consent</a:t>
            </a:r>
          </a:p>
          <a:p>
            <a:pPr marL="285750" indent="-285750" fontAlgn="base">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IRS Consent Form (taxpayer name and address)</a:t>
            </a:r>
          </a:p>
          <a:p>
            <a:pPr marL="285750" indent="-285750" fontAlgn="base">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CAGE Code (U.S. entities only) (If you do not have a CAGE code, select “No”)</a:t>
            </a:r>
          </a:p>
          <a:p>
            <a:endParaRPr lang="en-US" dirty="0"/>
          </a:p>
        </p:txBody>
      </p:sp>
    </p:spTree>
    <p:extLst>
      <p:ext uri="{BB962C8B-B14F-4D97-AF65-F5344CB8AC3E}">
        <p14:creationId xmlns:p14="http://schemas.microsoft.com/office/powerpoint/2010/main" val="2910046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31</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SAM.gov Registration</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878501"/>
            <a:ext cx="10806203" cy="4105548"/>
          </a:xfrm>
          <a:prstGeom prst="rect">
            <a:avLst/>
          </a:prstGeom>
        </p:spPr>
        <p:txBody>
          <a:bodyPr numCol="2" spcCol="27432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b="1" spc="100" dirty="0">
                <a:solidFill>
                  <a:schemeClr val="tx1"/>
                </a:solidFill>
                <a:latin typeface="HelveticaNeueLT Std" panose="020B0604020202020204" pitchFamily="34" charset="0"/>
              </a:rPr>
              <a:t>Core Data - General Information</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Country of Incorporation</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State of Incorporation (U.S. entities only)</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(Optional) Company Security Clearance </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(Optional) Highest Employee Security Clearance Level</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(If applicable) Institution Type (e.g., foundation, hospital, educational)</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(If applicable) Disadvantaged Business Enterprise (must be certified by a federal agency)</a:t>
            </a:r>
          </a:p>
          <a:p>
            <a:pPr marL="285750" indent="-285750" fontAlgn="base">
              <a:lnSpc>
                <a:spcPct val="100000"/>
              </a:lnSpc>
              <a:buFont typeface="Arial" panose="020B0604020202020204" pitchFamily="34" charset="0"/>
              <a:buChar char="•"/>
            </a:pPr>
            <a:endParaRPr lang="en-US" sz="1800" spc="100" dirty="0">
              <a:solidFill>
                <a:schemeClr val="accent3">
                  <a:lumMod val="75000"/>
                </a:schemeClr>
              </a:solidFill>
              <a:latin typeface="HelveticaNeueLT Std" panose="020B0604020202020204" pitchFamily="34" charset="0"/>
            </a:endParaRP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(If applicable) Native American Organization Type </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Organization Factors (e.g., S corporation, LLC, foreign-owned)</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Organization Structure (e.g., Corporate organization-Not Tax Exempt, Corporate organization-Tax Exempt, Sole Proprietorship)</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Profit Structure (e.g., for-profit, non-profit)</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Socio-economic Categories (e.g., veteran-owned, minority-owned)</a:t>
            </a:r>
          </a:p>
          <a:p>
            <a:pPr marL="285750" indent="-285750" fontAlgn="base">
              <a:lnSpc>
                <a:spcPct val="100000"/>
              </a:lnSpc>
              <a:buFont typeface="Arial" panose="020B0604020202020204" pitchFamily="34" charset="0"/>
              <a:buChar char="•"/>
            </a:pPr>
            <a:endParaRPr lang="en-US" sz="1800" spc="100" dirty="0">
              <a:solidFill>
                <a:schemeClr val="accent3">
                  <a:lumMod val="75000"/>
                </a:schemeClr>
              </a:solidFill>
              <a:latin typeface="HelveticaNeueLT Std" panose="020B0604020202020204" pitchFamily="34" charset="0"/>
            </a:endParaRPr>
          </a:p>
          <a:p>
            <a:pPr fontAlgn="base">
              <a:lnSpc>
                <a:spcPct val="100000"/>
              </a:lnSpc>
            </a:pPr>
            <a:endParaRPr lang="en-US" sz="1400" spc="100" dirty="0">
              <a:solidFill>
                <a:schemeClr val="accent3">
                  <a:lumMod val="75000"/>
                </a:schemeClr>
              </a:solidFill>
              <a:latin typeface="HelveticaNeueLT Std" panose="020B0604020202020204" pitchFamily="34" charset="0"/>
            </a:endParaRPr>
          </a:p>
        </p:txBody>
      </p:sp>
    </p:spTree>
    <p:extLst>
      <p:ext uri="{BB962C8B-B14F-4D97-AF65-F5344CB8AC3E}">
        <p14:creationId xmlns:p14="http://schemas.microsoft.com/office/powerpoint/2010/main" val="123437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32</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SAM.gov Registration</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908316"/>
            <a:ext cx="10806203" cy="4272272"/>
          </a:xfrm>
          <a:prstGeom prst="rect">
            <a:avLst/>
          </a:prstGeom>
        </p:spPr>
        <p:txBody>
          <a:bodyPr numCol="1" spcCol="27432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b="1" spc="100" dirty="0">
                <a:solidFill>
                  <a:schemeClr val="tx1"/>
                </a:solidFill>
                <a:latin typeface="HelveticaNeueLT Std" panose="020B0604020202020204" pitchFamily="34" charset="0"/>
              </a:rPr>
              <a:t>Core Data - Financial Information</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Accept credit cards as a method of payment (yes or no)</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Electronic Funds Transfer (optional for non-U.S. entities)</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Account type</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Routing number</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Account number</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Automated Clearing House</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U.S. phone number</a:t>
            </a:r>
          </a:p>
          <a:p>
            <a:pPr marL="285750" indent="-285750" fontAlgn="base">
              <a:lnSpc>
                <a:spcPct val="100000"/>
              </a:lnSpc>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Remittance Name and Address</a:t>
            </a:r>
          </a:p>
          <a:p>
            <a:pPr marL="285750" indent="-285750" fontAlgn="base">
              <a:lnSpc>
                <a:spcPct val="100000"/>
              </a:lnSpc>
              <a:buFont typeface="Arial" panose="020B0604020202020204" pitchFamily="34" charset="0"/>
              <a:buChar char="•"/>
            </a:pPr>
            <a:endParaRPr lang="en-US" sz="1800" spc="100" dirty="0">
              <a:solidFill>
                <a:schemeClr val="accent3">
                  <a:lumMod val="75000"/>
                </a:schemeClr>
              </a:solidFill>
              <a:latin typeface="HelveticaNeueLT Std" panose="020B0604020202020204" pitchFamily="34" charset="0"/>
            </a:endParaRPr>
          </a:p>
          <a:p>
            <a:pPr fontAlgn="base">
              <a:lnSpc>
                <a:spcPct val="100000"/>
              </a:lnSpc>
            </a:pPr>
            <a:endParaRPr lang="en-US" sz="1400" spc="100" dirty="0">
              <a:solidFill>
                <a:schemeClr val="accent3">
                  <a:lumMod val="75000"/>
                </a:schemeClr>
              </a:solidFill>
              <a:latin typeface="HelveticaNeueLT Std" panose="020B0604020202020204" pitchFamily="34" charset="0"/>
            </a:endParaRPr>
          </a:p>
        </p:txBody>
      </p:sp>
    </p:spTree>
    <p:extLst>
      <p:ext uri="{BB962C8B-B14F-4D97-AF65-F5344CB8AC3E}">
        <p14:creationId xmlns:p14="http://schemas.microsoft.com/office/powerpoint/2010/main" val="1899515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33</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SAM.gov Registration</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647219"/>
            <a:ext cx="10983316" cy="2375953"/>
          </a:xfrm>
          <a:prstGeom prst="rect">
            <a:avLst/>
          </a:prstGeom>
        </p:spPr>
        <p:txBody>
          <a:bodyPr numCol="1" spcCol="27432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b="1" spc="100" dirty="0">
                <a:solidFill>
                  <a:schemeClr val="tx1"/>
                </a:solidFill>
                <a:latin typeface="HelveticaNeueLT Std" panose="020B0604020202020204" pitchFamily="34" charset="0"/>
              </a:rPr>
              <a:t>Core Data - Executive Compensation Questions</a:t>
            </a:r>
          </a:p>
          <a:p>
            <a:pPr fontAlgn="base">
              <a:lnSpc>
                <a:spcPct val="100000"/>
              </a:lnSpc>
            </a:pPr>
            <a:r>
              <a:rPr lang="en-US" sz="1600" spc="100" dirty="0">
                <a:solidFill>
                  <a:schemeClr val="accent3">
                    <a:lumMod val="75000"/>
                  </a:schemeClr>
                </a:solidFill>
                <a:latin typeface="HelveticaNeueLT Std" panose="020B0604020202020204" pitchFamily="34" charset="0"/>
              </a:rPr>
              <a:t>Answer yes if in the last fiscal year:</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80% or more of your organization’s revenue come from federal sources (contracts, grants, loans, etc.)</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Your total revenue from federal sources exceeded $25 million</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Does the public have access to information about the compensation of the senior executives in your business or organization? (yes or no)</a:t>
            </a:r>
          </a:p>
          <a:p>
            <a:pPr fontAlgn="base">
              <a:lnSpc>
                <a:spcPct val="100000"/>
              </a:lnSpc>
              <a:spcBef>
                <a:spcPts val="600"/>
              </a:spcBef>
            </a:pPr>
            <a:r>
              <a:rPr lang="en-US" sz="1400" spc="100" dirty="0">
                <a:solidFill>
                  <a:schemeClr val="accent3">
                    <a:lumMod val="75000"/>
                  </a:schemeClr>
                </a:solidFill>
                <a:latin typeface="HelveticaNeueLT Std" panose="020B0604020202020204" pitchFamily="34" charset="0"/>
              </a:rPr>
              <a:t>If </a:t>
            </a:r>
            <a:r>
              <a:rPr lang="en-US" sz="1400" b="1" spc="100" dirty="0">
                <a:solidFill>
                  <a:schemeClr val="accent3">
                    <a:lumMod val="75000"/>
                  </a:schemeClr>
                </a:solidFill>
                <a:latin typeface="HelveticaNeueLT Std" panose="020B0604020202020204" pitchFamily="34" charset="0"/>
              </a:rPr>
              <a:t>yes</a:t>
            </a:r>
            <a:r>
              <a:rPr lang="en-US" sz="1400" spc="100" dirty="0">
                <a:solidFill>
                  <a:schemeClr val="accent3">
                    <a:lumMod val="75000"/>
                  </a:schemeClr>
                </a:solidFill>
                <a:latin typeface="HelveticaNeueLT Std" panose="020B0604020202020204" pitchFamily="34" charset="0"/>
              </a:rPr>
              <a:t> to the first two questions and </a:t>
            </a:r>
            <a:r>
              <a:rPr lang="en-US" sz="1400" b="1" spc="100" dirty="0">
                <a:solidFill>
                  <a:schemeClr val="accent3">
                    <a:lumMod val="75000"/>
                  </a:schemeClr>
                </a:solidFill>
                <a:latin typeface="HelveticaNeueLT Std" panose="020B0604020202020204" pitchFamily="34" charset="0"/>
              </a:rPr>
              <a:t>no</a:t>
            </a:r>
            <a:r>
              <a:rPr lang="en-US" sz="1400" spc="100" dirty="0">
                <a:solidFill>
                  <a:schemeClr val="accent3">
                    <a:lumMod val="75000"/>
                  </a:schemeClr>
                </a:solidFill>
                <a:latin typeface="HelveticaNeueLT Std" panose="020B0604020202020204" pitchFamily="34" charset="0"/>
              </a:rPr>
              <a:t> to the third question, then provide names, titles, and total compensation values of your top five executive compensated employees.</a:t>
            </a:r>
          </a:p>
        </p:txBody>
      </p:sp>
      <p:sp>
        <p:nvSpPr>
          <p:cNvPr id="2" name="Text Placeholder 2">
            <a:extLst>
              <a:ext uri="{FF2B5EF4-FFF2-40B4-BE49-F238E27FC236}">
                <a16:creationId xmlns:a16="http://schemas.microsoft.com/office/drawing/2014/main" id="{03F74F17-8D38-E00A-4342-01687DC1476F}"/>
              </a:ext>
            </a:extLst>
          </p:cNvPr>
          <p:cNvSpPr txBox="1">
            <a:spLocks/>
          </p:cNvSpPr>
          <p:nvPr/>
        </p:nvSpPr>
        <p:spPr>
          <a:xfrm>
            <a:off x="604342" y="3991518"/>
            <a:ext cx="10983316" cy="2283461"/>
          </a:xfrm>
          <a:prstGeom prst="rect">
            <a:avLst/>
          </a:prstGeom>
        </p:spPr>
        <p:txBody>
          <a:bodyPr numCol="1" spcCol="27432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b="1" spc="100" dirty="0">
                <a:solidFill>
                  <a:schemeClr val="tx1"/>
                </a:solidFill>
                <a:latin typeface="HelveticaNeueLT Std" panose="020B0604020202020204" pitchFamily="34" charset="0"/>
              </a:rPr>
              <a:t>Core Data - Proceedings Questions </a:t>
            </a:r>
          </a:p>
          <a:p>
            <a:pPr fontAlgn="base">
              <a:lnSpc>
                <a:spcPct val="100000"/>
              </a:lnSpc>
            </a:pPr>
            <a:r>
              <a:rPr lang="en-US" sz="1600" spc="100" dirty="0">
                <a:solidFill>
                  <a:schemeClr val="accent3">
                    <a:lumMod val="75000"/>
                  </a:schemeClr>
                </a:solidFill>
                <a:latin typeface="HelveticaNeueLT Std" panose="020B0604020202020204" pitchFamily="34" charset="0"/>
              </a:rPr>
              <a:t>If you answer “yes” to each of the below three questions, see page 14 of the SAM.gov Organization Registration Checklist for additional required questions:</a:t>
            </a:r>
            <a:endParaRPr lang="en-US" sz="1400" spc="100" dirty="0">
              <a:solidFill>
                <a:schemeClr val="accent3">
                  <a:lumMod val="75000"/>
                </a:schemeClr>
              </a:solidFill>
              <a:latin typeface="HelveticaNeueLT Std" panose="020B0604020202020204" pitchFamily="34" charset="0"/>
            </a:endParaRP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Is your organization responding to a federal procurement opportunity that contains the provision within </a:t>
            </a:r>
            <a:br>
              <a:rPr lang="en-US" sz="1400" spc="100" dirty="0">
                <a:solidFill>
                  <a:schemeClr val="accent3">
                    <a:lumMod val="75000"/>
                  </a:schemeClr>
                </a:solidFill>
                <a:latin typeface="HelveticaNeueLT Std" panose="020B0604020202020204" pitchFamily="34" charset="0"/>
              </a:rPr>
            </a:br>
            <a:r>
              <a:rPr lang="en-US" sz="1400" spc="100" dirty="0">
                <a:solidFill>
                  <a:schemeClr val="accent3">
                    <a:lumMod val="75000"/>
                  </a:schemeClr>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FAR 52.209-7</a:t>
            </a:r>
            <a:r>
              <a:rPr lang="en-US" sz="1400" spc="100" dirty="0">
                <a:solidFill>
                  <a:schemeClr val="accent3">
                    <a:lumMod val="75000"/>
                  </a:schemeClr>
                </a:solidFill>
                <a:latin typeface="HelveticaNeueLT Std" panose="020B0604020202020204" pitchFamily="34" charset="0"/>
              </a:rPr>
              <a:t>?</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Is your organization subject to the clause within </a:t>
            </a:r>
            <a:r>
              <a:rPr lang="en-US" sz="1400" spc="100" dirty="0">
                <a:solidFill>
                  <a:schemeClr val="accent3">
                    <a:lumMod val="75000"/>
                  </a:schemeClr>
                </a:solidFill>
                <a:latin typeface="HelveticaNeueLT Std" panose="020B0604020202020204" pitchFamily="34" charset="0"/>
                <a:hlinkClick r:id="rId4">
                  <a:extLst>
                    <a:ext uri="{A12FA001-AC4F-418D-AE19-62706E023703}">
                      <ahyp:hlinkClr xmlns:ahyp="http://schemas.microsoft.com/office/drawing/2018/hyperlinkcolor" val="tx"/>
                    </a:ext>
                  </a:extLst>
                </a:hlinkClick>
              </a:rPr>
              <a:t>FAR 52.209-9</a:t>
            </a:r>
            <a:r>
              <a:rPr lang="en-US" sz="1400" spc="100" dirty="0">
                <a:solidFill>
                  <a:schemeClr val="accent3">
                    <a:lumMod val="75000"/>
                  </a:schemeClr>
                </a:solidFill>
                <a:latin typeface="HelveticaNeueLT Std" panose="020B0604020202020204" pitchFamily="34" charset="0"/>
              </a:rPr>
              <a:t> in any current federal contracts?</a:t>
            </a:r>
          </a:p>
          <a:p>
            <a:pPr marL="285750" indent="-285750" fontAlgn="base">
              <a:lnSpc>
                <a:spcPct val="100000"/>
              </a:lnSpc>
              <a:spcBef>
                <a:spcPts val="60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Is your organization applying for a federal grant opportunity that contains the award term and condition described in </a:t>
            </a:r>
            <a:r>
              <a:rPr lang="en-US" sz="1400" spc="100" dirty="0">
                <a:solidFill>
                  <a:schemeClr val="accent3">
                    <a:lumMod val="75000"/>
                  </a:schemeClr>
                </a:solidFill>
                <a:latin typeface="HelveticaNeueLT Std" panose="020B0604020202020204" pitchFamily="34" charset="0"/>
                <a:hlinkClick r:id="rId5">
                  <a:extLst>
                    <a:ext uri="{A12FA001-AC4F-418D-AE19-62706E023703}">
                      <ahyp:hlinkClr xmlns:ahyp="http://schemas.microsoft.com/office/drawing/2018/hyperlinkcolor" val="tx"/>
                    </a:ext>
                  </a:extLst>
                </a:hlinkClick>
              </a:rPr>
              <a:t>C.F.R. 200 Appendix XII</a:t>
            </a:r>
            <a:r>
              <a:rPr lang="en-US" sz="1400" spc="100" dirty="0">
                <a:solidFill>
                  <a:schemeClr val="accent3">
                    <a:lumMod val="75000"/>
                  </a:schemeClr>
                </a:solidFill>
                <a:latin typeface="HelveticaNeueLT Std" panose="020B0604020202020204" pitchFamily="34" charset="0"/>
              </a:rPr>
              <a:t>?</a:t>
            </a:r>
          </a:p>
        </p:txBody>
      </p:sp>
    </p:spTree>
    <p:extLst>
      <p:ext uri="{BB962C8B-B14F-4D97-AF65-F5344CB8AC3E}">
        <p14:creationId xmlns:p14="http://schemas.microsoft.com/office/powerpoint/2010/main" val="381571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34</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SAM.gov Registration</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649965"/>
            <a:ext cx="10983316" cy="45306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dirty="0">
                <a:solidFill>
                  <a:schemeClr val="tx1"/>
                </a:solidFill>
              </a:rPr>
              <a:t>Once you have entered the core data, you will have to answer the following:</a:t>
            </a:r>
          </a:p>
          <a:p>
            <a:pPr fontAlgn="base">
              <a:lnSpc>
                <a:spcPct val="100000"/>
              </a:lnSpc>
            </a:pPr>
            <a:r>
              <a:rPr lang="en-US" sz="1800" b="1" spc="100" dirty="0">
                <a:solidFill>
                  <a:schemeClr val="tx1"/>
                </a:solidFill>
                <a:latin typeface="HelveticaNeueLT Std" panose="020B0604020202020204" pitchFamily="34" charset="0"/>
              </a:rPr>
              <a:t>Representations and Certifications include the following information:</a:t>
            </a:r>
          </a:p>
          <a:p>
            <a:pPr marL="285750" indent="-285750" fontAlgn="base">
              <a:lnSpc>
                <a:spcPct val="100000"/>
              </a:lnSpc>
              <a:buFont typeface="Arial" panose="020B0604020202020204" pitchFamily="34" charset="0"/>
              <a:buChar char="•"/>
            </a:pPr>
            <a:r>
              <a:rPr lang="en-US" sz="1600" spc="100" dirty="0">
                <a:solidFill>
                  <a:schemeClr val="accent3">
                    <a:lumMod val="75000"/>
                  </a:schemeClr>
                </a:solidFill>
                <a:latin typeface="HelveticaNeueLT Std" panose="020B0604020202020204" pitchFamily="34" charset="0"/>
              </a:rPr>
              <a:t>Does your organization wish to apply for federal financial assistance project or program or is your organization currently a recipient of funding under a federal financial assistance project or program? (yes or no)</a:t>
            </a:r>
          </a:p>
          <a:p>
            <a:pPr marL="742950" lvl="1" indent="-285750" fontAlgn="base">
              <a:lnSpc>
                <a:spcPct val="100000"/>
              </a:lnSpc>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If yes, the financial assistance representations and certifications will display. You must read and certify your organization attests to the accuracy of the representations and certifications listed. See the </a:t>
            </a:r>
            <a:br>
              <a:rPr lang="en-US" sz="1400" spc="100" dirty="0">
                <a:solidFill>
                  <a:schemeClr val="accent3">
                    <a:lumMod val="75000"/>
                  </a:schemeClr>
                </a:solidFill>
                <a:latin typeface="HelveticaNeueLT Std" panose="020B0604020202020204" pitchFamily="34" charset="0"/>
              </a:rPr>
            </a:br>
            <a:r>
              <a:rPr lang="en-US" sz="1400" spc="100" dirty="0">
                <a:solidFill>
                  <a:schemeClr val="accent3">
                    <a:lumMod val="75000"/>
                  </a:schemeClr>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SAM.gov organization Registration Checklist</a:t>
            </a:r>
            <a:r>
              <a:rPr lang="en-US" sz="1400" spc="100" dirty="0">
                <a:solidFill>
                  <a:schemeClr val="accent3">
                    <a:lumMod val="75000"/>
                  </a:schemeClr>
                </a:solidFill>
                <a:latin typeface="HelveticaNeueLT Std" panose="020B0604020202020204" pitchFamily="34" charset="0"/>
              </a:rPr>
              <a:t>, Appendix I (page 16 of 18) to review the financial assistance representations and certifications.</a:t>
            </a:r>
          </a:p>
          <a:p>
            <a:pPr fontAlgn="base">
              <a:lnSpc>
                <a:spcPct val="100000"/>
              </a:lnSpc>
            </a:pPr>
            <a:r>
              <a:rPr lang="en-US" sz="1800" b="1" spc="100" dirty="0">
                <a:solidFill>
                  <a:schemeClr val="tx1"/>
                </a:solidFill>
                <a:latin typeface="HelveticaNeueLT Std" panose="020B0604020202020204" pitchFamily="34" charset="0"/>
              </a:rPr>
              <a:t>Entry of Points of Contact (POCs):</a:t>
            </a:r>
          </a:p>
          <a:p>
            <a:pPr fontAlgn="base">
              <a:lnSpc>
                <a:spcPct val="100000"/>
              </a:lnSpc>
            </a:pPr>
            <a:r>
              <a:rPr lang="en-US" sz="1600" spc="100" dirty="0">
                <a:solidFill>
                  <a:schemeClr val="accent3">
                    <a:lumMod val="75000"/>
                  </a:schemeClr>
                </a:solidFill>
                <a:latin typeface="HelveticaNeueLT Std" panose="020B0604020202020204" pitchFamily="34" charset="0"/>
              </a:rPr>
              <a:t>Enter the first and last name, email, phone number, and address (if applicable) for the below Mandatory POCs:</a:t>
            </a:r>
          </a:p>
          <a:p>
            <a:pPr marL="285750" indent="-285750" fontAlgn="base">
              <a:lnSpc>
                <a:spcPct val="100000"/>
              </a:lnSpc>
              <a:spcBef>
                <a:spcPts val="600"/>
              </a:spcBef>
              <a:buFont typeface="Arial" panose="020B0604020202020204" pitchFamily="34" charset="0"/>
              <a:buChar char="•"/>
            </a:pPr>
            <a:r>
              <a:rPr lang="en-US" sz="1600" spc="100" dirty="0">
                <a:solidFill>
                  <a:schemeClr val="accent3">
                    <a:lumMod val="75000"/>
                  </a:schemeClr>
                </a:solidFill>
                <a:latin typeface="HelveticaNeueLT Std" panose="020B0604020202020204" pitchFamily="34" charset="0"/>
              </a:rPr>
              <a:t>Accounts Receivable POC</a:t>
            </a:r>
          </a:p>
          <a:p>
            <a:pPr marL="285750" indent="-285750" fontAlgn="base">
              <a:lnSpc>
                <a:spcPct val="100000"/>
              </a:lnSpc>
              <a:spcBef>
                <a:spcPts val="600"/>
              </a:spcBef>
              <a:buFont typeface="Arial" panose="020B0604020202020204" pitchFamily="34" charset="0"/>
              <a:buChar char="•"/>
            </a:pPr>
            <a:r>
              <a:rPr lang="en-US" sz="1600" spc="100" dirty="0">
                <a:solidFill>
                  <a:schemeClr val="accent3">
                    <a:lumMod val="75000"/>
                  </a:schemeClr>
                </a:solidFill>
                <a:latin typeface="HelveticaNeueLT Std" panose="020B0604020202020204" pitchFamily="34" charset="0"/>
              </a:rPr>
              <a:t>Electronic Business POC</a:t>
            </a:r>
          </a:p>
          <a:p>
            <a:pPr marL="285750" indent="-285750" fontAlgn="base">
              <a:lnSpc>
                <a:spcPct val="100000"/>
              </a:lnSpc>
              <a:spcBef>
                <a:spcPts val="600"/>
              </a:spcBef>
              <a:buFont typeface="Arial" panose="020B0604020202020204" pitchFamily="34" charset="0"/>
              <a:buChar char="•"/>
            </a:pPr>
            <a:r>
              <a:rPr lang="en-US" sz="1600" spc="100" dirty="0">
                <a:solidFill>
                  <a:schemeClr val="accent3">
                    <a:lumMod val="75000"/>
                  </a:schemeClr>
                </a:solidFill>
                <a:latin typeface="HelveticaNeueLT Std" panose="020B0604020202020204" pitchFamily="34" charset="0"/>
              </a:rPr>
              <a:t>Government Business POC</a:t>
            </a:r>
          </a:p>
          <a:p>
            <a:pPr fontAlgn="base">
              <a:lnSpc>
                <a:spcPct val="100000"/>
              </a:lnSpc>
            </a:pPr>
            <a:endParaRPr lang="en-US" sz="1400" spc="100" dirty="0">
              <a:solidFill>
                <a:schemeClr val="accent3">
                  <a:lumMod val="75000"/>
                </a:schemeClr>
              </a:solidFill>
              <a:latin typeface="HelveticaNeueLT Std" panose="020B0604020202020204" pitchFamily="34" charset="0"/>
            </a:endParaRPr>
          </a:p>
        </p:txBody>
      </p:sp>
      <p:sp>
        <p:nvSpPr>
          <p:cNvPr id="3" name="TextBox 2">
            <a:extLst>
              <a:ext uri="{FF2B5EF4-FFF2-40B4-BE49-F238E27FC236}">
                <a16:creationId xmlns:a16="http://schemas.microsoft.com/office/drawing/2014/main" id="{5F2CF556-E987-2833-C7D5-55E514D4985B}"/>
              </a:ext>
            </a:extLst>
          </p:cNvPr>
          <p:cNvSpPr txBox="1"/>
          <p:nvPr/>
        </p:nvSpPr>
        <p:spPr>
          <a:xfrm>
            <a:off x="8169965" y="5595814"/>
            <a:ext cx="3417693" cy="584775"/>
          </a:xfrm>
          <a:prstGeom prst="rect">
            <a:avLst/>
          </a:prstGeom>
          <a:noFill/>
        </p:spPr>
        <p:txBody>
          <a:bodyPr wrap="square" rtlCol="0">
            <a:spAutoFit/>
          </a:bodyPr>
          <a:lstStyle/>
          <a:p>
            <a:r>
              <a:rPr lang="en-US" sz="1600" dirty="0">
                <a:solidFill>
                  <a:srgbClr val="E74F3D"/>
                </a:solidFill>
              </a:rPr>
              <a:t>Note: For POCs, the same person can be listed in multiple roles.</a:t>
            </a:r>
          </a:p>
        </p:txBody>
      </p:sp>
    </p:spTree>
    <p:extLst>
      <p:ext uri="{BB962C8B-B14F-4D97-AF65-F5344CB8AC3E}">
        <p14:creationId xmlns:p14="http://schemas.microsoft.com/office/powerpoint/2010/main" val="2708869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35</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Mt Secretary of State Registration</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477695"/>
            <a:ext cx="10983316" cy="4802360"/>
          </a:xfrm>
          <a:prstGeom prst="rect">
            <a:avLst/>
          </a:prstGeom>
        </p:spPr>
        <p:txBody>
          <a:bodyPr numCol="1" spcCol="27432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lnSpc>
                <a:spcPct val="100000"/>
              </a:lnSpc>
            </a:pPr>
            <a:r>
              <a:rPr lang="en-US" sz="1800" b="1" spc="100" dirty="0">
                <a:solidFill>
                  <a:schemeClr val="tx1"/>
                </a:solidFill>
                <a:latin typeface="HelveticaNeueLT Std" panose="020B0604020202020204" pitchFamily="34" charset="0"/>
              </a:rPr>
              <a:t>To Register a Business with the Secretary of State’s Office</a:t>
            </a:r>
          </a:p>
          <a:p>
            <a:pPr marL="342900" indent="-342900" fontAlgn="base">
              <a:lnSpc>
                <a:spcPct val="100000"/>
              </a:lnSpc>
              <a:spcBef>
                <a:spcPts val="600"/>
              </a:spcBef>
              <a:buFont typeface="+mj-lt"/>
              <a:buAutoNum type="arabicPeriod"/>
            </a:pPr>
            <a:r>
              <a:rPr lang="en-US" sz="1600" spc="100" dirty="0">
                <a:solidFill>
                  <a:schemeClr val="accent3">
                    <a:lumMod val="75000"/>
                  </a:schemeClr>
                </a:solidFill>
                <a:latin typeface="HelveticaNeueLT Std" panose="020B0604020202020204" pitchFamily="34" charset="0"/>
              </a:rPr>
              <a:t>Visit the online filing portal at </a:t>
            </a:r>
            <a:r>
              <a:rPr lang="en-US" sz="1600" spc="100" dirty="0">
                <a:solidFill>
                  <a:schemeClr val="accent3">
                    <a:lumMod val="75000"/>
                  </a:schemeClr>
                </a:solidFill>
                <a:latin typeface="HelveticaNeueLT Std" panose="020B0604020202020204" pitchFamily="34" charset="0"/>
                <a:hlinkClick r:id="rId3"/>
              </a:rPr>
              <a:t>https://biz.sosmt.gov/</a:t>
            </a:r>
            <a:r>
              <a:rPr lang="en-US" sz="1600" spc="100" dirty="0">
                <a:solidFill>
                  <a:schemeClr val="accent3">
                    <a:lumMod val="75000"/>
                  </a:schemeClr>
                </a:solidFill>
                <a:latin typeface="HelveticaNeueLT Std" panose="020B0604020202020204" pitchFamily="34" charset="0"/>
              </a:rPr>
              <a:t>.</a:t>
            </a:r>
          </a:p>
          <a:p>
            <a:pPr marL="342900" indent="-342900" fontAlgn="base">
              <a:lnSpc>
                <a:spcPct val="100000"/>
              </a:lnSpc>
              <a:spcBef>
                <a:spcPts val="600"/>
              </a:spcBef>
              <a:buFont typeface="+mj-lt"/>
              <a:buAutoNum type="arabicPeriod"/>
            </a:pPr>
            <a:r>
              <a:rPr lang="en-US" sz="1600" spc="100" dirty="0">
                <a:solidFill>
                  <a:schemeClr val="accent3">
                    <a:lumMod val="75000"/>
                  </a:schemeClr>
                </a:solidFill>
                <a:latin typeface="HelveticaNeueLT Std" panose="020B0604020202020204" pitchFamily="34" charset="0"/>
              </a:rPr>
              <a:t>Sign into the site with username and password. (If new user, simply click the login button to create a new account.)</a:t>
            </a:r>
          </a:p>
          <a:p>
            <a:pPr marL="342900" indent="-342900" fontAlgn="base">
              <a:lnSpc>
                <a:spcPct val="100000"/>
              </a:lnSpc>
              <a:spcBef>
                <a:spcPts val="600"/>
              </a:spcBef>
              <a:buFont typeface="+mj-lt"/>
              <a:buAutoNum type="arabicPeriod"/>
            </a:pPr>
            <a:r>
              <a:rPr lang="en-US" sz="1600" spc="100" dirty="0">
                <a:solidFill>
                  <a:schemeClr val="accent3">
                    <a:lumMod val="75000"/>
                  </a:schemeClr>
                </a:solidFill>
                <a:latin typeface="HelveticaNeueLT Std" panose="020B0604020202020204" pitchFamily="34" charset="0"/>
              </a:rPr>
              <a:t>Once signed in, go to the Forms section in the left side menu.</a:t>
            </a:r>
          </a:p>
          <a:p>
            <a:pPr marL="342900" indent="-342900" fontAlgn="base">
              <a:lnSpc>
                <a:spcPct val="100000"/>
              </a:lnSpc>
              <a:spcBef>
                <a:spcPts val="600"/>
              </a:spcBef>
              <a:buFont typeface="+mj-lt"/>
              <a:buAutoNum type="arabicPeriod"/>
            </a:pPr>
            <a:r>
              <a:rPr lang="en-US" sz="1600" spc="100" dirty="0">
                <a:solidFill>
                  <a:schemeClr val="accent3">
                    <a:lumMod val="75000"/>
                  </a:schemeClr>
                </a:solidFill>
                <a:latin typeface="HelveticaNeueLT Std" panose="020B0604020202020204" pitchFamily="34" charset="0"/>
              </a:rPr>
              <a:t>Choose the applicable form.</a:t>
            </a:r>
          </a:p>
          <a:p>
            <a:pPr marL="800100" lvl="1" indent="-342900" fontAlgn="base">
              <a:lnSpc>
                <a:spcPct val="100000"/>
              </a:lnSpc>
              <a:spcBef>
                <a:spcPts val="600"/>
              </a:spcBef>
              <a:buFont typeface="Arial" panose="020B0604020202020204" pitchFamily="34" charset="0"/>
              <a:buChar char="•"/>
            </a:pPr>
            <a:r>
              <a:rPr lang="en-US" sz="1200" spc="100" dirty="0">
                <a:solidFill>
                  <a:schemeClr val="accent3">
                    <a:lumMod val="75000"/>
                  </a:schemeClr>
                </a:solidFill>
                <a:latin typeface="HelveticaNeueLT Std" panose="020B0604020202020204" pitchFamily="34" charset="0"/>
              </a:rPr>
              <a:t>Use Domestic forms if business is meant to be a Montana business.</a:t>
            </a:r>
          </a:p>
          <a:p>
            <a:pPr marL="800100" lvl="1" indent="-342900" fontAlgn="base">
              <a:lnSpc>
                <a:spcPct val="100000"/>
              </a:lnSpc>
              <a:spcBef>
                <a:spcPts val="600"/>
              </a:spcBef>
              <a:buFont typeface="Arial" panose="020B0604020202020204" pitchFamily="34" charset="0"/>
              <a:buChar char="•"/>
            </a:pPr>
            <a:r>
              <a:rPr lang="en-US" sz="1200" spc="100" dirty="0">
                <a:solidFill>
                  <a:schemeClr val="accent3">
                    <a:lumMod val="75000"/>
                  </a:schemeClr>
                </a:solidFill>
                <a:latin typeface="HelveticaNeueLT Std" panose="020B0604020202020204" pitchFamily="34" charset="0"/>
              </a:rPr>
              <a:t>Use Foreign forms if  business was already formed in another state/country and wants to conduct business in Montana.</a:t>
            </a:r>
          </a:p>
          <a:p>
            <a:pPr marL="342900" indent="-342900" fontAlgn="base">
              <a:lnSpc>
                <a:spcPct val="100000"/>
              </a:lnSpc>
              <a:spcBef>
                <a:spcPts val="600"/>
              </a:spcBef>
              <a:buFont typeface="+mj-lt"/>
              <a:buAutoNum type="arabicPeriod"/>
            </a:pPr>
            <a:r>
              <a:rPr lang="en-US" sz="1600" spc="100" dirty="0">
                <a:solidFill>
                  <a:schemeClr val="accent3">
                    <a:lumMod val="75000"/>
                  </a:schemeClr>
                </a:solidFill>
                <a:latin typeface="HelveticaNeueLT Std" panose="020B0604020202020204" pitchFamily="34" charset="0"/>
              </a:rPr>
              <a:t>Fill in the form with all required fields, as designated by red asterisks.  Please note scroll down each page of the form to make sure everything required has been completed.  If there is a page with missing information, it will be highlighted in red with an “x” on the summary page. Click on the page with the missing information to edit. </a:t>
            </a:r>
          </a:p>
          <a:p>
            <a:pPr marL="342900" indent="-342900" fontAlgn="base">
              <a:lnSpc>
                <a:spcPct val="100000"/>
              </a:lnSpc>
              <a:spcBef>
                <a:spcPts val="600"/>
              </a:spcBef>
              <a:buFont typeface="+mj-lt"/>
              <a:buAutoNum type="arabicPeriod"/>
            </a:pPr>
            <a:r>
              <a:rPr lang="en-US" sz="1600" spc="100" dirty="0">
                <a:solidFill>
                  <a:schemeClr val="accent3">
                    <a:lumMod val="75000"/>
                  </a:schemeClr>
                </a:solidFill>
                <a:latin typeface="HelveticaNeueLT Std" panose="020B0604020202020204" pitchFamily="34" charset="0"/>
              </a:rPr>
              <a:t>Submit the form to the Secretary of State’s Office for processing with its required fee (payable by credit/debit card or by e-check).</a:t>
            </a:r>
          </a:p>
          <a:p>
            <a:pPr marL="342900" indent="-342900" fontAlgn="base">
              <a:lnSpc>
                <a:spcPct val="100000"/>
              </a:lnSpc>
              <a:spcBef>
                <a:spcPts val="600"/>
              </a:spcBef>
              <a:buFont typeface="+mj-lt"/>
              <a:buAutoNum type="arabicPeriod"/>
            </a:pPr>
            <a:r>
              <a:rPr lang="en-US" sz="1600" spc="100" dirty="0">
                <a:solidFill>
                  <a:schemeClr val="accent3">
                    <a:lumMod val="75000"/>
                  </a:schemeClr>
                </a:solidFill>
                <a:latin typeface="HelveticaNeueLT Std" panose="020B0604020202020204" pitchFamily="34" charset="0"/>
              </a:rPr>
              <a:t>It will be reviewed, and once approved, an email notification will be sent with instructions to retrieve approved documents from the portal.</a:t>
            </a:r>
          </a:p>
        </p:txBody>
      </p:sp>
    </p:spTree>
    <p:extLst>
      <p:ext uri="{BB962C8B-B14F-4D97-AF65-F5344CB8AC3E}">
        <p14:creationId xmlns:p14="http://schemas.microsoft.com/office/powerpoint/2010/main" val="269527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CD91-7339-40BE-BAB5-6A6805E2487B}"/>
              </a:ext>
            </a:extLst>
          </p:cNvPr>
          <p:cNvSpPr>
            <a:spLocks noGrp="1"/>
          </p:cNvSpPr>
          <p:nvPr>
            <p:ph type="ctrTitle"/>
          </p:nvPr>
        </p:nvSpPr>
        <p:spPr>
          <a:xfrm>
            <a:off x="5675243" y="2474843"/>
            <a:ext cx="6023114" cy="2817004"/>
          </a:xfrm>
          <a:prstGeom prst="rect">
            <a:avLst/>
          </a:prstGeom>
        </p:spPr>
        <p:txBody>
          <a:bodyPr anchor="t">
            <a:noAutofit/>
          </a:bodyPr>
          <a:lstStyle/>
          <a:p>
            <a:pPr algn="l">
              <a:spcAft>
                <a:spcPts val="1800"/>
              </a:spcAft>
            </a:pPr>
            <a:br>
              <a:rPr lang="en-US" sz="2000" cap="all" spc="100" dirty="0">
                <a:solidFill>
                  <a:schemeClr val="tx1"/>
                </a:solidFill>
                <a:latin typeface="+mn-lt"/>
              </a:rPr>
            </a:br>
            <a:br>
              <a:rPr lang="en-US" sz="2000" spc="100" dirty="0">
                <a:solidFill>
                  <a:schemeClr val="tx1"/>
                </a:solidFill>
                <a:latin typeface="+mn-lt"/>
              </a:rPr>
            </a:br>
            <a:r>
              <a:rPr lang="en-US" sz="2000" spc="100" dirty="0">
                <a:solidFill>
                  <a:schemeClr val="tx1"/>
                </a:solidFill>
                <a:latin typeface="+mn-lt"/>
              </a:rPr>
              <a:t>Contact us at </a:t>
            </a:r>
            <a:r>
              <a:rPr lang="en-US" sz="2000" spc="100" dirty="0">
                <a:solidFill>
                  <a:schemeClr val="tx1"/>
                </a:solidFill>
                <a:latin typeface="+mn-lt"/>
                <a:hlinkClick r:id="rId2"/>
              </a:rPr>
              <a:t>connectmt@mt.gov</a:t>
            </a:r>
            <a:r>
              <a:rPr lang="en-US" sz="2000" spc="100" dirty="0">
                <a:solidFill>
                  <a:schemeClr val="tx1"/>
                </a:solidFill>
                <a:latin typeface="+mn-lt"/>
              </a:rPr>
              <a:t> or </a:t>
            </a:r>
            <a:br>
              <a:rPr lang="en-US" sz="2000" spc="100" dirty="0">
                <a:solidFill>
                  <a:schemeClr val="tx1"/>
                </a:solidFill>
                <a:latin typeface="+mn-lt"/>
              </a:rPr>
            </a:br>
            <a:r>
              <a:rPr lang="en-US" sz="2000" spc="100" dirty="0">
                <a:solidFill>
                  <a:schemeClr val="tx1"/>
                </a:solidFill>
                <a:latin typeface="+mn-lt"/>
              </a:rPr>
              <a:t>Visit </a:t>
            </a:r>
            <a:r>
              <a:rPr lang="en-US" sz="2000" spc="100" dirty="0">
                <a:solidFill>
                  <a:schemeClr val="tx1"/>
                </a:solidFill>
                <a:latin typeface="+mn-lt"/>
                <a:hlinkClick r:id="rId3"/>
              </a:rPr>
              <a:t>connectmt.mt.gov</a:t>
            </a:r>
            <a:br>
              <a:rPr lang="en-US" sz="1600" spc="100" dirty="0">
                <a:solidFill>
                  <a:schemeClr val="tx1"/>
                </a:solidFill>
                <a:latin typeface="+mn-lt"/>
              </a:rPr>
            </a:br>
            <a:br>
              <a:rPr lang="en-US" sz="1600" spc="100" dirty="0">
                <a:solidFill>
                  <a:schemeClr val="tx1"/>
                </a:solidFill>
                <a:latin typeface="+mn-lt"/>
              </a:rPr>
            </a:br>
            <a:r>
              <a:rPr lang="en-US" sz="1400" b="1" spc="100" dirty="0">
                <a:solidFill>
                  <a:schemeClr val="tx1"/>
                </a:solidFill>
                <a:latin typeface="+mn-lt"/>
              </a:rPr>
              <a:t>Moriah Keller</a:t>
            </a:r>
            <a:r>
              <a:rPr lang="en-US" sz="1400" spc="100" dirty="0">
                <a:solidFill>
                  <a:schemeClr val="tx1"/>
                </a:solidFill>
                <a:latin typeface="+mn-lt"/>
              </a:rPr>
              <a:t>, Program Coordinator </a:t>
            </a:r>
            <a:br>
              <a:rPr lang="en-US" sz="1400" spc="100">
                <a:solidFill>
                  <a:schemeClr val="tx1"/>
                </a:solidFill>
                <a:latin typeface="+mn-lt"/>
              </a:rPr>
            </a:br>
            <a:r>
              <a:rPr lang="en-US" sz="1400" spc="100">
                <a:solidFill>
                  <a:schemeClr val="tx1"/>
                </a:solidFill>
                <a:latin typeface="+mn-lt"/>
              </a:rPr>
              <a:t>406.444.4099 </a:t>
            </a:r>
            <a:r>
              <a:rPr lang="en-US" sz="1400" spc="100" dirty="0">
                <a:solidFill>
                  <a:schemeClr val="tx1"/>
                </a:solidFill>
                <a:latin typeface="+mn-lt"/>
              </a:rPr>
              <a:t>/ </a:t>
            </a:r>
            <a:r>
              <a:rPr lang="en-US" sz="1400" spc="100" dirty="0">
                <a:solidFill>
                  <a:schemeClr val="tx1"/>
                </a:solidFill>
                <a:latin typeface="+mn-lt"/>
                <a:hlinkClick r:id="rId4"/>
              </a:rPr>
              <a:t>Moriah.Keller@mt.gov</a:t>
            </a:r>
            <a:r>
              <a:rPr lang="en-US" sz="1400" spc="100" dirty="0">
                <a:solidFill>
                  <a:schemeClr val="tx1"/>
                </a:solidFill>
                <a:latin typeface="+mn-lt"/>
              </a:rPr>
              <a:t> </a:t>
            </a:r>
            <a:br>
              <a:rPr lang="en-US" sz="1400" spc="100" dirty="0">
                <a:solidFill>
                  <a:schemeClr val="tx1"/>
                </a:solidFill>
                <a:latin typeface="+mn-lt"/>
              </a:rPr>
            </a:br>
            <a:br>
              <a:rPr lang="en-US" sz="1400" spc="100" dirty="0">
                <a:solidFill>
                  <a:schemeClr val="tx1"/>
                </a:solidFill>
                <a:latin typeface="+mn-lt"/>
              </a:rPr>
            </a:br>
            <a:r>
              <a:rPr lang="en-US" sz="1400" b="1" spc="100" dirty="0">
                <a:solidFill>
                  <a:schemeClr val="tx1"/>
                </a:solidFill>
                <a:latin typeface="+mn-lt"/>
              </a:rPr>
              <a:t>Maria Jackson</a:t>
            </a:r>
            <a:r>
              <a:rPr lang="en-US" sz="1400" spc="100" dirty="0">
                <a:solidFill>
                  <a:schemeClr val="tx1"/>
                </a:solidFill>
                <a:latin typeface="+mn-lt"/>
              </a:rPr>
              <a:t>, Grants Contracts Coordinator </a:t>
            </a:r>
            <a:br>
              <a:rPr lang="en-US" sz="1400" spc="100" dirty="0">
                <a:solidFill>
                  <a:schemeClr val="tx1"/>
                </a:solidFill>
                <a:latin typeface="+mn-lt"/>
              </a:rPr>
            </a:br>
            <a:r>
              <a:rPr lang="en-US" sz="1400" spc="100" dirty="0">
                <a:solidFill>
                  <a:schemeClr val="tx1"/>
                </a:solidFill>
                <a:latin typeface="+mn-lt"/>
              </a:rPr>
              <a:t>406.444.3393 / </a:t>
            </a:r>
            <a:r>
              <a:rPr lang="en-US" sz="1400" spc="100" dirty="0">
                <a:solidFill>
                  <a:schemeClr val="tx1"/>
                </a:solidFill>
                <a:latin typeface="+mn-lt"/>
                <a:hlinkClick r:id="rId5"/>
              </a:rPr>
              <a:t>Maria.Jackson2@mt.gov</a:t>
            </a:r>
            <a:br>
              <a:rPr lang="en-US" sz="1400" spc="100" dirty="0">
                <a:solidFill>
                  <a:schemeClr val="tx1"/>
                </a:solidFill>
                <a:latin typeface="+mn-lt"/>
              </a:rPr>
            </a:br>
            <a:br>
              <a:rPr lang="en-US" sz="1400" spc="100" dirty="0">
                <a:solidFill>
                  <a:schemeClr val="tx1"/>
                </a:solidFill>
                <a:latin typeface="+mn-lt"/>
              </a:rPr>
            </a:br>
            <a:r>
              <a:rPr lang="en-US" sz="1400" b="1" spc="100" dirty="0">
                <a:solidFill>
                  <a:schemeClr val="tx1"/>
                </a:solidFill>
                <a:latin typeface="+mn-lt"/>
              </a:rPr>
              <a:t>CTC Technology &amp; Energy </a:t>
            </a:r>
            <a:r>
              <a:rPr lang="en-US" sz="1400" spc="100" dirty="0">
                <a:solidFill>
                  <a:schemeClr val="tx1"/>
                </a:solidFill>
                <a:latin typeface="+mn-lt"/>
              </a:rPr>
              <a:t>/</a:t>
            </a:r>
            <a:r>
              <a:rPr lang="en-US" sz="1400" b="1" spc="100" dirty="0">
                <a:solidFill>
                  <a:schemeClr val="tx1"/>
                </a:solidFill>
                <a:latin typeface="+mn-lt"/>
              </a:rPr>
              <a:t> </a:t>
            </a:r>
            <a:r>
              <a:rPr lang="en-US" sz="1400" spc="100" dirty="0">
                <a:solidFill>
                  <a:schemeClr val="tx1">
                    <a:lumMod val="75000"/>
                    <a:lumOff val="25000"/>
                  </a:schemeClr>
                </a:solidFill>
                <a:latin typeface="+mn-lt"/>
                <a:hlinkClick r:id="rId6">
                  <a:extLst>
                    <a:ext uri="{A12FA001-AC4F-418D-AE19-62706E023703}">
                      <ahyp:hlinkClr xmlns:ahyp="http://schemas.microsoft.com/office/drawing/2018/hyperlinkcolor" val="tx"/>
                    </a:ext>
                  </a:extLst>
                </a:hlinkClick>
              </a:rPr>
              <a:t>ConnectMTInfoRequests@ctcnet.us</a:t>
            </a:r>
            <a:endParaRPr lang="en-US" sz="1400" spc="100" dirty="0">
              <a:solidFill>
                <a:schemeClr val="tx1">
                  <a:lumMod val="75000"/>
                  <a:lumOff val="25000"/>
                </a:schemeClr>
              </a:solidFill>
              <a:latin typeface="+mn-lt"/>
            </a:endParaRPr>
          </a:p>
        </p:txBody>
      </p:sp>
      <p:sp>
        <p:nvSpPr>
          <p:cNvPr id="3" name="Subtitle 2">
            <a:extLst>
              <a:ext uri="{FF2B5EF4-FFF2-40B4-BE49-F238E27FC236}">
                <a16:creationId xmlns:a16="http://schemas.microsoft.com/office/drawing/2014/main" id="{41935B53-1312-4FC3-884F-112BF140DFD1}"/>
              </a:ext>
            </a:extLst>
          </p:cNvPr>
          <p:cNvSpPr>
            <a:spLocks noGrp="1"/>
          </p:cNvSpPr>
          <p:nvPr>
            <p:ph type="subTitle" idx="4294967295"/>
          </p:nvPr>
        </p:nvSpPr>
        <p:spPr>
          <a:xfrm>
            <a:off x="5443592" y="2474843"/>
            <a:ext cx="3308131" cy="434703"/>
          </a:xfrm>
          <a:prstGeom prst="rect">
            <a:avLst/>
          </a:prstGeom>
        </p:spPr>
        <p:txBody>
          <a:bodyPr>
            <a:normAutofit fontScale="92500" lnSpcReduction="10000"/>
          </a:bodyPr>
          <a:lstStyle/>
          <a:p>
            <a:pPr marL="0" indent="0" algn="l">
              <a:buNone/>
            </a:pPr>
            <a:r>
              <a:rPr lang="en-US" spc="200" dirty="0">
                <a:solidFill>
                  <a:schemeClr val="accent4"/>
                </a:solidFill>
                <a:latin typeface="+mj-lt"/>
              </a:rPr>
              <a:t>QUESTIONS?</a:t>
            </a:r>
          </a:p>
        </p:txBody>
      </p:sp>
      <p:pic>
        <p:nvPicPr>
          <p:cNvPr id="5" name="Picture 4">
            <a:extLst>
              <a:ext uri="{FF2B5EF4-FFF2-40B4-BE49-F238E27FC236}">
                <a16:creationId xmlns:a16="http://schemas.microsoft.com/office/drawing/2014/main" id="{7E3F54BC-A46F-48FB-82C4-56EA4C0B80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6280" y="1427998"/>
            <a:ext cx="4021460" cy="4021460"/>
          </a:xfrm>
          <a:prstGeom prst="rect">
            <a:avLst/>
          </a:prstGeom>
        </p:spPr>
      </p:pic>
    </p:spTree>
    <p:extLst>
      <p:ext uri="{BB962C8B-B14F-4D97-AF65-F5344CB8AC3E}">
        <p14:creationId xmlns:p14="http://schemas.microsoft.com/office/powerpoint/2010/main" val="401273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4341" y="6371431"/>
            <a:ext cx="7321550" cy="261938"/>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1925" y="6389688"/>
            <a:ext cx="600075" cy="225425"/>
          </a:xfrm>
          <a:prstGeom prst="rect">
            <a:avLst/>
          </a:prstGeom>
          <a:solidFill>
            <a:schemeClr val="tx1"/>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486383" y="769938"/>
            <a:ext cx="11380939" cy="608012"/>
          </a:xfrm>
          <a:prstGeom prst="rect">
            <a:avLst/>
          </a:prstGeom>
        </p:spPr>
        <p:txBody>
          <a:bodyPr>
            <a:noAutofit/>
          </a:bodyPr>
          <a:lstStyle/>
          <a:p>
            <a:r>
              <a:rPr lang="en-US" sz="4000" cap="all" spc="100" dirty="0">
                <a:solidFill>
                  <a:schemeClr val="tx1"/>
                </a:solidFill>
                <a:latin typeface="HelveticaNeueLT Std" panose="020B0604020202020204" pitchFamily="34" charset="0"/>
              </a:rPr>
              <a:t>Federal procurement requirements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pic>
        <p:nvPicPr>
          <p:cNvPr id="5" name="Picture 4" descr="Filling out forms on a table">
            <a:extLst>
              <a:ext uri="{FF2B5EF4-FFF2-40B4-BE49-F238E27FC236}">
                <a16:creationId xmlns:a16="http://schemas.microsoft.com/office/drawing/2014/main" id="{B71BFE59-8E26-42C1-B35C-D0E6AE2F766C}"/>
              </a:ext>
            </a:extLst>
          </p:cNvPr>
          <p:cNvPicPr>
            <a:picLocks noChangeAspect="1"/>
          </p:cNvPicPr>
          <p:nvPr/>
        </p:nvPicPr>
        <p:blipFill>
          <a:blip r:embed="rId4">
            <a:extLst>
              <a:ext uri="{28A0092B-C50C-407E-A947-70E740481C1C}">
                <a14:useLocalDpi xmlns:a14="http://schemas.microsoft.com/office/drawing/2010/main" val="0"/>
              </a:ext>
            </a:extLst>
          </a:blip>
          <a:srcRect l="10822" r="10822"/>
          <a:stretch/>
        </p:blipFill>
        <p:spPr>
          <a:xfrm>
            <a:off x="604341" y="1712927"/>
            <a:ext cx="5136029" cy="4375135"/>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96000" y="1712928"/>
            <a:ext cx="5372100" cy="455415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Introduction</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General Procurement</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Competition</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Procurement Methods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Noncompetitive Procurement Methods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Contract Cost or Price</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Socioeconomic Contracting</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Domestic Preferences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Build America, Buy America</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Bonding Requirements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Contract Provisions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Review</a:t>
            </a:r>
            <a:endParaRPr lang="en-US" sz="1800" spc="100" dirty="0">
              <a:solidFill>
                <a:srgbClr val="002060"/>
              </a:solidFill>
              <a:latin typeface="HelveticaNeueLT Std" panose="020B0604020202020204" pitchFamily="34" charset="0"/>
            </a:endParaRPr>
          </a:p>
        </p:txBody>
      </p:sp>
    </p:spTree>
    <p:extLst>
      <p:ext uri="{BB962C8B-B14F-4D97-AF65-F5344CB8AC3E}">
        <p14:creationId xmlns:p14="http://schemas.microsoft.com/office/powerpoint/2010/main" val="193178382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5</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introduction</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805454"/>
            <a:ext cx="10584768" cy="44616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fontAlgn="base">
              <a:spcAft>
                <a:spcPts val="10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The ConnectMT program is funded by </a:t>
            </a:r>
            <a:r>
              <a:rPr lang="en-US" sz="1800" b="1" spc="100" dirty="0">
                <a:solidFill>
                  <a:schemeClr val="accent3">
                    <a:lumMod val="75000"/>
                  </a:schemeClr>
                </a:solidFill>
                <a:latin typeface="HelveticaNeueLT Std" panose="020B0604020202020204" pitchFamily="34" charset="0"/>
              </a:rPr>
              <a:t>FEDERAL FUNDS </a:t>
            </a:r>
          </a:p>
          <a:p>
            <a:pPr marL="742950" lvl="1" indent="-285750" fontAlgn="base">
              <a:lnSpc>
                <a:spcPct val="100000"/>
              </a:lnSpc>
              <a:spcBef>
                <a:spcPts val="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American Rescue Plan Act (ARPA) Coronavirus State Fiscal Recovery Funds (CSFRF)</a:t>
            </a:r>
          </a:p>
          <a:p>
            <a:pPr marL="742950" lvl="1" indent="-285750" fontAlgn="base">
              <a:lnSpc>
                <a:spcPct val="100000"/>
              </a:lnSpc>
              <a:spcBef>
                <a:spcPts val="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ARPA Coronavirus Capital Project Funds (CPF)</a:t>
            </a:r>
          </a:p>
          <a:p>
            <a:pPr marL="285750" indent="-285750" fontAlgn="base">
              <a:spcAft>
                <a:spcPts val="10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The State of Montana is known as the “</a:t>
            </a:r>
            <a:r>
              <a:rPr lang="en-US" sz="1800" b="1" spc="100" dirty="0">
                <a:solidFill>
                  <a:schemeClr val="accent3">
                    <a:lumMod val="75000"/>
                  </a:schemeClr>
                </a:solidFill>
                <a:latin typeface="HelveticaNeueLT Std" panose="020B0604020202020204" pitchFamily="34" charset="0"/>
              </a:rPr>
              <a:t>recipient</a:t>
            </a:r>
            <a:r>
              <a:rPr lang="en-US" sz="1800" spc="100" dirty="0">
                <a:solidFill>
                  <a:schemeClr val="accent3">
                    <a:lumMod val="75000"/>
                  </a:schemeClr>
                </a:solidFill>
                <a:latin typeface="HelveticaNeueLT Std" panose="020B0604020202020204" pitchFamily="34" charset="0"/>
              </a:rPr>
              <a:t>” of the funding and is responsible for disbursing, monitoring, and providing oversight of the grant to the </a:t>
            </a:r>
            <a:r>
              <a:rPr lang="en-US" sz="1800" b="1" spc="100" dirty="0">
                <a:solidFill>
                  <a:schemeClr val="accent3">
                    <a:lumMod val="75000"/>
                  </a:schemeClr>
                </a:solidFill>
                <a:latin typeface="HelveticaNeueLT Std" panose="020B0604020202020204" pitchFamily="34" charset="0"/>
              </a:rPr>
              <a:t>subrecipient</a:t>
            </a:r>
            <a:r>
              <a:rPr lang="en-US" sz="1800" spc="100" dirty="0">
                <a:solidFill>
                  <a:schemeClr val="accent3">
                    <a:lumMod val="75000"/>
                  </a:schemeClr>
                </a:solidFill>
                <a:latin typeface="HelveticaNeueLT Std" panose="020B0604020202020204" pitchFamily="34" charset="0"/>
              </a:rPr>
              <a:t>. </a:t>
            </a:r>
          </a:p>
          <a:p>
            <a:pPr marL="285750" indent="-285750" fontAlgn="base">
              <a:spcAft>
                <a:spcPts val="10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You (Internet Service Providers) are the “</a:t>
            </a:r>
            <a:r>
              <a:rPr lang="en-US" sz="1800" b="1" spc="100" dirty="0">
                <a:solidFill>
                  <a:schemeClr val="accent3">
                    <a:lumMod val="75000"/>
                  </a:schemeClr>
                </a:solidFill>
                <a:latin typeface="HelveticaNeueLT Std" panose="020B0604020202020204" pitchFamily="34" charset="0"/>
              </a:rPr>
              <a:t>subrecipient</a:t>
            </a:r>
            <a:r>
              <a:rPr lang="en-US" sz="1800" spc="100" dirty="0">
                <a:solidFill>
                  <a:schemeClr val="accent3">
                    <a:lumMod val="75000"/>
                  </a:schemeClr>
                </a:solidFill>
                <a:latin typeface="HelveticaNeueLT Std" panose="020B0604020202020204" pitchFamily="34" charset="0"/>
              </a:rPr>
              <a:t>” whom the funds are distributed to and used for a specific purpose.</a:t>
            </a:r>
          </a:p>
          <a:p>
            <a:pPr marL="742950" lvl="1" indent="-285750" fontAlgn="base">
              <a:lnSpc>
                <a:spcPct val="100000"/>
              </a:lnSpc>
              <a:spcBef>
                <a:spcPts val="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Please be aware that you will be considered a </a:t>
            </a:r>
            <a:r>
              <a:rPr lang="en-US" sz="1400" b="1" spc="100" dirty="0">
                <a:solidFill>
                  <a:schemeClr val="accent3">
                    <a:lumMod val="75000"/>
                  </a:schemeClr>
                </a:solidFill>
                <a:latin typeface="HelveticaNeueLT Std" panose="020B0604020202020204" pitchFamily="34" charset="0"/>
              </a:rPr>
              <a:t>subrecipient</a:t>
            </a:r>
            <a:r>
              <a:rPr lang="en-US" sz="1400" spc="100" dirty="0">
                <a:solidFill>
                  <a:schemeClr val="accent3">
                    <a:lumMod val="75000"/>
                  </a:schemeClr>
                </a:solidFill>
                <a:latin typeface="HelveticaNeueLT Std" panose="020B0604020202020204" pitchFamily="34" charset="0"/>
              </a:rPr>
              <a:t> and will not have the ability to subaward any part of the funds that you receive from the </a:t>
            </a:r>
            <a:r>
              <a:rPr lang="en-US" sz="1400" b="1" spc="100" dirty="0">
                <a:solidFill>
                  <a:schemeClr val="accent3">
                    <a:lumMod val="75000"/>
                  </a:schemeClr>
                </a:solidFill>
                <a:latin typeface="HelveticaNeueLT Std" panose="020B0604020202020204" pitchFamily="34" charset="0"/>
              </a:rPr>
              <a:t>recipient</a:t>
            </a:r>
            <a:r>
              <a:rPr lang="en-US" sz="1400" spc="100" dirty="0">
                <a:solidFill>
                  <a:schemeClr val="accent3">
                    <a:lumMod val="75000"/>
                  </a:schemeClr>
                </a:solidFill>
                <a:latin typeface="HelveticaNeueLT Std" panose="020B0604020202020204" pitchFamily="34" charset="0"/>
              </a:rPr>
              <a:t>. </a:t>
            </a:r>
          </a:p>
          <a:p>
            <a:pPr marL="742950" lvl="1" indent="-285750" fontAlgn="base">
              <a:lnSpc>
                <a:spcPct val="100000"/>
              </a:lnSpc>
              <a:spcBef>
                <a:spcPts val="0"/>
              </a:spcBef>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As a </a:t>
            </a:r>
            <a:r>
              <a:rPr lang="en-US" sz="1400" b="1" spc="100" dirty="0">
                <a:solidFill>
                  <a:schemeClr val="accent3">
                    <a:lumMod val="75000"/>
                  </a:schemeClr>
                </a:solidFill>
                <a:latin typeface="HelveticaNeueLT Std" panose="020B0604020202020204" pitchFamily="34" charset="0"/>
              </a:rPr>
              <a:t>subrecipient</a:t>
            </a:r>
            <a:r>
              <a:rPr lang="en-US" sz="1400" spc="100" dirty="0">
                <a:solidFill>
                  <a:schemeClr val="accent3">
                    <a:lumMod val="75000"/>
                  </a:schemeClr>
                </a:solidFill>
                <a:latin typeface="HelveticaNeueLT Std" panose="020B0604020202020204" pitchFamily="34" charset="0"/>
              </a:rPr>
              <a:t>, anyone you engage with to build, will be a contractor.</a:t>
            </a:r>
          </a:p>
          <a:p>
            <a:pPr marL="285750" indent="-285750" fontAlgn="base">
              <a:spcAft>
                <a:spcPts val="10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Both the State of Montana and Internet Service Providers are </a:t>
            </a:r>
            <a:r>
              <a:rPr lang="en-US" sz="1800" b="1" spc="100" dirty="0">
                <a:solidFill>
                  <a:schemeClr val="accent3">
                    <a:lumMod val="75000"/>
                  </a:schemeClr>
                </a:solidFill>
                <a:latin typeface="HelveticaNeueLT Std" panose="020B0604020202020204" pitchFamily="34" charset="0"/>
              </a:rPr>
              <a:t>REQUIRED</a:t>
            </a:r>
            <a:r>
              <a:rPr lang="en-US" sz="1800" spc="100" dirty="0">
                <a:solidFill>
                  <a:schemeClr val="accent3">
                    <a:lumMod val="75000"/>
                  </a:schemeClr>
                </a:solidFill>
                <a:latin typeface="HelveticaNeueLT Std" panose="020B0604020202020204" pitchFamily="34" charset="0"/>
              </a:rPr>
              <a:t>  to comply with </a:t>
            </a:r>
            <a:r>
              <a:rPr lang="en-US" sz="1800" b="1" spc="100" dirty="0">
                <a:solidFill>
                  <a:schemeClr val="accent3">
                    <a:lumMod val="75000"/>
                  </a:schemeClr>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a:t>
            </a:r>
            <a:r>
              <a:rPr lang="en-US" sz="1800" b="1" spc="100" dirty="0">
                <a:solidFill>
                  <a:schemeClr val="accent3">
                    <a:lumMod val="75000"/>
                  </a:schemeClr>
                </a:solidFill>
                <a:latin typeface="HelveticaNeueLT Std" panose="020B0604020202020204" pitchFamily="34" charset="0"/>
              </a:rPr>
              <a:t> </a:t>
            </a:r>
            <a:r>
              <a:rPr lang="en-US" sz="1800" spc="100" dirty="0">
                <a:solidFill>
                  <a:schemeClr val="accent3">
                    <a:lumMod val="75000"/>
                  </a:schemeClr>
                </a:solidFill>
                <a:latin typeface="HelveticaNeueLT Std" panose="020B0604020202020204" pitchFamily="34" charset="0"/>
              </a:rPr>
              <a:t>and terms and conditions outlined by Treasury.</a:t>
            </a:r>
          </a:p>
          <a:p>
            <a:pPr marL="285750" indent="-285750" fontAlgn="base">
              <a:spcAft>
                <a:spcPts val="1000"/>
              </a:spcAft>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All funding is subject to reporting and potential audit. </a:t>
            </a:r>
          </a:p>
        </p:txBody>
      </p:sp>
    </p:spTree>
    <p:extLst>
      <p:ext uri="{BB962C8B-B14F-4D97-AF65-F5344CB8AC3E}">
        <p14:creationId xmlns:p14="http://schemas.microsoft.com/office/powerpoint/2010/main" val="239779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6</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General procurement</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805455"/>
            <a:ext cx="10983316" cy="388742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b="1" spc="100" dirty="0">
                <a:solidFill>
                  <a:schemeClr val="tx1"/>
                </a:solidFill>
                <a:latin typeface="HelveticaNeueLT Std" panose="020B0604020202020204" pitchFamily="34" charset="0"/>
              </a:rPr>
              <a:t>Key action items:</a:t>
            </a:r>
            <a:endParaRPr lang="en-US" sz="1800" spc="100" dirty="0">
              <a:solidFill>
                <a:schemeClr val="accent3">
                  <a:lumMod val="75000"/>
                </a:schemeClr>
              </a:solidFill>
              <a:latin typeface="HelveticaNeueLT Std" panose="020B0604020202020204" pitchFamily="34" charset="0"/>
            </a:endParaRP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Develop and follow written procurement policies and procedures</a:t>
            </a:r>
          </a:p>
          <a:p>
            <a:pPr marL="742950" lvl="1" indent="-285750" fontAlgn="base">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Incorporate Federal and applicable State requirements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Develop written standards of conduct for your project employees</a:t>
            </a:r>
          </a:p>
          <a:p>
            <a:pPr marL="742950" lvl="1" indent="-285750" fontAlgn="base">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Address conflicts of interest related to the award and administration of contracts</a:t>
            </a:r>
          </a:p>
          <a:p>
            <a:pPr marL="742950" lvl="1" indent="-285750" fontAlgn="base">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Outline incident reporting protocols and disciplinary actions that may apply</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Maintain records sufficient to detail the history of procurement</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Maintain oversight to ensure contractors perform in accordance with terms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Avoid use of time and materials type contracts. If required;</a:t>
            </a:r>
          </a:p>
          <a:p>
            <a:pPr marL="742950" lvl="1" indent="-285750" fontAlgn="base">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Establish a ceiling the contractor exceeds at its own risk</a:t>
            </a:r>
          </a:p>
          <a:p>
            <a:pPr marL="742950" lvl="1" indent="-285750" fontAlgn="base">
              <a:buFont typeface="Arial" panose="020B0604020202020204" pitchFamily="34" charset="0"/>
              <a:buChar char="•"/>
            </a:pPr>
            <a:r>
              <a:rPr lang="en-US" sz="1400" spc="100" dirty="0">
                <a:solidFill>
                  <a:schemeClr val="accent3">
                    <a:lumMod val="75000"/>
                  </a:schemeClr>
                </a:solidFill>
                <a:latin typeface="HelveticaNeueLT Std" panose="020B0604020202020204" pitchFamily="34" charset="0"/>
              </a:rPr>
              <a:t>Assert a high degree of oversight</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Consider leveraging value engineering</a:t>
            </a:r>
          </a:p>
        </p:txBody>
      </p:sp>
      <p:sp>
        <p:nvSpPr>
          <p:cNvPr id="3" name="TextBox 2">
            <a:extLst>
              <a:ext uri="{FF2B5EF4-FFF2-40B4-BE49-F238E27FC236}">
                <a16:creationId xmlns:a16="http://schemas.microsoft.com/office/drawing/2014/main" id="{04F2E2AE-9510-C89D-88A7-C6621297593B}"/>
              </a:ext>
            </a:extLst>
          </p:cNvPr>
          <p:cNvSpPr txBox="1"/>
          <p:nvPr/>
        </p:nvSpPr>
        <p:spPr>
          <a:xfrm>
            <a:off x="617826" y="5792344"/>
            <a:ext cx="10964779" cy="341632"/>
          </a:xfrm>
          <a:prstGeom prst="rect">
            <a:avLst/>
          </a:prstGeom>
          <a:solidFill>
            <a:schemeClr val="accent3"/>
          </a:solidFill>
        </p:spPr>
        <p:txBody>
          <a:bodyPr wrap="square">
            <a:spAutoFit/>
          </a:bodyPr>
          <a:lstStyle/>
          <a:p>
            <a:pPr marR="0" lvl="0" fontAlgn="auto">
              <a:lnSpc>
                <a:spcPct val="90000"/>
              </a:lnSpc>
              <a:spcBef>
                <a:spcPts val="1000"/>
              </a:spcBef>
              <a:spcAft>
                <a:spcPts val="0"/>
              </a:spcAft>
              <a:buClrTx/>
              <a:buSzTx/>
              <a:tabLst/>
              <a:defRPr/>
            </a:pPr>
            <a:r>
              <a:rPr lang="en-US" dirty="0">
                <a:solidFill>
                  <a:schemeClr val="bg1"/>
                </a:solidFill>
              </a:rPr>
              <a:t>As a subrecipient of federal funds, you </a:t>
            </a:r>
            <a:r>
              <a:rPr lang="en-US" b="1" dirty="0">
                <a:solidFill>
                  <a:schemeClr val="bg1"/>
                </a:solidFill>
              </a:rPr>
              <a:t>must</a:t>
            </a:r>
            <a:r>
              <a:rPr lang="en-US" dirty="0">
                <a:solidFill>
                  <a:schemeClr val="bg1"/>
                </a:solidFill>
              </a:rPr>
              <a:t> follow </a:t>
            </a:r>
            <a:r>
              <a:rPr lang="en-US" dirty="0">
                <a:solidFill>
                  <a:schemeClr val="bg1"/>
                </a:solidFill>
                <a:hlinkClick r:id="rId3">
                  <a:extLst>
                    <a:ext uri="{A12FA001-AC4F-418D-AE19-62706E023703}">
                      <ahyp:hlinkClr xmlns:ahyp="http://schemas.microsoft.com/office/drawing/2018/hyperlinkcolor" val="tx"/>
                    </a:ext>
                  </a:extLst>
                </a:hlinkClick>
              </a:rPr>
              <a:t>2 CFR 200.318</a:t>
            </a:r>
            <a:r>
              <a:rPr lang="en-US" dirty="0">
                <a:solidFill>
                  <a:schemeClr val="bg1"/>
                </a:solidFill>
              </a:rPr>
              <a:t>.</a:t>
            </a:r>
          </a:p>
        </p:txBody>
      </p:sp>
    </p:spTree>
    <p:extLst>
      <p:ext uri="{BB962C8B-B14F-4D97-AF65-F5344CB8AC3E}">
        <p14:creationId xmlns:p14="http://schemas.microsoft.com/office/powerpoint/2010/main" val="97533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7</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Key relevant provisions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805455"/>
            <a:ext cx="10983316" cy="180298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PROCUREMENT STANDARDS</a:t>
            </a:r>
          </a:p>
          <a:p>
            <a:pPr algn="just" fontAlgn="base"/>
            <a:r>
              <a:rPr lang="en-US" sz="1800" b="1" spc="100" dirty="0">
                <a:solidFill>
                  <a:schemeClr val="tx1"/>
                </a:solidFill>
                <a:latin typeface="HelveticaNeueLT Std" panose="020B0604020202020204" pitchFamily="34" charset="0"/>
              </a:rPr>
              <a:t>Competition </a:t>
            </a:r>
            <a:r>
              <a:rPr lang="da-DK" sz="1800" b="1" spc="100" dirty="0">
                <a:solidFill>
                  <a:schemeClr val="tx1"/>
                </a:solidFill>
                <a:latin typeface="HelveticaNeueLT Std" panose="020B0604020202020204" pitchFamily="34" charset="0"/>
              </a:rPr>
              <a:t>– </a:t>
            </a:r>
            <a:r>
              <a:rPr lang="da-DK" sz="1800" b="1" spc="100" dirty="0">
                <a:solidFill>
                  <a:schemeClr val="tx1"/>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200.319</a:t>
            </a:r>
            <a:endParaRPr lang="en-US" sz="1800" spc="100" dirty="0">
              <a:solidFill>
                <a:schemeClr val="tx1"/>
              </a:solidFill>
              <a:latin typeface="HelveticaNeueLT Std" panose="020B0604020202020204" pitchFamily="34" charset="0"/>
            </a:endParaRPr>
          </a:p>
          <a:p>
            <a:pPr fontAlgn="base"/>
            <a:r>
              <a:rPr lang="en-US" sz="1800" spc="100" dirty="0">
                <a:solidFill>
                  <a:schemeClr val="tx1"/>
                </a:solidFill>
                <a:latin typeface="HelveticaNeueLT Std" panose="020B0604020202020204" pitchFamily="34" charset="0"/>
              </a:rPr>
              <a:t>All procurement transactions using “full and open competition”</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Must have written selection procedures</a:t>
            </a:r>
          </a:p>
          <a:p>
            <a:pPr marL="285750" indent="-285750" fontAlgn="base">
              <a:buFont typeface="Arial" panose="020B0604020202020204" pitchFamily="34" charset="0"/>
              <a:buChar char="•"/>
            </a:pPr>
            <a:r>
              <a:rPr lang="en-US" sz="1800" spc="100" dirty="0">
                <a:solidFill>
                  <a:schemeClr val="accent3">
                    <a:lumMod val="75000"/>
                  </a:schemeClr>
                </a:solidFill>
                <a:latin typeface="HelveticaNeueLT Std" panose="020B0604020202020204" pitchFamily="34" charset="0"/>
              </a:rPr>
              <a:t>Must clearly identify all bidding requirements</a:t>
            </a:r>
          </a:p>
        </p:txBody>
      </p:sp>
      <p:sp>
        <p:nvSpPr>
          <p:cNvPr id="3" name="TextBox 2">
            <a:extLst>
              <a:ext uri="{FF2B5EF4-FFF2-40B4-BE49-F238E27FC236}">
                <a16:creationId xmlns:a16="http://schemas.microsoft.com/office/drawing/2014/main" id="{04F2E2AE-9510-C89D-88A7-C6621297593B}"/>
              </a:ext>
            </a:extLst>
          </p:cNvPr>
          <p:cNvSpPr txBox="1"/>
          <p:nvPr/>
        </p:nvSpPr>
        <p:spPr>
          <a:xfrm>
            <a:off x="604342" y="3839702"/>
            <a:ext cx="10964779" cy="341632"/>
          </a:xfrm>
          <a:prstGeom prst="rect">
            <a:avLst/>
          </a:prstGeom>
          <a:solidFill>
            <a:schemeClr val="accent3"/>
          </a:solidFill>
        </p:spPr>
        <p:txBody>
          <a:bodyPr wrap="square">
            <a:spAutoFit/>
          </a:bodyPr>
          <a:lstStyle/>
          <a:p>
            <a:pPr marR="0" lvl="0" fontAlgn="auto">
              <a:lnSpc>
                <a:spcPct val="90000"/>
              </a:lnSpc>
              <a:spcBef>
                <a:spcPts val="1000"/>
              </a:spcBef>
              <a:spcAft>
                <a:spcPts val="0"/>
              </a:spcAft>
              <a:buClrTx/>
              <a:buSzTx/>
              <a:tabLst/>
              <a:defRPr/>
            </a:pPr>
            <a:r>
              <a:rPr lang="en-US" dirty="0">
                <a:solidFill>
                  <a:schemeClr val="bg1"/>
                </a:solidFill>
              </a:rPr>
              <a:t>Restrictions on Competition</a:t>
            </a:r>
          </a:p>
        </p:txBody>
      </p:sp>
      <p:sp>
        <p:nvSpPr>
          <p:cNvPr id="2" name="TextBox 1">
            <a:extLst>
              <a:ext uri="{FF2B5EF4-FFF2-40B4-BE49-F238E27FC236}">
                <a16:creationId xmlns:a16="http://schemas.microsoft.com/office/drawing/2014/main" id="{10312B48-7BA9-72DB-8AEB-20BAB0E1C97B}"/>
              </a:ext>
            </a:extLst>
          </p:cNvPr>
          <p:cNvSpPr txBox="1"/>
          <p:nvPr/>
        </p:nvSpPr>
        <p:spPr>
          <a:xfrm>
            <a:off x="604342" y="4252000"/>
            <a:ext cx="10983316" cy="1802984"/>
          </a:xfrm>
          <a:prstGeom prst="rect">
            <a:avLst/>
          </a:prstGeom>
          <a:noFill/>
        </p:spPr>
        <p:txBody>
          <a:bodyPr wrap="square" numCol="2" rtlCol="0">
            <a:noAutofit/>
          </a:bodyPr>
          <a:lstStyle/>
          <a:p>
            <a:pPr marL="342900" indent="-342900" fontAlgn="base">
              <a:lnSpc>
                <a:spcPct val="90000"/>
              </a:lnSpc>
              <a:spcBef>
                <a:spcPts val="1000"/>
              </a:spcBef>
              <a:buFont typeface="+mj-lt"/>
              <a:buAutoNum type="arabicPeriod"/>
            </a:pPr>
            <a:r>
              <a:rPr lang="en-US" spc="100" dirty="0">
                <a:solidFill>
                  <a:schemeClr val="accent3">
                    <a:lumMod val="75000"/>
                  </a:schemeClr>
                </a:solidFill>
                <a:latin typeface="HelveticaNeueLT Std" panose="020B0604020202020204" pitchFamily="34" charset="0"/>
              </a:rPr>
              <a:t>Requiring unnecessary experience or requirements</a:t>
            </a:r>
          </a:p>
          <a:p>
            <a:pPr marL="342900" indent="-342900" fontAlgn="base">
              <a:lnSpc>
                <a:spcPct val="90000"/>
              </a:lnSpc>
              <a:spcBef>
                <a:spcPts val="1000"/>
              </a:spcBef>
              <a:buFont typeface="+mj-lt"/>
              <a:buAutoNum type="arabicPeriod"/>
            </a:pPr>
            <a:r>
              <a:rPr lang="en-US" spc="100" dirty="0">
                <a:solidFill>
                  <a:schemeClr val="accent3">
                    <a:lumMod val="75000"/>
                  </a:schemeClr>
                </a:solidFill>
                <a:latin typeface="HelveticaNeueLT Std" panose="020B0604020202020204" pitchFamily="34" charset="0"/>
              </a:rPr>
              <a:t>Excessive bonding requirements</a:t>
            </a:r>
          </a:p>
          <a:p>
            <a:pPr marL="342900" indent="-342900" fontAlgn="base">
              <a:lnSpc>
                <a:spcPct val="90000"/>
              </a:lnSpc>
              <a:spcBef>
                <a:spcPts val="1000"/>
              </a:spcBef>
              <a:buFont typeface="+mj-lt"/>
              <a:buAutoNum type="arabicPeriod"/>
            </a:pPr>
            <a:r>
              <a:rPr lang="en-US" spc="100" dirty="0">
                <a:solidFill>
                  <a:schemeClr val="accent3">
                    <a:lumMod val="75000"/>
                  </a:schemeClr>
                </a:solidFill>
                <a:latin typeface="HelveticaNeueLT Std" panose="020B0604020202020204" pitchFamily="34" charset="0"/>
              </a:rPr>
              <a:t>Specifying only a brand name product</a:t>
            </a:r>
          </a:p>
          <a:p>
            <a:pPr marL="342900" indent="-342900" fontAlgn="base">
              <a:lnSpc>
                <a:spcPct val="90000"/>
              </a:lnSpc>
              <a:spcBef>
                <a:spcPts val="1000"/>
              </a:spcBef>
              <a:buFont typeface="+mj-lt"/>
              <a:buAutoNum type="arabicPeriod"/>
            </a:pPr>
            <a:r>
              <a:rPr lang="en-US" spc="100" dirty="0">
                <a:solidFill>
                  <a:schemeClr val="accent3">
                    <a:lumMod val="75000"/>
                  </a:schemeClr>
                </a:solidFill>
                <a:latin typeface="HelveticaNeueLT Std" panose="020B0604020202020204" pitchFamily="34" charset="0"/>
              </a:rPr>
              <a:t>Noncompetitive pricing practices</a:t>
            </a:r>
          </a:p>
          <a:p>
            <a:pPr marL="342900" indent="-342900" fontAlgn="base">
              <a:lnSpc>
                <a:spcPct val="90000"/>
              </a:lnSpc>
              <a:spcBef>
                <a:spcPts val="1000"/>
              </a:spcBef>
              <a:buFont typeface="+mj-lt"/>
              <a:buAutoNum type="arabicPeriod"/>
            </a:pPr>
            <a:r>
              <a:rPr lang="en-US" spc="100" dirty="0">
                <a:solidFill>
                  <a:schemeClr val="accent3">
                    <a:lumMod val="75000"/>
                  </a:schemeClr>
                </a:solidFill>
                <a:latin typeface="HelveticaNeueLT Std" panose="020B0604020202020204" pitchFamily="34" charset="0"/>
              </a:rPr>
              <a:t>Organizational conflicts of interest</a:t>
            </a:r>
          </a:p>
          <a:p>
            <a:pPr marL="342900" indent="-342900" fontAlgn="base">
              <a:lnSpc>
                <a:spcPct val="90000"/>
              </a:lnSpc>
              <a:spcBef>
                <a:spcPts val="1000"/>
              </a:spcBef>
              <a:buFont typeface="+mj-lt"/>
              <a:buAutoNum type="arabicPeriod"/>
            </a:pPr>
            <a:r>
              <a:rPr lang="en-US" spc="100" dirty="0">
                <a:solidFill>
                  <a:schemeClr val="accent3">
                    <a:lumMod val="75000"/>
                  </a:schemeClr>
                </a:solidFill>
                <a:latin typeface="HelveticaNeueLT Std" panose="020B0604020202020204" pitchFamily="34" charset="0"/>
              </a:rPr>
              <a:t>Noncompetitive contracts to contracts on retainer</a:t>
            </a:r>
          </a:p>
          <a:p>
            <a:pPr marL="342900" indent="-342900" fontAlgn="base">
              <a:lnSpc>
                <a:spcPct val="90000"/>
              </a:lnSpc>
              <a:spcBef>
                <a:spcPts val="1000"/>
              </a:spcBef>
              <a:buFont typeface="+mj-lt"/>
              <a:buAutoNum type="arabicPeriod"/>
            </a:pPr>
            <a:r>
              <a:rPr lang="en-US" spc="100" dirty="0">
                <a:solidFill>
                  <a:schemeClr val="accent3">
                    <a:lumMod val="75000"/>
                  </a:schemeClr>
                </a:solidFill>
                <a:latin typeface="HelveticaNeueLT Std" panose="020B0604020202020204" pitchFamily="34" charset="0"/>
              </a:rPr>
              <a:t>Any arbitrary action in the procurement process</a:t>
            </a:r>
          </a:p>
          <a:p>
            <a:endParaRPr lang="en-US" dirty="0"/>
          </a:p>
        </p:txBody>
      </p:sp>
    </p:spTree>
    <p:extLst>
      <p:ext uri="{BB962C8B-B14F-4D97-AF65-F5344CB8AC3E}">
        <p14:creationId xmlns:p14="http://schemas.microsoft.com/office/powerpoint/2010/main" val="221403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FE4E75A2-CA41-49D8-A529-D1D3823E4648}" type="slidenum">
              <a:rPr kumimoji="0" lang="en-US" sz="1050" b="0" i="0" u="none" strike="noStrike" kern="1200" cap="all" spc="100" normalizeH="0" baseline="0" noProof="0">
                <a:ln>
                  <a:noFill/>
                </a:ln>
                <a:solidFill>
                  <a:prstClr val="white"/>
                </a:solidFill>
                <a:effectLst/>
                <a:uLnTx/>
                <a:uFillTx/>
                <a:latin typeface="HelveticaNeueLT Std"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all" spc="100" normalizeH="0" baseline="0" noProof="0" dirty="0">
              <a:ln>
                <a:noFill/>
              </a:ln>
              <a:solidFill>
                <a:prstClr val="white"/>
              </a:solidFill>
              <a:effectLst/>
              <a:uLnTx/>
              <a:uFillTx/>
              <a:latin typeface="HelveticaNeueLT Std" panose="020B0604020202020204" pitchFamily="34" charset="0"/>
              <a:ea typeface="+mn-ea"/>
              <a:cs typeface="+mn-cs"/>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Key relevant provisions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805455"/>
            <a:ext cx="10983316" cy="11343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PROCUREMENT STANDARDS</a:t>
            </a:r>
          </a:p>
          <a:p>
            <a:pPr algn="just" fontAlgn="base"/>
            <a:r>
              <a:rPr lang="en-US" sz="1800" b="1" spc="100" dirty="0">
                <a:solidFill>
                  <a:schemeClr val="tx1"/>
                </a:solidFill>
                <a:latin typeface="HelveticaNeueLT Std" panose="020B0604020202020204" pitchFamily="34" charset="0"/>
              </a:rPr>
              <a:t>Procurement Methods </a:t>
            </a:r>
            <a:r>
              <a:rPr lang="da-DK" sz="1800" b="1" spc="100" dirty="0">
                <a:solidFill>
                  <a:schemeClr val="tx1"/>
                </a:solidFill>
                <a:latin typeface="HelveticaNeueLT Std" panose="020B0604020202020204" pitchFamily="34" charset="0"/>
              </a:rPr>
              <a:t>– </a:t>
            </a:r>
            <a:r>
              <a:rPr lang="da-DK" sz="1800" b="1" spc="100" dirty="0">
                <a:solidFill>
                  <a:schemeClr val="tx1"/>
                </a:solidFill>
                <a:latin typeface="HelveticaNeueLT Std" panose="020B0604020202020204" pitchFamily="34" charset="0"/>
                <a:hlinkClick r:id="rId4">
                  <a:extLst>
                    <a:ext uri="{A12FA001-AC4F-418D-AE19-62706E023703}">
                      <ahyp:hlinkClr xmlns:ahyp="http://schemas.microsoft.com/office/drawing/2018/hyperlinkcolor" val="tx"/>
                    </a:ext>
                  </a:extLst>
                </a:hlinkClick>
              </a:rPr>
              <a:t>2 C.F.R. 200.320</a:t>
            </a:r>
            <a:endParaRPr lang="en-US" sz="1800" spc="100" dirty="0">
              <a:solidFill>
                <a:schemeClr val="tx1"/>
              </a:solidFill>
              <a:latin typeface="HelveticaNeueLT Std" panose="020B0604020202020204" pitchFamily="34" charset="0"/>
            </a:endParaRPr>
          </a:p>
          <a:p>
            <a:pPr fontAlgn="base"/>
            <a:r>
              <a:rPr lang="en-US" sz="1800" spc="100" dirty="0">
                <a:solidFill>
                  <a:schemeClr val="tx1"/>
                </a:solidFill>
                <a:latin typeface="HelveticaNeueLT Std" panose="020B0604020202020204" pitchFamily="34" charset="0"/>
              </a:rPr>
              <a:t>Subrecipients must use one of the following five methods of procurement:</a:t>
            </a:r>
          </a:p>
        </p:txBody>
      </p:sp>
      <p:sp>
        <p:nvSpPr>
          <p:cNvPr id="3" name="TextBox 2">
            <a:extLst>
              <a:ext uri="{FF2B5EF4-FFF2-40B4-BE49-F238E27FC236}">
                <a16:creationId xmlns:a16="http://schemas.microsoft.com/office/drawing/2014/main" id="{04F2E2AE-9510-C89D-88A7-C6621297593B}"/>
              </a:ext>
            </a:extLst>
          </p:cNvPr>
          <p:cNvSpPr txBox="1"/>
          <p:nvPr/>
        </p:nvSpPr>
        <p:spPr>
          <a:xfrm>
            <a:off x="4234959" y="3017800"/>
            <a:ext cx="2959510" cy="752334"/>
          </a:xfrm>
          <a:prstGeom prst="rect">
            <a:avLst/>
          </a:prstGeom>
          <a:solidFill>
            <a:schemeClr val="accent3"/>
          </a:solidFill>
        </p:spPr>
        <p:txBody>
          <a:bodyPr wrap="square" anchor="ctr">
            <a:noAutofit/>
          </a:bodyPr>
          <a:lstStyle/>
          <a:p>
            <a:pPr marR="0" lvl="0" algn="ctr" fontAlgn="auto">
              <a:lnSpc>
                <a:spcPct val="90000"/>
              </a:lnSpc>
              <a:spcBef>
                <a:spcPts val="1000"/>
              </a:spcBef>
              <a:spcAft>
                <a:spcPts val="0"/>
              </a:spcAft>
              <a:buClrTx/>
              <a:buSzTx/>
              <a:tabLst/>
              <a:defRPr/>
            </a:pPr>
            <a:r>
              <a:rPr lang="en-US" dirty="0">
                <a:solidFill>
                  <a:schemeClr val="bg1"/>
                </a:solidFill>
              </a:rPr>
              <a:t>Procurement Thresholds</a:t>
            </a:r>
          </a:p>
        </p:txBody>
      </p:sp>
      <p:sp>
        <p:nvSpPr>
          <p:cNvPr id="5" name="TextBox 4">
            <a:extLst>
              <a:ext uri="{FF2B5EF4-FFF2-40B4-BE49-F238E27FC236}">
                <a16:creationId xmlns:a16="http://schemas.microsoft.com/office/drawing/2014/main" id="{C0E587B3-CFFA-F4A9-52BD-85864FE333C4}"/>
              </a:ext>
            </a:extLst>
          </p:cNvPr>
          <p:cNvSpPr txBox="1"/>
          <p:nvPr/>
        </p:nvSpPr>
        <p:spPr>
          <a:xfrm>
            <a:off x="503378" y="4196034"/>
            <a:ext cx="1725903" cy="752334"/>
          </a:xfrm>
          <a:prstGeom prst="rect">
            <a:avLst/>
          </a:prstGeom>
          <a:solidFill>
            <a:schemeClr val="accent3"/>
          </a:solidFill>
        </p:spPr>
        <p:txBody>
          <a:bodyPr wrap="square" anchor="ctr">
            <a:noAutofit/>
          </a:bodyPr>
          <a:lstStyle/>
          <a:p>
            <a:pPr algn="ctr"/>
            <a:r>
              <a:rPr lang="en-US" dirty="0">
                <a:solidFill>
                  <a:schemeClr val="bg1"/>
                </a:solidFill>
              </a:rPr>
              <a:t>Micro Purchase</a:t>
            </a:r>
          </a:p>
          <a:p>
            <a:pPr algn="ctr"/>
            <a:r>
              <a:rPr lang="en-US" dirty="0">
                <a:solidFill>
                  <a:schemeClr val="bg1"/>
                </a:solidFill>
              </a:rPr>
              <a:t>&lt;$10K</a:t>
            </a:r>
          </a:p>
        </p:txBody>
      </p:sp>
      <p:sp>
        <p:nvSpPr>
          <p:cNvPr id="11" name="TextBox 10">
            <a:extLst>
              <a:ext uri="{FF2B5EF4-FFF2-40B4-BE49-F238E27FC236}">
                <a16:creationId xmlns:a16="http://schemas.microsoft.com/office/drawing/2014/main" id="{F6D47C13-B457-0431-E6A5-A6924F2EA6A1}"/>
              </a:ext>
            </a:extLst>
          </p:cNvPr>
          <p:cNvSpPr txBox="1"/>
          <p:nvPr/>
        </p:nvSpPr>
        <p:spPr>
          <a:xfrm>
            <a:off x="2578105" y="4196034"/>
            <a:ext cx="1912715" cy="752334"/>
          </a:xfrm>
          <a:prstGeom prst="rect">
            <a:avLst/>
          </a:prstGeom>
          <a:solidFill>
            <a:schemeClr val="accent3"/>
          </a:solidFill>
        </p:spPr>
        <p:txBody>
          <a:bodyPr wrap="square" anchor="ctr">
            <a:noAutofit/>
          </a:bodyPr>
          <a:lstStyle>
            <a:defPPr>
              <a:defRPr lang="en-US"/>
            </a:defPPr>
            <a:lvl1pPr algn="ctr">
              <a:defRPr>
                <a:solidFill>
                  <a:schemeClr val="bg1"/>
                </a:solidFill>
              </a:defRPr>
            </a:lvl1pPr>
          </a:lstStyle>
          <a:p>
            <a:r>
              <a:rPr lang="en-US" dirty="0"/>
              <a:t>Small Purchase</a:t>
            </a:r>
          </a:p>
          <a:p>
            <a:r>
              <a:rPr lang="en-US" dirty="0"/>
              <a:t>$10K - $250K</a:t>
            </a:r>
          </a:p>
        </p:txBody>
      </p:sp>
      <p:sp>
        <p:nvSpPr>
          <p:cNvPr id="12" name="TextBox 11">
            <a:extLst>
              <a:ext uri="{FF2B5EF4-FFF2-40B4-BE49-F238E27FC236}">
                <a16:creationId xmlns:a16="http://schemas.microsoft.com/office/drawing/2014/main" id="{9F336D8F-A249-C401-954A-9D25182B3AC3}"/>
              </a:ext>
            </a:extLst>
          </p:cNvPr>
          <p:cNvSpPr txBox="1"/>
          <p:nvPr/>
        </p:nvSpPr>
        <p:spPr>
          <a:xfrm>
            <a:off x="4839644" y="4196034"/>
            <a:ext cx="1750140" cy="752334"/>
          </a:xfrm>
          <a:prstGeom prst="rect">
            <a:avLst/>
          </a:prstGeom>
          <a:solidFill>
            <a:schemeClr val="accent3"/>
          </a:solidFill>
        </p:spPr>
        <p:txBody>
          <a:bodyPr wrap="square" anchor="ctr">
            <a:noAutofit/>
          </a:bodyPr>
          <a:lstStyle>
            <a:defPPr>
              <a:defRPr lang="en-US"/>
            </a:defPPr>
            <a:lvl1pPr algn="ctr">
              <a:defRPr>
                <a:solidFill>
                  <a:schemeClr val="bg1"/>
                </a:solidFill>
              </a:defRPr>
            </a:lvl1pPr>
          </a:lstStyle>
          <a:p>
            <a:r>
              <a:rPr lang="en-US" dirty="0"/>
              <a:t>Sealed Bidding</a:t>
            </a:r>
          </a:p>
          <a:p>
            <a:r>
              <a:rPr lang="en-US" dirty="0"/>
              <a:t>&gt;$250K</a:t>
            </a:r>
          </a:p>
        </p:txBody>
      </p:sp>
      <p:sp>
        <p:nvSpPr>
          <p:cNvPr id="13" name="TextBox 12">
            <a:extLst>
              <a:ext uri="{FF2B5EF4-FFF2-40B4-BE49-F238E27FC236}">
                <a16:creationId xmlns:a16="http://schemas.microsoft.com/office/drawing/2014/main" id="{DA8297F7-D2FD-1A07-D1AE-A19D7BCBC6FA}"/>
              </a:ext>
            </a:extLst>
          </p:cNvPr>
          <p:cNvSpPr txBox="1"/>
          <p:nvPr/>
        </p:nvSpPr>
        <p:spPr>
          <a:xfrm>
            <a:off x="6938607" y="4196034"/>
            <a:ext cx="2438743" cy="752334"/>
          </a:xfrm>
          <a:prstGeom prst="rect">
            <a:avLst/>
          </a:prstGeom>
          <a:solidFill>
            <a:schemeClr val="accent3"/>
          </a:solidFill>
        </p:spPr>
        <p:txBody>
          <a:bodyPr wrap="square" anchor="ctr">
            <a:noAutofit/>
          </a:bodyPr>
          <a:lstStyle>
            <a:defPPr>
              <a:defRPr lang="en-US"/>
            </a:defPPr>
            <a:lvl1pPr algn="ctr">
              <a:defRPr>
                <a:solidFill>
                  <a:schemeClr val="bg1"/>
                </a:solidFill>
              </a:defRPr>
            </a:lvl1pPr>
          </a:lstStyle>
          <a:p>
            <a:r>
              <a:rPr lang="en-US" dirty="0"/>
              <a:t>Competitive Proposals</a:t>
            </a:r>
          </a:p>
          <a:p>
            <a:r>
              <a:rPr lang="en-US" dirty="0"/>
              <a:t>&gt;$250K</a:t>
            </a:r>
          </a:p>
        </p:txBody>
      </p:sp>
      <p:sp>
        <p:nvSpPr>
          <p:cNvPr id="14" name="TextBox 13">
            <a:extLst>
              <a:ext uri="{FF2B5EF4-FFF2-40B4-BE49-F238E27FC236}">
                <a16:creationId xmlns:a16="http://schemas.microsoft.com/office/drawing/2014/main" id="{D7A972AB-44C7-3FB4-5E99-F40ACC6B99D3}"/>
              </a:ext>
            </a:extLst>
          </p:cNvPr>
          <p:cNvSpPr txBox="1"/>
          <p:nvPr/>
        </p:nvSpPr>
        <p:spPr>
          <a:xfrm>
            <a:off x="9726174" y="4196034"/>
            <a:ext cx="1912715" cy="752334"/>
          </a:xfrm>
          <a:prstGeom prst="rect">
            <a:avLst/>
          </a:prstGeom>
          <a:solidFill>
            <a:schemeClr val="accent3"/>
          </a:solidFill>
        </p:spPr>
        <p:txBody>
          <a:bodyPr wrap="square" anchor="ctr">
            <a:noAutofit/>
          </a:bodyPr>
          <a:lstStyle>
            <a:defPPr>
              <a:defRPr lang="en-US"/>
            </a:defPPr>
            <a:lvl1pPr algn="ctr">
              <a:defRPr>
                <a:solidFill>
                  <a:schemeClr val="bg1"/>
                </a:solidFill>
              </a:defRPr>
            </a:lvl1pPr>
          </a:lstStyle>
          <a:p>
            <a:r>
              <a:rPr lang="en-US" dirty="0"/>
              <a:t>Noncompetitive</a:t>
            </a:r>
          </a:p>
          <a:p>
            <a:r>
              <a:rPr lang="en-US" b="1" dirty="0"/>
              <a:t>Rare</a:t>
            </a:r>
          </a:p>
        </p:txBody>
      </p:sp>
      <p:cxnSp>
        <p:nvCxnSpPr>
          <p:cNvPr id="16" name="Straight Connector 15">
            <a:extLst>
              <a:ext uri="{FF2B5EF4-FFF2-40B4-BE49-F238E27FC236}">
                <a16:creationId xmlns:a16="http://schemas.microsoft.com/office/drawing/2014/main" id="{CEE6A0D2-E8FA-0B21-5D22-133C3EBD590A}"/>
              </a:ext>
            </a:extLst>
          </p:cNvPr>
          <p:cNvCxnSpPr/>
          <p:nvPr/>
        </p:nvCxnSpPr>
        <p:spPr>
          <a:xfrm>
            <a:off x="5714714" y="3770134"/>
            <a:ext cx="0" cy="424851"/>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3BC4881F-E2CF-8704-BF74-5E8EC4A1B68C}"/>
              </a:ext>
            </a:extLst>
          </p:cNvPr>
          <p:cNvCxnSpPr>
            <a:cxnSpLocks/>
          </p:cNvCxnSpPr>
          <p:nvPr/>
        </p:nvCxnSpPr>
        <p:spPr>
          <a:xfrm>
            <a:off x="1296462" y="3982559"/>
            <a:ext cx="939714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Straight Connector 20">
            <a:extLst>
              <a:ext uri="{FF2B5EF4-FFF2-40B4-BE49-F238E27FC236}">
                <a16:creationId xmlns:a16="http://schemas.microsoft.com/office/drawing/2014/main" id="{A991E404-A15F-D0EB-A005-2D17A8AC4365}"/>
              </a:ext>
            </a:extLst>
          </p:cNvPr>
          <p:cNvCxnSpPr>
            <a:cxnSpLocks/>
          </p:cNvCxnSpPr>
          <p:nvPr/>
        </p:nvCxnSpPr>
        <p:spPr>
          <a:xfrm>
            <a:off x="1301693" y="3982560"/>
            <a:ext cx="0" cy="317835"/>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a:extLst>
              <a:ext uri="{FF2B5EF4-FFF2-40B4-BE49-F238E27FC236}">
                <a16:creationId xmlns:a16="http://schemas.microsoft.com/office/drawing/2014/main" id="{0D3528A4-ACED-776B-C6FC-ABDDE07C0396}"/>
              </a:ext>
            </a:extLst>
          </p:cNvPr>
          <p:cNvCxnSpPr>
            <a:cxnSpLocks/>
          </p:cNvCxnSpPr>
          <p:nvPr/>
        </p:nvCxnSpPr>
        <p:spPr>
          <a:xfrm>
            <a:off x="3492958" y="3982560"/>
            <a:ext cx="0" cy="317835"/>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2454CEA8-73B3-F241-C7D4-4D2DEE62D61B}"/>
              </a:ext>
            </a:extLst>
          </p:cNvPr>
          <p:cNvCxnSpPr>
            <a:cxnSpLocks/>
          </p:cNvCxnSpPr>
          <p:nvPr/>
        </p:nvCxnSpPr>
        <p:spPr>
          <a:xfrm>
            <a:off x="8082454" y="3982559"/>
            <a:ext cx="0" cy="317835"/>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025B635C-23CB-94EE-AE28-78E61BAF7646}"/>
              </a:ext>
            </a:extLst>
          </p:cNvPr>
          <p:cNvCxnSpPr>
            <a:cxnSpLocks/>
          </p:cNvCxnSpPr>
          <p:nvPr/>
        </p:nvCxnSpPr>
        <p:spPr>
          <a:xfrm>
            <a:off x="10686455" y="3978915"/>
            <a:ext cx="0" cy="317835"/>
          </a:xfrm>
          <a:prstGeom prst="line">
            <a:avLst/>
          </a:prstGeom>
        </p:spPr>
        <p:style>
          <a:lnRef idx="3">
            <a:schemeClr val="accent3"/>
          </a:lnRef>
          <a:fillRef idx="0">
            <a:schemeClr val="accent3"/>
          </a:fillRef>
          <a:effectRef idx="2">
            <a:schemeClr val="accent3"/>
          </a:effectRef>
          <a:fontRef idx="minor">
            <a:schemeClr val="tx1"/>
          </a:fontRef>
        </p:style>
      </p:cxnSp>
      <p:sp>
        <p:nvSpPr>
          <p:cNvPr id="27" name="Rectangle 26">
            <a:extLst>
              <a:ext uri="{FF2B5EF4-FFF2-40B4-BE49-F238E27FC236}">
                <a16:creationId xmlns:a16="http://schemas.microsoft.com/office/drawing/2014/main" id="{CB3B5464-1B38-14D7-0669-7737B1E4DE5A}"/>
              </a:ext>
            </a:extLst>
          </p:cNvPr>
          <p:cNvSpPr/>
          <p:nvPr/>
        </p:nvSpPr>
        <p:spPr>
          <a:xfrm>
            <a:off x="604342" y="6023596"/>
            <a:ext cx="10983316" cy="261172"/>
          </a:xfrm>
          <a:prstGeom prst="rect">
            <a:avLst/>
          </a:prstGeom>
          <a:noFill/>
          <a:ln w="9525" cap="flat" cmpd="sng" algn="ctr">
            <a:noFill/>
            <a:prstDash val="solid"/>
          </a:ln>
          <a:effectLst/>
        </p:spPr>
        <p:txBody>
          <a:bodyPr rtlCol="0" anchor="ctr" anchorCtr="0"/>
          <a:lstStyle/>
          <a:p>
            <a:pPr marR="0" lvl="0" algn="ctr" fontAlgn="base">
              <a:lnSpc>
                <a:spcPct val="90000"/>
              </a:lnSpc>
              <a:spcBef>
                <a:spcPts val="1000"/>
              </a:spcBef>
              <a:spcAft>
                <a:spcPts val="0"/>
              </a:spcAft>
              <a:buClrTx/>
              <a:buSzTx/>
              <a:tabLst/>
              <a:defRPr/>
            </a:pPr>
            <a:endParaRPr lang="en-US" sz="1600" spc="100" dirty="0">
              <a:latin typeface="HelveticaNeueLT Std" panose="020B0604020202020204" pitchFamily="34" charset="0"/>
            </a:endParaRPr>
          </a:p>
        </p:txBody>
      </p:sp>
      <p:sp>
        <p:nvSpPr>
          <p:cNvPr id="28" name="Rectangle 27">
            <a:extLst>
              <a:ext uri="{FF2B5EF4-FFF2-40B4-BE49-F238E27FC236}">
                <a16:creationId xmlns:a16="http://schemas.microsoft.com/office/drawing/2014/main" id="{3AA9C511-0F9D-4827-E8B0-B9774E1F0924}"/>
              </a:ext>
            </a:extLst>
          </p:cNvPr>
          <p:cNvSpPr/>
          <p:nvPr/>
        </p:nvSpPr>
        <p:spPr>
          <a:xfrm>
            <a:off x="4836401" y="5135377"/>
            <a:ext cx="1750140" cy="609851"/>
          </a:xfrm>
          <a:prstGeom prst="rec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rgbClr val="6F87A3"/>
                </a:solidFill>
              </a:rPr>
              <a:t>Price-focused contract</a:t>
            </a:r>
          </a:p>
        </p:txBody>
      </p:sp>
      <p:sp>
        <p:nvSpPr>
          <p:cNvPr id="29" name="Rectangle 28">
            <a:extLst>
              <a:ext uri="{FF2B5EF4-FFF2-40B4-BE49-F238E27FC236}">
                <a16:creationId xmlns:a16="http://schemas.microsoft.com/office/drawing/2014/main" id="{B448B580-A828-863B-562C-32CB93479B4F}"/>
              </a:ext>
            </a:extLst>
          </p:cNvPr>
          <p:cNvSpPr/>
          <p:nvPr/>
        </p:nvSpPr>
        <p:spPr>
          <a:xfrm>
            <a:off x="6938607" y="5135377"/>
            <a:ext cx="2438743" cy="630019"/>
          </a:xfrm>
          <a:prstGeom prst="rec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rgbClr val="6F87A3"/>
                </a:solidFill>
              </a:rPr>
              <a:t>Contract not based exclusively on price</a:t>
            </a:r>
          </a:p>
        </p:txBody>
      </p:sp>
      <p:cxnSp>
        <p:nvCxnSpPr>
          <p:cNvPr id="35" name="Straight Connector 34">
            <a:extLst>
              <a:ext uri="{FF2B5EF4-FFF2-40B4-BE49-F238E27FC236}">
                <a16:creationId xmlns:a16="http://schemas.microsoft.com/office/drawing/2014/main" id="{E42325B5-6BFE-0F8F-D636-9FBCA0EEB8D1}"/>
              </a:ext>
            </a:extLst>
          </p:cNvPr>
          <p:cNvCxnSpPr>
            <a:cxnSpLocks/>
          </p:cNvCxnSpPr>
          <p:nvPr/>
        </p:nvCxnSpPr>
        <p:spPr>
          <a:xfrm>
            <a:off x="5714714" y="4817542"/>
            <a:ext cx="0" cy="317835"/>
          </a:xfrm>
          <a:prstGeom prst="line">
            <a:avLst/>
          </a:prstGeom>
        </p:spPr>
        <p:style>
          <a:lnRef idx="3">
            <a:schemeClr val="accent3"/>
          </a:lnRef>
          <a:fillRef idx="0">
            <a:schemeClr val="accent3"/>
          </a:fillRef>
          <a:effectRef idx="2">
            <a:schemeClr val="accent3"/>
          </a:effectRef>
          <a:fontRef idx="minor">
            <a:schemeClr val="tx1"/>
          </a:fontRef>
        </p:style>
      </p:cxnSp>
      <p:cxnSp>
        <p:nvCxnSpPr>
          <p:cNvPr id="36" name="Straight Connector 35">
            <a:extLst>
              <a:ext uri="{FF2B5EF4-FFF2-40B4-BE49-F238E27FC236}">
                <a16:creationId xmlns:a16="http://schemas.microsoft.com/office/drawing/2014/main" id="{303DCB14-BF89-5231-14CA-27B4C3E6CFAC}"/>
              </a:ext>
            </a:extLst>
          </p:cNvPr>
          <p:cNvCxnSpPr>
            <a:cxnSpLocks/>
          </p:cNvCxnSpPr>
          <p:nvPr/>
        </p:nvCxnSpPr>
        <p:spPr>
          <a:xfrm>
            <a:off x="8103082" y="4817542"/>
            <a:ext cx="0" cy="317835"/>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6344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A0FE2DB-6503-4B9C-B028-93D2AD0D97F5}"/>
              </a:ext>
            </a:extLst>
          </p:cNvPr>
          <p:cNvSpPr>
            <a:spLocks noGrp="1"/>
          </p:cNvSpPr>
          <p:nvPr>
            <p:ph type="ftr" sz="quarter" idx="4294967295"/>
          </p:nvPr>
        </p:nvSpPr>
        <p:spPr>
          <a:xfrm>
            <a:off x="609394" y="6366608"/>
            <a:ext cx="7321550" cy="261172"/>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rPr>
              <a:t>Department of Administration | </a:t>
            </a:r>
            <a:r>
              <a:rPr lang="en-US" sz="1050" cap="all" spc="100" dirty="0" err="1">
                <a:latin typeface="HelveticaNeueLT Std" panose="020B0604020202020204" pitchFamily="34" charset="0"/>
              </a:rPr>
              <a:t>connectmt</a:t>
            </a:r>
            <a:r>
              <a:rPr lang="en-US" sz="1050" cap="all" spc="100" dirty="0">
                <a:latin typeface="HelveticaNeueLT Std" panose="020B0604020202020204" pitchFamily="34" charset="0"/>
              </a:rPr>
              <a:t> grant compliance</a:t>
            </a:r>
            <a:endParaRPr kumimoji="0" lang="en-US" sz="1050" b="0" i="0" u="none" strike="noStrike" kern="1200" cap="all" spc="100" normalizeH="0" baseline="0" noProof="0" dirty="0">
              <a:ln>
                <a:noFill/>
              </a:ln>
              <a:solidFill>
                <a:srgbClr val="051C2C"/>
              </a:solidFill>
              <a:effectLst/>
              <a:uLnTx/>
              <a:uFillTx/>
              <a:latin typeface="HelveticaNeueLT Std" panose="020B0604020202020204" pitchFamily="34" charset="0"/>
              <a:ea typeface="+mn-ea"/>
              <a:cs typeface="+mn-cs"/>
            </a:endParaRPr>
          </a:p>
        </p:txBody>
      </p:sp>
      <p:sp>
        <p:nvSpPr>
          <p:cNvPr id="9" name="Slide Number Placeholder 4">
            <a:extLst>
              <a:ext uri="{FF2B5EF4-FFF2-40B4-BE49-F238E27FC236}">
                <a16:creationId xmlns:a16="http://schemas.microsoft.com/office/drawing/2014/main" id="{7DFDDAC8-E955-4571-8DD8-7357F79DFA84}"/>
              </a:ext>
            </a:extLst>
          </p:cNvPr>
          <p:cNvSpPr>
            <a:spLocks noGrp="1"/>
          </p:cNvSpPr>
          <p:nvPr>
            <p:ph type="sldNum" sz="quarter" idx="4294967295"/>
          </p:nvPr>
        </p:nvSpPr>
        <p:spPr>
          <a:xfrm>
            <a:off x="11592710" y="6388911"/>
            <a:ext cx="599290" cy="226978"/>
          </a:xfrm>
          <a:prstGeom prst="rect">
            <a:avLst/>
          </a:prstGeom>
          <a:solidFill>
            <a:schemeClr val="tx1"/>
          </a:solidFill>
        </p:spPr>
        <p:txBody>
          <a:bodyPr anchor="b"/>
          <a:lstStyle/>
          <a:p>
            <a:pPr algn="ctr"/>
            <a:fld id="{FE4E75A2-CA41-49D8-A529-D1D3823E4648}" type="slidenum">
              <a:rPr lang="en-US" sz="1050" cap="all" spc="100">
                <a:solidFill>
                  <a:prstClr val="white"/>
                </a:solidFill>
                <a:latin typeface="HelveticaNeueLT Std" panose="020B0604020202020204" pitchFamily="34" charset="0"/>
              </a:rPr>
              <a:pPr algn="ctr"/>
              <a:t>9</a:t>
            </a:fld>
            <a:endParaRPr lang="en-US" sz="1050" cap="all" spc="100" dirty="0">
              <a:solidFill>
                <a:prstClr val="white"/>
              </a:solidFill>
              <a:latin typeface="HelveticaNeueLT Std" panose="020B0604020202020204" pitchFamily="34" charset="0"/>
            </a:endParaRPr>
          </a:p>
        </p:txBody>
      </p:sp>
      <p:sp>
        <p:nvSpPr>
          <p:cNvPr id="6" name="Title 1">
            <a:extLst>
              <a:ext uri="{FF2B5EF4-FFF2-40B4-BE49-F238E27FC236}">
                <a16:creationId xmlns:a16="http://schemas.microsoft.com/office/drawing/2014/main" id="{11CF9CCA-B16B-4FEB-9BF1-A58567DFA133}"/>
              </a:ext>
            </a:extLst>
          </p:cNvPr>
          <p:cNvSpPr>
            <a:spLocks noGrp="1"/>
          </p:cNvSpPr>
          <p:nvPr>
            <p:ph type="title" idx="4294967295"/>
          </p:nvPr>
        </p:nvSpPr>
        <p:spPr>
          <a:xfrm>
            <a:off x="503378" y="770467"/>
            <a:ext cx="11084280" cy="607760"/>
          </a:xfrm>
          <a:prstGeom prst="rect">
            <a:avLst/>
          </a:prstGeom>
        </p:spPr>
        <p:txBody>
          <a:bodyPr>
            <a:noAutofit/>
          </a:bodyPr>
          <a:lstStyle/>
          <a:p>
            <a:r>
              <a:rPr lang="en-US" sz="4000" cap="all" spc="100" dirty="0">
                <a:solidFill>
                  <a:schemeClr val="tx1"/>
                </a:solidFill>
                <a:latin typeface="HelveticaNeueLT Std" panose="020B0604020202020204" pitchFamily="34" charset="0"/>
              </a:rPr>
              <a:t>Key relevant provisions</a:t>
            </a:r>
          </a:p>
        </p:txBody>
      </p:sp>
      <p:cxnSp>
        <p:nvCxnSpPr>
          <p:cNvPr id="7" name="Straight Connector 6">
            <a:extLst>
              <a:ext uri="{FF2B5EF4-FFF2-40B4-BE49-F238E27FC236}">
                <a16:creationId xmlns:a16="http://schemas.microsoft.com/office/drawing/2014/main" id="{645C898F-A2B6-489F-90C7-5E7836BA47DC}"/>
              </a:ext>
            </a:extLst>
          </p:cNvPr>
          <p:cNvCxnSpPr>
            <a:cxnSpLocks/>
          </p:cNvCxnSpPr>
          <p:nvPr/>
        </p:nvCxnSpPr>
        <p:spPr>
          <a:xfrm>
            <a:off x="604342" y="1378227"/>
            <a:ext cx="1098331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114505-CA2C-492A-81C6-59A97C43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1" y="6267141"/>
            <a:ext cx="441683" cy="447191"/>
          </a:xfrm>
          <a:prstGeom prst="rect">
            <a:avLst/>
          </a:prstGeom>
        </p:spPr>
      </p:pic>
      <p:sp>
        <p:nvSpPr>
          <p:cNvPr id="4" name="Text Placeholder 2">
            <a:extLst>
              <a:ext uri="{FF2B5EF4-FFF2-40B4-BE49-F238E27FC236}">
                <a16:creationId xmlns:a16="http://schemas.microsoft.com/office/drawing/2014/main" id="{A37069A3-D1AE-1B49-0595-E5A6EEB12785}"/>
              </a:ext>
            </a:extLst>
          </p:cNvPr>
          <p:cNvSpPr txBox="1">
            <a:spLocks/>
          </p:cNvSpPr>
          <p:nvPr/>
        </p:nvSpPr>
        <p:spPr>
          <a:xfrm>
            <a:off x="604342" y="1805454"/>
            <a:ext cx="7321550" cy="39989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1800" dirty="0">
                <a:solidFill>
                  <a:srgbClr val="E74F3D"/>
                </a:solidFill>
              </a:rPr>
              <a:t>PROCUREMENT STANDARDS</a:t>
            </a:r>
          </a:p>
          <a:p>
            <a:pPr algn="just" fontAlgn="base"/>
            <a:r>
              <a:rPr lang="en-US" sz="1800" b="1" spc="100" dirty="0">
                <a:solidFill>
                  <a:schemeClr val="tx1"/>
                </a:solidFill>
                <a:latin typeface="HelveticaNeueLT Std" panose="020B0604020202020204" pitchFamily="34" charset="0"/>
              </a:rPr>
              <a:t>Noncompetitive Procurement Methods – </a:t>
            </a:r>
            <a:r>
              <a:rPr lang="en-US" sz="1800" b="1" spc="100" dirty="0">
                <a:solidFill>
                  <a:schemeClr val="tx1"/>
                </a:solidFill>
                <a:latin typeface="HelveticaNeueLT Std" panose="020B0604020202020204" pitchFamily="34" charset="0"/>
                <a:hlinkClick r:id="rId3">
                  <a:extLst>
                    <a:ext uri="{A12FA001-AC4F-418D-AE19-62706E023703}">
                      <ahyp:hlinkClr xmlns:ahyp="http://schemas.microsoft.com/office/drawing/2018/hyperlinkcolor" val="tx"/>
                    </a:ext>
                  </a:extLst>
                </a:hlinkClick>
              </a:rPr>
              <a:t>2 C.F.R. 200.320</a:t>
            </a:r>
            <a:endParaRPr lang="en-US" sz="1800" b="1" spc="100" dirty="0">
              <a:solidFill>
                <a:schemeClr val="tx1"/>
              </a:solidFill>
              <a:latin typeface="HelveticaNeueLT Std" panose="020B0604020202020204" pitchFamily="34" charset="0"/>
            </a:endParaRPr>
          </a:p>
          <a:p>
            <a:pPr fontAlgn="base">
              <a:lnSpc>
                <a:spcPct val="100000"/>
              </a:lnSpc>
            </a:pPr>
            <a:r>
              <a:rPr lang="en-US" sz="1800" spc="100" dirty="0">
                <a:solidFill>
                  <a:schemeClr val="tx1"/>
                </a:solidFill>
                <a:latin typeface="HelveticaNeueLT Std" panose="020B0604020202020204" pitchFamily="34" charset="0"/>
              </a:rPr>
              <a:t>In limited circumstances it may be necessary to use noncompetitive procurement. To use this method, you must meet one of the following requirements:</a:t>
            </a:r>
          </a:p>
          <a:p>
            <a:pPr marL="342900" indent="-342900" fontAlgn="base">
              <a:lnSpc>
                <a:spcPct val="100000"/>
              </a:lnSpc>
              <a:buFont typeface="+mj-lt"/>
              <a:buAutoNum type="arabicPeriod"/>
            </a:pPr>
            <a:r>
              <a:rPr lang="en-US" sz="1800" spc="100" dirty="0">
                <a:solidFill>
                  <a:schemeClr val="accent3">
                    <a:lumMod val="75000"/>
                  </a:schemeClr>
                </a:solidFill>
                <a:latin typeface="HelveticaNeueLT Std" panose="020B0604020202020204" pitchFamily="34" charset="0"/>
              </a:rPr>
              <a:t>Good or service does not exceed the micro-purchase threshold</a:t>
            </a:r>
          </a:p>
          <a:p>
            <a:pPr marL="342900" indent="-342900" fontAlgn="base">
              <a:lnSpc>
                <a:spcPct val="100000"/>
              </a:lnSpc>
              <a:buFont typeface="+mj-lt"/>
              <a:buAutoNum type="arabicPeriod"/>
            </a:pPr>
            <a:r>
              <a:rPr lang="en-US" sz="1800" spc="100" dirty="0">
                <a:solidFill>
                  <a:schemeClr val="accent3">
                    <a:lumMod val="75000"/>
                  </a:schemeClr>
                </a:solidFill>
                <a:latin typeface="HelveticaNeueLT Std" panose="020B0604020202020204" pitchFamily="34" charset="0"/>
              </a:rPr>
              <a:t>Good or service is only available from single source</a:t>
            </a:r>
          </a:p>
          <a:p>
            <a:pPr marL="342900" indent="-342900" fontAlgn="base">
              <a:lnSpc>
                <a:spcPct val="100000"/>
              </a:lnSpc>
              <a:buFont typeface="+mj-lt"/>
              <a:buAutoNum type="arabicPeriod"/>
            </a:pPr>
            <a:r>
              <a:rPr lang="en-US" sz="1800" spc="100" dirty="0">
                <a:solidFill>
                  <a:schemeClr val="accent3">
                    <a:lumMod val="75000"/>
                  </a:schemeClr>
                </a:solidFill>
                <a:latin typeface="HelveticaNeueLT Std" panose="020B0604020202020204" pitchFamily="34" charset="0"/>
              </a:rPr>
              <a:t>The public exigency or emergency for the good or service will not delay from a competitive solicitation</a:t>
            </a:r>
          </a:p>
          <a:p>
            <a:pPr marL="342900" indent="-342900" fontAlgn="base">
              <a:lnSpc>
                <a:spcPct val="100000"/>
              </a:lnSpc>
              <a:buFont typeface="+mj-lt"/>
              <a:buAutoNum type="arabicPeriod"/>
            </a:pPr>
            <a:r>
              <a:rPr lang="en-US" sz="1800" spc="100" dirty="0">
                <a:solidFill>
                  <a:schemeClr val="accent3">
                    <a:lumMod val="75000"/>
                  </a:schemeClr>
                </a:solidFill>
                <a:latin typeface="HelveticaNeueLT Std" panose="020B0604020202020204" pitchFamily="34" charset="0"/>
              </a:rPr>
              <a:t>Federal awarding agency or pass-through authorizes a non-competitive procurement</a:t>
            </a:r>
          </a:p>
          <a:p>
            <a:pPr marL="342900" indent="-342900" fontAlgn="base">
              <a:lnSpc>
                <a:spcPct val="100000"/>
              </a:lnSpc>
              <a:buFont typeface="+mj-lt"/>
              <a:buAutoNum type="arabicPeriod"/>
            </a:pPr>
            <a:r>
              <a:rPr lang="en-US" sz="1800" spc="100" dirty="0">
                <a:solidFill>
                  <a:schemeClr val="accent3">
                    <a:lumMod val="75000"/>
                  </a:schemeClr>
                </a:solidFill>
                <a:latin typeface="HelveticaNeueLT Std" panose="020B0604020202020204" pitchFamily="34" charset="0"/>
              </a:rPr>
              <a:t>After solicitation, competition is determined inadequate</a:t>
            </a:r>
          </a:p>
        </p:txBody>
      </p:sp>
      <p:sp>
        <p:nvSpPr>
          <p:cNvPr id="3" name="TextBox 2">
            <a:extLst>
              <a:ext uri="{FF2B5EF4-FFF2-40B4-BE49-F238E27FC236}">
                <a16:creationId xmlns:a16="http://schemas.microsoft.com/office/drawing/2014/main" id="{04F2E2AE-9510-C89D-88A7-C6621297593B}"/>
              </a:ext>
            </a:extLst>
          </p:cNvPr>
          <p:cNvSpPr txBox="1"/>
          <p:nvPr/>
        </p:nvSpPr>
        <p:spPr>
          <a:xfrm>
            <a:off x="8247828" y="1805454"/>
            <a:ext cx="3339830" cy="343453"/>
          </a:xfrm>
          <a:prstGeom prst="rect">
            <a:avLst/>
          </a:prstGeom>
          <a:solidFill>
            <a:schemeClr val="accent3"/>
          </a:solidFill>
        </p:spPr>
        <p:txBody>
          <a:bodyPr wrap="square" anchor="ctr">
            <a:noAutofit/>
          </a:bodyPr>
          <a:lstStyle/>
          <a:p>
            <a:pPr marR="0" lvl="0" algn="ctr" fontAlgn="auto">
              <a:lnSpc>
                <a:spcPct val="90000"/>
              </a:lnSpc>
              <a:spcBef>
                <a:spcPts val="1000"/>
              </a:spcBef>
              <a:spcAft>
                <a:spcPts val="0"/>
              </a:spcAft>
              <a:buClrTx/>
              <a:buSzTx/>
              <a:tabLst/>
              <a:defRPr/>
            </a:pPr>
            <a:r>
              <a:rPr lang="en-US" dirty="0">
                <a:solidFill>
                  <a:schemeClr val="bg1"/>
                </a:solidFill>
              </a:rPr>
              <a:t>Exigent Circumstances</a:t>
            </a:r>
          </a:p>
        </p:txBody>
      </p:sp>
      <p:sp>
        <p:nvSpPr>
          <p:cNvPr id="5" name="TextBox 4">
            <a:extLst>
              <a:ext uri="{FF2B5EF4-FFF2-40B4-BE49-F238E27FC236}">
                <a16:creationId xmlns:a16="http://schemas.microsoft.com/office/drawing/2014/main" id="{1946C41C-92C0-D5C9-8FE0-7480A42ADD87}"/>
              </a:ext>
            </a:extLst>
          </p:cNvPr>
          <p:cNvSpPr txBox="1"/>
          <p:nvPr/>
        </p:nvSpPr>
        <p:spPr>
          <a:xfrm>
            <a:off x="8247828" y="4636912"/>
            <a:ext cx="3339830" cy="343453"/>
          </a:xfrm>
          <a:prstGeom prst="rect">
            <a:avLst/>
          </a:prstGeom>
          <a:solidFill>
            <a:schemeClr val="accent3"/>
          </a:solidFill>
        </p:spPr>
        <p:txBody>
          <a:bodyPr wrap="square" anchor="ctr">
            <a:noAutofit/>
          </a:bodyPr>
          <a:lstStyle/>
          <a:p>
            <a:pPr marR="0" lvl="0" algn="ctr" fontAlgn="auto">
              <a:lnSpc>
                <a:spcPct val="90000"/>
              </a:lnSpc>
              <a:spcBef>
                <a:spcPts val="1000"/>
              </a:spcBef>
              <a:spcAft>
                <a:spcPts val="0"/>
              </a:spcAft>
              <a:buClrTx/>
              <a:buSzTx/>
              <a:tabLst/>
              <a:defRPr/>
            </a:pPr>
            <a:r>
              <a:rPr lang="en-US" dirty="0">
                <a:solidFill>
                  <a:schemeClr val="bg1"/>
                </a:solidFill>
              </a:rPr>
              <a:t>Emergency Circumstances</a:t>
            </a:r>
          </a:p>
        </p:txBody>
      </p:sp>
      <p:sp>
        <p:nvSpPr>
          <p:cNvPr id="11" name="TextBox 10">
            <a:extLst>
              <a:ext uri="{FF2B5EF4-FFF2-40B4-BE49-F238E27FC236}">
                <a16:creationId xmlns:a16="http://schemas.microsoft.com/office/drawing/2014/main" id="{7B3C44B8-5AF0-C486-01F5-0DBACB229430}"/>
              </a:ext>
            </a:extLst>
          </p:cNvPr>
          <p:cNvSpPr txBox="1"/>
          <p:nvPr/>
        </p:nvSpPr>
        <p:spPr>
          <a:xfrm>
            <a:off x="8247828" y="2196226"/>
            <a:ext cx="3339830" cy="2190343"/>
          </a:xfrm>
          <a:prstGeom prst="rect">
            <a:avLst/>
          </a:prstGeom>
          <a:noFill/>
        </p:spPr>
        <p:txBody>
          <a:bodyPr wrap="square" rtlCol="0">
            <a:spAutoFit/>
          </a:bodyPr>
          <a:lstStyle/>
          <a:p>
            <a:pPr marL="342900" marR="0" lvl="0" indent="-342900" fontAlgn="base">
              <a:spcBef>
                <a:spcPts val="1000"/>
              </a:spcBef>
              <a:spcAft>
                <a:spcPts val="0"/>
              </a:spcAft>
              <a:buClrTx/>
              <a:buSzTx/>
              <a:buFont typeface="Arial" panose="020B0604020202020204" pitchFamily="34" charset="0"/>
              <a:buChar char="•"/>
              <a:tabLst/>
              <a:defRPr/>
            </a:pPr>
            <a:r>
              <a:rPr lang="en-US" sz="1600" spc="100" dirty="0">
                <a:solidFill>
                  <a:schemeClr val="accent3">
                    <a:lumMod val="75000"/>
                  </a:schemeClr>
                </a:solidFill>
                <a:latin typeface="HelveticaNeueLT Std" panose="020B0604020202020204" pitchFamily="34" charset="0"/>
              </a:rPr>
              <a:t>Need to avoid, prevent, or alleviate serious harm or injury, financial or otherwise AND</a:t>
            </a:r>
          </a:p>
          <a:p>
            <a:pPr marL="342900" marR="0" lvl="0" indent="-342900" fontAlgn="base">
              <a:spcBef>
                <a:spcPts val="1000"/>
              </a:spcBef>
              <a:spcAft>
                <a:spcPts val="0"/>
              </a:spcAft>
              <a:buClrTx/>
              <a:buSzTx/>
              <a:buFont typeface="Arial" panose="020B0604020202020204" pitchFamily="34" charset="0"/>
              <a:buChar char="•"/>
              <a:tabLst/>
              <a:defRPr/>
            </a:pPr>
            <a:r>
              <a:rPr lang="en-US" sz="1600" spc="100" dirty="0">
                <a:solidFill>
                  <a:schemeClr val="accent3">
                    <a:lumMod val="75000"/>
                  </a:schemeClr>
                </a:solidFill>
                <a:latin typeface="HelveticaNeueLT Std" panose="020B0604020202020204" pitchFamily="34" charset="0"/>
              </a:rPr>
              <a:t>Use of competitive procurement proposals would prevent the urgent action</a:t>
            </a:r>
            <a:endParaRPr lang="en-US" sz="1600" dirty="0"/>
          </a:p>
        </p:txBody>
      </p:sp>
      <p:sp>
        <p:nvSpPr>
          <p:cNvPr id="12" name="TextBox 11">
            <a:extLst>
              <a:ext uri="{FF2B5EF4-FFF2-40B4-BE49-F238E27FC236}">
                <a16:creationId xmlns:a16="http://schemas.microsoft.com/office/drawing/2014/main" id="{80E5EA9A-099D-467D-5BF9-99876B226B4B}"/>
              </a:ext>
            </a:extLst>
          </p:cNvPr>
          <p:cNvSpPr txBox="1"/>
          <p:nvPr/>
        </p:nvSpPr>
        <p:spPr>
          <a:xfrm>
            <a:off x="8252880" y="5040399"/>
            <a:ext cx="3339830" cy="1236236"/>
          </a:xfrm>
          <a:prstGeom prst="rect">
            <a:avLst/>
          </a:prstGeom>
          <a:noFill/>
        </p:spPr>
        <p:txBody>
          <a:bodyPr wrap="square" rtlCol="0">
            <a:spAutoFit/>
          </a:bodyPr>
          <a:lstStyle/>
          <a:p>
            <a:pPr marL="342900" marR="0" lvl="0" indent="-342900" fontAlgn="base">
              <a:spcBef>
                <a:spcPts val="1000"/>
              </a:spcBef>
              <a:spcAft>
                <a:spcPts val="0"/>
              </a:spcAft>
              <a:buClrTx/>
              <a:buSzTx/>
              <a:buFont typeface="Arial" panose="020B0604020202020204" pitchFamily="34" charset="0"/>
              <a:buChar char="•"/>
              <a:tabLst/>
              <a:defRPr/>
            </a:pPr>
            <a:r>
              <a:rPr lang="en-US" sz="1600" spc="100" dirty="0">
                <a:solidFill>
                  <a:schemeClr val="accent3">
                    <a:lumMod val="75000"/>
                  </a:schemeClr>
                </a:solidFill>
                <a:latin typeface="HelveticaNeueLT Std" panose="020B0604020202020204" pitchFamily="34" charset="0"/>
              </a:rPr>
              <a:t>Threat to life, public health or safety, or improved property </a:t>
            </a:r>
          </a:p>
          <a:p>
            <a:pPr marL="342900" marR="0" lvl="0" indent="-342900" fontAlgn="base">
              <a:spcBef>
                <a:spcPts val="1000"/>
              </a:spcBef>
              <a:spcAft>
                <a:spcPts val="0"/>
              </a:spcAft>
              <a:buClrTx/>
              <a:buSzTx/>
              <a:buFont typeface="Arial" panose="020B0604020202020204" pitchFamily="34" charset="0"/>
              <a:buChar char="•"/>
              <a:tabLst/>
              <a:defRPr/>
            </a:pPr>
            <a:r>
              <a:rPr lang="en-US" sz="1600" spc="100" dirty="0">
                <a:solidFill>
                  <a:schemeClr val="accent3">
                    <a:lumMod val="75000"/>
                  </a:schemeClr>
                </a:solidFill>
                <a:latin typeface="HelveticaNeueLT Std" panose="020B0604020202020204" pitchFamily="34" charset="0"/>
              </a:rPr>
              <a:t>Generally short-lived</a:t>
            </a:r>
          </a:p>
        </p:txBody>
      </p:sp>
    </p:spTree>
    <p:extLst>
      <p:ext uri="{BB962C8B-B14F-4D97-AF65-F5344CB8AC3E}">
        <p14:creationId xmlns:p14="http://schemas.microsoft.com/office/powerpoint/2010/main" val="3316084751"/>
      </p:ext>
    </p:extLst>
  </p:cSld>
  <p:clrMapOvr>
    <a:masterClrMapping/>
  </p:clrMapOvr>
</p:sld>
</file>

<file path=ppt/theme/theme1.xml><?xml version="1.0" encoding="utf-8"?>
<a:theme xmlns:a="http://schemas.openxmlformats.org/drawingml/2006/main" name="2_Office Theme">
  <a:themeElements>
    <a:clrScheme name="Custom 1">
      <a:dk1>
        <a:srgbClr val="002060"/>
      </a:dk1>
      <a:lt1>
        <a:sysClr val="window" lastClr="FFFFFF"/>
      </a:lt1>
      <a:dk2>
        <a:srgbClr val="000099"/>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A Template">
  <a:themeElements>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fontScheme name="Dept. Of Admin">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 Template" id="{6294BB56-8A3F-4E80-B5BF-0212EBBBC10D}" vid="{60048919-42F0-461D-93EE-9ED673B631E8}"/>
    </a:ext>
  </a:extLst>
</a:theme>
</file>

<file path=ppt/theme/theme3.xml><?xml version="1.0" encoding="utf-8"?>
<a:theme xmlns:a="http://schemas.openxmlformats.org/drawingml/2006/main" name="Office Theme">
  <a:themeElements>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fontScheme name="Dept. Of Admin">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66743818-928B-4101-88CB-1C310EF63F62}" vid="{64E120E2-D063-416B-891A-EC40FE1297E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themeOverride>
</file>

<file path=ppt/theme/themeOverride2.xml><?xml version="1.0" encoding="utf-8"?>
<a:themeOverride xmlns:a="http://schemas.openxmlformats.org/drawingml/2006/main">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themeOverride>
</file>

<file path=ppt/theme/themeOverride3.xml><?xml version="1.0" encoding="utf-8"?>
<a:themeOverride xmlns:a="http://schemas.openxmlformats.org/drawingml/2006/main">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themeOverride>
</file>

<file path=ppt/theme/themeOverride4.xml><?xml version="1.0" encoding="utf-8"?>
<a:themeOverride xmlns:a="http://schemas.openxmlformats.org/drawingml/2006/main">
  <a:clrScheme name="Dept of Admin">
    <a:dk1>
      <a:srgbClr val="051C2C"/>
    </a:dk1>
    <a:lt1>
      <a:sysClr val="window" lastClr="FFFFFF"/>
    </a:lt1>
    <a:dk2>
      <a:srgbClr val="051C2C"/>
    </a:dk2>
    <a:lt2>
      <a:srgbClr val="9EADC1"/>
    </a:lt2>
    <a:accent1>
      <a:srgbClr val="DAE0EF"/>
    </a:accent1>
    <a:accent2>
      <a:srgbClr val="9EADC1"/>
    </a:accent2>
    <a:accent3>
      <a:srgbClr val="6F87A3"/>
    </a:accent3>
    <a:accent4>
      <a:srgbClr val="E7503D"/>
    </a:accent4>
    <a:accent5>
      <a:srgbClr val="EEEFF8"/>
    </a:accent5>
    <a:accent6>
      <a:srgbClr val="FFFFFF"/>
    </a:accent6>
    <a:hlink>
      <a:srgbClr val="105D93"/>
    </a:hlink>
    <a:folHlink>
      <a:srgbClr val="7030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59a9a05-5123-4c22-afe4-1a35618cbfa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D027A9A064264C916FA30F9816A0E8" ma:contentTypeVersion="11" ma:contentTypeDescription="Create a new document." ma:contentTypeScope="" ma:versionID="97bed5b7fed7ae9d99c65574bf9e80da">
  <xsd:schema xmlns:xsd="http://www.w3.org/2001/XMLSchema" xmlns:xs="http://www.w3.org/2001/XMLSchema" xmlns:p="http://schemas.microsoft.com/office/2006/metadata/properties" xmlns:ns3="39834342-2287-46da-954d-20af6a1fa1f1" xmlns:ns4="f59a9a05-5123-4c22-afe4-1a35618cbfaa" targetNamespace="http://schemas.microsoft.com/office/2006/metadata/properties" ma:root="true" ma:fieldsID="06dffe108aa5b98e2df8e5c13aa1b725" ns3:_="" ns4:_="">
    <xsd:import namespace="39834342-2287-46da-954d-20af6a1fa1f1"/>
    <xsd:import namespace="f59a9a05-5123-4c22-afe4-1a35618cbfa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834342-2287-46da-954d-20af6a1fa1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9a9a05-5123-4c22-afe4-1a35618cbfa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392B4B-0791-4FCC-98F1-5B838514B46D}">
  <ds:schemaRefs>
    <ds:schemaRef ds:uri="http://schemas.microsoft.com/sharepoint/v3/contenttype/forms"/>
  </ds:schemaRefs>
</ds:datastoreItem>
</file>

<file path=customXml/itemProps2.xml><?xml version="1.0" encoding="utf-8"?>
<ds:datastoreItem xmlns:ds="http://schemas.openxmlformats.org/officeDocument/2006/customXml" ds:itemID="{F744F71E-7C41-46B4-A683-39640CB55A0F}">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dcmitype/"/>
    <ds:schemaRef ds:uri="http://purl.org/dc/elements/1.1/"/>
    <ds:schemaRef ds:uri="http://schemas.microsoft.com/office/infopath/2007/PartnerControls"/>
    <ds:schemaRef ds:uri="f59a9a05-5123-4c22-afe4-1a35618cbfaa"/>
    <ds:schemaRef ds:uri="39834342-2287-46da-954d-20af6a1fa1f1"/>
    <ds:schemaRef ds:uri="http://www.w3.org/XML/1998/namespace"/>
  </ds:schemaRefs>
</ds:datastoreItem>
</file>

<file path=customXml/itemProps3.xml><?xml version="1.0" encoding="utf-8"?>
<ds:datastoreItem xmlns:ds="http://schemas.openxmlformats.org/officeDocument/2006/customXml" ds:itemID="{D5CE159F-0657-4F2A-8472-523923556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834342-2287-46da-954d-20af6a1fa1f1"/>
    <ds:schemaRef ds:uri="f59a9a05-5123-4c22-afe4-1a35618cbf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6733</TotalTime>
  <Words>4317</Words>
  <Application>Microsoft Office PowerPoint</Application>
  <PresentationFormat>Widescreen</PresentationFormat>
  <Paragraphs>476</Paragraphs>
  <Slides>36</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Calibri</vt:lpstr>
      <vt:lpstr>Calibri Light</vt:lpstr>
      <vt:lpstr>Century Gothic</vt:lpstr>
      <vt:lpstr>HelveticaNeueLT Std</vt:lpstr>
      <vt:lpstr>HelveticaNeueLT Std Lt</vt:lpstr>
      <vt:lpstr>HelveticaNeueLT Std Med</vt:lpstr>
      <vt:lpstr>2_Office Theme</vt:lpstr>
      <vt:lpstr>DOA Template</vt:lpstr>
      <vt:lpstr>Office Theme</vt:lpstr>
      <vt:lpstr>  </vt:lpstr>
      <vt:lpstr>CONNECTMT TEAM INTRODUCTIONS</vt:lpstr>
      <vt:lpstr>PowerPoint Presentation</vt:lpstr>
      <vt:lpstr>Federal procurement requirements</vt:lpstr>
      <vt:lpstr>introduction</vt:lpstr>
      <vt:lpstr>General procurement</vt:lpstr>
      <vt:lpstr>Key relevant provisions</vt:lpstr>
      <vt:lpstr>Key relevant provisions</vt:lpstr>
      <vt:lpstr>Key relevant provisions</vt:lpstr>
      <vt:lpstr>Key relevant provisions</vt:lpstr>
      <vt:lpstr>Key relevant provisions</vt:lpstr>
      <vt:lpstr>Key relevant provisions</vt:lpstr>
      <vt:lpstr>Key relevant provisions</vt:lpstr>
      <vt:lpstr>Build America, buy america</vt:lpstr>
      <vt:lpstr>Key relevant provisions</vt:lpstr>
      <vt:lpstr>Key relevant provisions</vt:lpstr>
      <vt:lpstr>review</vt:lpstr>
      <vt:lpstr>PowerPoint Presentation</vt:lpstr>
      <vt:lpstr>Eligible Project Costs</vt:lpstr>
      <vt:lpstr>Approved Project Budget Category</vt:lpstr>
      <vt:lpstr>ineligible Project Costs</vt:lpstr>
      <vt:lpstr>Federal Cost Principles</vt:lpstr>
      <vt:lpstr>PowerPoint Presentation</vt:lpstr>
      <vt:lpstr>Key relevant provisions</vt:lpstr>
      <vt:lpstr>PowerPoint Presentation</vt:lpstr>
      <vt:lpstr>Required Business Registrations</vt:lpstr>
      <vt:lpstr>SAM.gov Registration</vt:lpstr>
      <vt:lpstr>SAM.gov Registration</vt:lpstr>
      <vt:lpstr>SAM.gov Registration</vt:lpstr>
      <vt:lpstr>SAM.gov Registration</vt:lpstr>
      <vt:lpstr>SAM.gov Registration</vt:lpstr>
      <vt:lpstr>SAM.gov Registration</vt:lpstr>
      <vt:lpstr>SAM.gov Registration</vt:lpstr>
      <vt:lpstr>SAM.gov Registration</vt:lpstr>
      <vt:lpstr>Mt Secretary of State Registration</vt:lpstr>
      <vt:lpstr>  Contact us at connectmt@mt.gov or  Visit connectmt.mt.gov  Moriah Keller, Program Coordinator  406.444.4099 / Moriah.Keller@mt.gov   Maria Jackson, Grants Contracts Coordinator  406.444.3393 / Maria.Jackson2@mt.gov  CTC Technology &amp; Energy / ConnectMTInfoRequests@ctcnet.us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Misty Ann GILES DIRECTOR  406-444-2460 mistyann.giles@mt.gov doa.mt.gov</dc:title>
  <dc:creator>Giles, Misty Ann</dc:creator>
  <cp:lastModifiedBy>Keller, Moriah</cp:lastModifiedBy>
  <cp:revision>12</cp:revision>
  <cp:lastPrinted>2023-03-14T15:43:16Z</cp:lastPrinted>
  <dcterms:created xsi:type="dcterms:W3CDTF">2022-11-01T16:38:18Z</dcterms:created>
  <dcterms:modified xsi:type="dcterms:W3CDTF">2023-04-07T18:51:55Z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0x010100CFD027A9A064264C916FA30F9816A0E8</vt:lpwstr>
  </property>
</Properties>
</file>